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58"/>
  </p:notesMasterIdLst>
  <p:sldIdLst>
    <p:sldId id="1901" r:id="rId3"/>
    <p:sldId id="2343" r:id="rId4"/>
    <p:sldId id="2411" r:id="rId5"/>
    <p:sldId id="2412" r:id="rId6"/>
    <p:sldId id="2342" r:id="rId7"/>
    <p:sldId id="2360" r:id="rId8"/>
    <p:sldId id="2047" r:id="rId9"/>
    <p:sldId id="2024" r:id="rId10"/>
    <p:sldId id="2325" r:id="rId11"/>
    <p:sldId id="2031" r:id="rId12"/>
    <p:sldId id="2032" r:id="rId13"/>
    <p:sldId id="2057" r:id="rId14"/>
    <p:sldId id="2054" r:id="rId15"/>
    <p:sldId id="2324" r:id="rId16"/>
    <p:sldId id="2323" r:id="rId17"/>
    <p:sldId id="2043" r:id="rId18"/>
    <p:sldId id="2049" r:id="rId19"/>
    <p:sldId id="2045" r:id="rId20"/>
    <p:sldId id="2048" r:id="rId21"/>
    <p:sldId id="2320" r:id="rId22"/>
    <p:sldId id="2052" r:id="rId23"/>
    <p:sldId id="2050" r:id="rId24"/>
    <p:sldId id="2055" r:id="rId25"/>
    <p:sldId id="2322" r:id="rId26"/>
    <p:sldId id="2376" r:id="rId27"/>
    <p:sldId id="2377" r:id="rId28"/>
    <p:sldId id="2378" r:id="rId29"/>
    <p:sldId id="2379" r:id="rId30"/>
    <p:sldId id="2380" r:id="rId31"/>
    <p:sldId id="2381" r:id="rId32"/>
    <p:sldId id="2401" r:id="rId33"/>
    <p:sldId id="2404" r:id="rId34"/>
    <p:sldId id="2405" r:id="rId35"/>
    <p:sldId id="2406" r:id="rId36"/>
    <p:sldId id="2407" r:id="rId37"/>
    <p:sldId id="2408" r:id="rId38"/>
    <p:sldId id="2016" r:id="rId39"/>
    <p:sldId id="2209" r:id="rId40"/>
    <p:sldId id="2409" r:id="rId41"/>
    <p:sldId id="2382" r:id="rId42"/>
    <p:sldId id="2383" r:id="rId43"/>
    <p:sldId id="2384" r:id="rId44"/>
    <p:sldId id="2385" r:id="rId45"/>
    <p:sldId id="2386" r:id="rId46"/>
    <p:sldId id="2387" r:id="rId47"/>
    <p:sldId id="2388" r:id="rId48"/>
    <p:sldId id="2389" r:id="rId49"/>
    <p:sldId id="2390" r:id="rId50"/>
    <p:sldId id="2391" r:id="rId51"/>
    <p:sldId id="2392" r:id="rId52"/>
    <p:sldId id="2393" r:id="rId53"/>
    <p:sldId id="2394" r:id="rId54"/>
    <p:sldId id="2395" r:id="rId55"/>
    <p:sldId id="2410" r:id="rId56"/>
    <p:sldId id="2397" r:id="rId5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EB9DF45-AB4C-4901-B75C-B9574077685E}">
          <p14:sldIdLst>
            <p14:sldId id="1901"/>
            <p14:sldId id="2343"/>
            <p14:sldId id="2411"/>
            <p14:sldId id="2412"/>
            <p14:sldId id="2342"/>
            <p14:sldId id="2360"/>
          </p14:sldIdLst>
        </p14:section>
        <p14:section name="Transition" id="{962BF6E2-C611-450F-9AF7-5F52B9D2DDF9}">
          <p14:sldIdLst/>
        </p14:section>
        <p14:section name="结构化方法" id="{C7E72974-DCCB-4487-B768-BEF464B4EE9A}">
          <p14:sldIdLst>
            <p14:sldId id="2047"/>
            <p14:sldId id="2024"/>
            <p14:sldId id="2325"/>
            <p14:sldId id="2031"/>
            <p14:sldId id="2032"/>
            <p14:sldId id="2057"/>
            <p14:sldId id="2054"/>
            <p14:sldId id="2324"/>
            <p14:sldId id="2323"/>
            <p14:sldId id="2043"/>
            <p14:sldId id="2049"/>
            <p14:sldId id="2045"/>
            <p14:sldId id="2048"/>
            <p14:sldId id="2320"/>
            <p14:sldId id="2052"/>
            <p14:sldId id="2050"/>
            <p14:sldId id="2055"/>
            <p14:sldId id="2322"/>
            <p14:sldId id="2376"/>
            <p14:sldId id="2377"/>
            <p14:sldId id="2378"/>
            <p14:sldId id="2379"/>
            <p14:sldId id="2380"/>
            <p14:sldId id="2381"/>
            <p14:sldId id="2401"/>
            <p14:sldId id="2404"/>
            <p14:sldId id="2405"/>
            <p14:sldId id="2406"/>
            <p14:sldId id="2407"/>
            <p14:sldId id="2408"/>
            <p14:sldId id="2016"/>
            <p14:sldId id="2209"/>
            <p14:sldId id="2409"/>
            <p14:sldId id="2382"/>
            <p14:sldId id="2383"/>
            <p14:sldId id="2384"/>
            <p14:sldId id="2385"/>
            <p14:sldId id="2386"/>
            <p14:sldId id="2387"/>
            <p14:sldId id="2388"/>
            <p14:sldId id="2389"/>
            <p14:sldId id="2390"/>
            <p14:sldId id="2391"/>
            <p14:sldId id="2392"/>
            <p14:sldId id="2393"/>
            <p14:sldId id="2394"/>
            <p14:sldId id="2395"/>
            <p14:sldId id="2410"/>
            <p14:sldId id="239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CC"/>
    <a:srgbClr val="002FA7"/>
    <a:srgbClr val="81D8CF"/>
    <a:srgbClr val="4FA1D9"/>
    <a:srgbClr val="F29000"/>
    <a:srgbClr val="FF9900"/>
    <a:srgbClr val="FFCC00"/>
    <a:srgbClr val="000066"/>
    <a:srgbClr val="000099"/>
    <a:srgbClr val="8EC2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653" autoAdjust="0"/>
    <p:restoredTop sz="55812" autoAdjust="0"/>
  </p:normalViewPr>
  <p:slideViewPr>
    <p:cSldViewPr snapToGrid="0">
      <p:cViewPr varScale="1">
        <p:scale>
          <a:sx n="33" d="100"/>
          <a:sy n="33" d="100"/>
        </p:scale>
        <p:origin x="2049" y="27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61" Type="http://schemas.openxmlformats.org/officeDocument/2006/relationships/theme" Target="theme/theme1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04EE6D-5D18-4FB8-9B21-6AB47F99CDE7}" type="datetimeFigureOut">
              <a:rPr lang="zh-CN" altLang="en-US" smtClean="0"/>
              <a:t>2022/4/26</a:t>
            </a:fld>
            <a:endParaRPr lang="zh-CN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82D36D-85BF-4A8B-A057-1EF6C184E1A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01234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82D36D-85BF-4A8B-A057-1EF6C184E1A1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34328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论文的提纲就是一种分解的形式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一个系统包括许多子系统和</a:t>
            </a:r>
            <a:r>
              <a:rPr lang="zh-CN" altLang="en-US" dirty="0" smtClean="0"/>
              <a:t>过程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在这里其实编号都已经开始了</a:t>
            </a:r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82D36D-85BF-4A8B-A057-1EF6C184E1A1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095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不同书中的要求其实不太一样</a:t>
            </a:r>
            <a:endParaRPr lang="en-US" altLang="zh-CN" sz="12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这个就更正规，更严谨，但是卷面考试应该不会这么考，为什么，因为不考虑这么细致</a:t>
            </a:r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 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单个子过程没意义，不能揭示细节</a:t>
            </a:r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图中的上半部和下半部演示了两种过程和连线的布局风格，都可以用</a:t>
            </a:r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82D36D-85BF-4A8B-A057-1EF6C184E1A1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30715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回到我们最开始讲到的  </a:t>
            </a:r>
            <a:r>
              <a:rPr lang="zh-CN" altLang="en-US" sz="12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数据流图</a:t>
            </a:r>
            <a:endParaRPr lang="en-US" altLang="zh-CN" sz="12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如果我们增加事件处理过程（每个用例一个）到分解图中， 可以画出一个  </a:t>
            </a:r>
            <a:r>
              <a:rPr lang="zh-CN" altLang="en-US" sz="1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事件分解图（功能分解图）</a:t>
            </a:r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还是用 学生信息管理系统  的例子，  把它转换为  功能分解图</a:t>
            </a:r>
            <a:endParaRPr lang="en-US" altLang="zh-CN" sz="12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把它放在右下角。</a:t>
            </a:r>
            <a:endParaRPr lang="en-US" altLang="zh-CN" sz="12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对比看一下</a:t>
            </a:r>
            <a:endParaRPr lang="en-US" altLang="zh-CN" sz="12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82D36D-85BF-4A8B-A057-1EF6C184E1A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281807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刚才在讲分解图的时候，我们将学生信息管理系统</a:t>
            </a:r>
            <a:r>
              <a:rPr lang="en-US" altLang="zh-CN" sz="12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sz="12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转化为了  事件分解图</a:t>
            </a:r>
            <a:endParaRPr lang="en-US" altLang="zh-CN" sz="12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为了细分事件，我们介绍</a:t>
            </a:r>
            <a:r>
              <a:rPr lang="zh-CN" altLang="en-US" sz="120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“事件图”</a:t>
            </a:r>
            <a:endParaRPr lang="en-US" altLang="zh-CN" sz="1200" b="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这个图还能继续分解，一直分解</a:t>
            </a:r>
            <a:endParaRPr lang="en-US" altLang="zh-CN" sz="1200" b="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比如处理课程安排的事物，又能分解程什么呢</a:t>
            </a:r>
            <a:endParaRPr lang="en-US" altLang="zh-CN" sz="12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82D36D-85BF-4A8B-A057-1EF6C184E1A1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24749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比如这个事件，可以分出来这些</a:t>
            </a:r>
            <a:endParaRPr lang="en-US" altLang="zh-CN" sz="1200" b="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生成课程安排报告，也可以继续分成</a:t>
            </a:r>
            <a:endParaRPr lang="en-US" altLang="zh-CN" sz="12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82D36D-85BF-4A8B-A057-1EF6C184E1A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624749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82D36D-85BF-4A8B-A057-1EF6C184E1A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226699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画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了一个简单的外部事件图 ， 处理新的课程申请</a:t>
            </a:r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82D36D-85BF-4A8B-A057-1EF6C184E1A1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59065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事件图 集合在一起定义了  </a:t>
            </a:r>
            <a:r>
              <a:rPr lang="zh-CN" altLang="en-US" sz="1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系统（处理课程安排系统），只不过就是个子系统</a:t>
            </a:r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刚才咱们画的事件图， 在系统图的  左下角</a:t>
            </a:r>
            <a:endParaRPr lang="en-US" altLang="zh-CN" sz="12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系统大小的原因， 单张图可能会非常庞大</a:t>
            </a:r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需要为每个子系统 绘制一个 子系统图</a:t>
            </a:r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82D36D-85BF-4A8B-A057-1EF6C184E1A1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03090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我们把刚才的  申请课程的 事件  再次扩展 以显示更多的细节</a:t>
            </a:r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我们在基本图里， 可以看到数据的 分支 和 合并</a:t>
            </a:r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讲完了 </a:t>
            </a: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4 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种图</a:t>
            </a:r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82D36D-85BF-4A8B-A057-1EF6C184E1A1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307431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上下文图、系统图、事件图、基本图，</a:t>
            </a:r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组合构成了过程模型</a:t>
            </a: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  自上而下结构</a:t>
            </a:r>
            <a:endParaRPr lang="en-US" altLang="zh-CN" b="1" dirty="0"/>
          </a:p>
          <a:p>
            <a:pPr marL="0" indent="0">
              <a:buNone/>
            </a:pPr>
            <a:endParaRPr lang="en-US" altLang="zh-CN" b="1" dirty="0"/>
          </a:p>
          <a:p>
            <a:pPr marL="0" indent="0">
              <a:buNone/>
            </a:pPr>
            <a:endParaRPr lang="en-US" altLang="zh-CN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82D36D-85BF-4A8B-A057-1EF6C184E1A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579752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just" defTabSz="685766" rtl="0" eaLnBrk="1" fontAlgn="auto" latinLnBrk="0" hangingPunct="1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altLang="zh-CN" sz="1200" b="1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82D36D-85BF-4A8B-A057-1EF6C184E1A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7702596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上下文图、系统图、事件图、基本图，</a:t>
            </a:r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组合构成了过程模型</a:t>
            </a:r>
            <a:endParaRPr lang="en-US" altLang="zh-CN" b="1" dirty="0"/>
          </a:p>
          <a:p>
            <a:pPr marL="0" indent="0">
              <a:buNone/>
            </a:pPr>
            <a:endParaRPr lang="en-US" altLang="zh-CN" b="1" dirty="0"/>
          </a:p>
          <a:p>
            <a:pPr marL="0" indent="0">
              <a:buNone/>
            </a:pPr>
            <a:r>
              <a:rPr lang="zh-CN" altLang="en-US" b="1" dirty="0"/>
              <a:t>系统分析期间的过程建模策略：</a:t>
            </a:r>
            <a:endParaRPr lang="en-US" altLang="zh-CN" b="1" dirty="0"/>
          </a:p>
          <a:p>
            <a:pPr marL="0" indent="0">
              <a:buNone/>
            </a:pPr>
            <a:endParaRPr lang="en-US" altLang="zh-CN" b="1" dirty="0"/>
          </a:p>
          <a:p>
            <a:pPr marL="0" indent="0">
              <a:buNone/>
            </a:pPr>
            <a:r>
              <a:rPr lang="zh-CN" altLang="en-US" b="1" dirty="0"/>
              <a:t>首先构造系统的上下文数据流图， 做功能分解。</a:t>
            </a:r>
            <a:endParaRPr lang="en-US" altLang="zh-CN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82D36D-85BF-4A8B-A057-1EF6C184E1A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1665998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b="1" dirty="0"/>
              <a:t>系统分析期间的过程建模策略：</a:t>
            </a:r>
            <a:endParaRPr lang="en-US" altLang="zh-CN" b="1" dirty="0"/>
          </a:p>
          <a:p>
            <a:pPr marL="0" indent="0">
              <a:buNone/>
            </a:pPr>
            <a:endParaRPr lang="en-US" altLang="zh-CN" b="1" dirty="0"/>
          </a:p>
          <a:p>
            <a:pPr marL="0" indent="0">
              <a:buNone/>
            </a:pPr>
            <a:r>
              <a:rPr lang="zh-CN" altLang="en-US" b="1" dirty="0"/>
              <a:t>首先构造系统的上下文数据流图， 做功能分解。</a:t>
            </a:r>
            <a:endParaRPr lang="en-US" altLang="zh-CN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82D36D-85BF-4A8B-A057-1EF6C184E1A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655658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b="1" dirty="0"/>
              <a:t>1.</a:t>
            </a:r>
            <a:r>
              <a:rPr lang="zh-CN" altLang="en-US" b="1" dirty="0"/>
              <a:t>为每个事件构造事件图，</a:t>
            </a:r>
            <a:endParaRPr lang="en-US" altLang="zh-CN" b="1" dirty="0"/>
          </a:p>
          <a:p>
            <a:pPr marL="0" indent="0">
              <a:buNone/>
            </a:pPr>
            <a:endParaRPr lang="en-US" altLang="zh-CN" b="1" dirty="0"/>
          </a:p>
          <a:p>
            <a:pPr marL="0" indent="0">
              <a:buNone/>
            </a:pPr>
            <a:r>
              <a:rPr lang="en-US" altLang="zh-CN" b="1" dirty="0"/>
              <a:t>2.</a:t>
            </a:r>
            <a:r>
              <a:rPr lang="zh-CN" altLang="en-US" b="1" dirty="0"/>
              <a:t>合并成</a:t>
            </a:r>
            <a:r>
              <a:rPr lang="zh-CN" altLang="en-US" b="1" dirty="0" smtClean="0"/>
              <a:t>系统图（处理课程安排事物）</a:t>
            </a:r>
            <a:endParaRPr lang="en-US" altLang="zh-CN" b="1" dirty="0" smtClean="0"/>
          </a:p>
          <a:p>
            <a:pPr marL="0" indent="0">
              <a:buNone/>
            </a:pPr>
            <a:endParaRPr lang="en-US" altLang="zh-CN" b="1" dirty="0" smtClean="0"/>
          </a:p>
          <a:p>
            <a:pPr marL="0" indent="0">
              <a:buNone/>
            </a:pPr>
            <a:r>
              <a:rPr lang="zh-CN" altLang="en-US" b="1" dirty="0" smtClean="0"/>
              <a:t>必修课程的数据</a:t>
            </a:r>
            <a:r>
              <a:rPr lang="en-US" altLang="zh-CN" b="1" dirty="0" smtClean="0"/>
              <a:t>, </a:t>
            </a:r>
            <a:r>
              <a:rPr lang="zh-CN" altLang="en-US" b="1" dirty="0" smtClean="0"/>
              <a:t>这种需要进一步处理的事件细节</a:t>
            </a:r>
            <a:r>
              <a:rPr lang="en-US" altLang="zh-CN" b="1" dirty="0" smtClean="0"/>
              <a:t>, </a:t>
            </a:r>
            <a:r>
              <a:rPr lang="zh-CN" altLang="en-US" b="1" dirty="0" smtClean="0"/>
              <a:t>通常用基本图来表示</a:t>
            </a:r>
            <a:endParaRPr lang="en-US" altLang="zh-CN" b="1" dirty="0"/>
          </a:p>
          <a:p>
            <a:pPr marL="0" indent="0">
              <a:buNone/>
            </a:pPr>
            <a:endParaRPr lang="en-US" altLang="zh-CN" b="1" dirty="0"/>
          </a:p>
          <a:p>
            <a:pPr marL="0" indent="0">
              <a:buNone/>
            </a:pPr>
            <a:endParaRPr lang="en-US" altLang="zh-CN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82D36D-85BF-4A8B-A057-1EF6C184E1A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524840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b="1" dirty="0"/>
              <a:t>对需要进一步处理细节的事件过程   构造  基本</a:t>
            </a:r>
            <a:r>
              <a:rPr lang="zh-CN" altLang="en-US" b="1" dirty="0" smtClean="0"/>
              <a:t>图</a:t>
            </a:r>
            <a:endParaRPr lang="en-US" altLang="zh-CN" b="1" dirty="0" smtClean="0"/>
          </a:p>
          <a:p>
            <a:pPr marL="0" indent="0">
              <a:buNone/>
            </a:pPr>
            <a:endParaRPr lang="en-US" altLang="zh-CN" b="1" dirty="0" smtClean="0"/>
          </a:p>
          <a:p>
            <a:pPr marL="0" indent="0">
              <a:buNone/>
            </a:pPr>
            <a:r>
              <a:rPr lang="zh-CN" altLang="en-US" b="1" dirty="0" smtClean="0"/>
              <a:t>基本图里</a:t>
            </a:r>
            <a:r>
              <a:rPr lang="en-US" altLang="zh-CN" b="1" dirty="0" smtClean="0"/>
              <a:t>,  </a:t>
            </a:r>
            <a:r>
              <a:rPr lang="zh-CN" altLang="en-US" b="1" dirty="0" smtClean="0"/>
              <a:t>对检查必修课程的过程逻辑进行了 更详细的建模</a:t>
            </a:r>
            <a:endParaRPr lang="en-US" altLang="zh-CN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82D36D-85BF-4A8B-A057-1EF6C184E1A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5437733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上述策略用文字 </a:t>
            </a:r>
            <a:r>
              <a:rPr lang="zh-CN" altLang="en-US" dirty="0" smtClean="0"/>
              <a:t>表述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是不是有点乱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所以我给同学们讲一个简单的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82D36D-85BF-4A8B-A057-1EF6C184E1A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9838915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通俗的讲法</a:t>
            </a:r>
            <a:endParaRPr kumimoji="0" lang="en-US" altLang="zh-CN" sz="1200" b="1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自上而下结构   </a:t>
            </a:r>
            <a:endParaRPr kumimoji="0" lang="en-US" altLang="zh-CN" sz="1200" b="1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  <a:p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结合</a:t>
            </a:r>
            <a:endParaRPr lang="en-US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kern="12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过程分解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  <a:p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我们可以得到这样一个过程</a:t>
            </a:r>
            <a:endParaRPr lang="en-US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24EF2C8-06EF-4FEA-968F-8BA372454535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41319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24EF2C8-06EF-4FEA-968F-8BA372454535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5704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顶层图只有一个代表整个软件系统的过程，描述了软件系统与外界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源或宿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之间的数据流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————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也就是最开始的顶层上下文图</a:t>
            </a:r>
            <a:endParaRPr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24EF2C8-06EF-4FEA-968F-8BA372454535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90118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24EF2C8-06EF-4FEA-968F-8BA372454535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77547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 dirty="0" smtClean="0">
                <a:latin typeface="Arial" panose="020B0604020202020204" pitchFamily="34" charset="0"/>
              </a:rPr>
              <a:t>S</a:t>
            </a:r>
            <a:r>
              <a:rPr lang="zh-CN" altLang="en-US" dirty="0" smtClean="0">
                <a:latin typeface="Arial" panose="020B0604020202020204" pitchFamily="34" charset="0"/>
              </a:rPr>
              <a:t>系统被分解为</a:t>
            </a:r>
            <a:r>
              <a:rPr lang="en-US" altLang="zh-CN" dirty="0" smtClean="0">
                <a:latin typeface="Arial" panose="020B0604020202020204" pitchFamily="34" charset="0"/>
              </a:rPr>
              <a:t>3</a:t>
            </a:r>
            <a:r>
              <a:rPr lang="zh-CN" altLang="en-US" dirty="0" smtClean="0">
                <a:latin typeface="Arial" panose="020B0604020202020204" pitchFamily="34" charset="0"/>
              </a:rPr>
              <a:t>个子系统</a:t>
            </a:r>
            <a:r>
              <a:rPr lang="en-US" altLang="zh-CN" dirty="0" smtClean="0">
                <a:latin typeface="Arial" panose="020B0604020202020204" pitchFamily="34" charset="0"/>
              </a:rPr>
              <a:t>1</a:t>
            </a:r>
            <a:r>
              <a:rPr lang="zh-CN" altLang="en-US" dirty="0" smtClean="0">
                <a:latin typeface="Arial" panose="020B0604020202020204" pitchFamily="34" charset="0"/>
              </a:rPr>
              <a:t>、</a:t>
            </a:r>
            <a:r>
              <a:rPr lang="en-US" altLang="zh-CN" dirty="0" smtClean="0">
                <a:latin typeface="Arial" panose="020B0604020202020204" pitchFamily="34" charset="0"/>
              </a:rPr>
              <a:t>2</a:t>
            </a:r>
            <a:r>
              <a:rPr lang="zh-CN" altLang="en-US" dirty="0" smtClean="0">
                <a:latin typeface="Arial" panose="020B0604020202020204" pitchFamily="34" charset="0"/>
              </a:rPr>
              <a:t>、</a:t>
            </a:r>
            <a:r>
              <a:rPr lang="en-US" altLang="zh-CN" dirty="0" smtClean="0">
                <a:latin typeface="Arial" panose="020B0604020202020204" pitchFamily="34" charset="0"/>
              </a:rPr>
              <a:t>3</a:t>
            </a:r>
            <a:r>
              <a:rPr lang="zh-CN" altLang="en-US" dirty="0" smtClean="0">
                <a:latin typeface="Arial" panose="020B0604020202020204" pitchFamily="34" charset="0"/>
              </a:rPr>
              <a:t>。顶层下面的第</a:t>
            </a:r>
            <a:r>
              <a:rPr lang="en-US" altLang="zh-CN" dirty="0" smtClean="0">
                <a:latin typeface="Arial" panose="020B0604020202020204" pitchFamily="34" charset="0"/>
              </a:rPr>
              <a:t>1</a:t>
            </a:r>
            <a:r>
              <a:rPr lang="zh-CN" altLang="en-US" dirty="0" smtClean="0">
                <a:latin typeface="Arial" panose="020B0604020202020204" pitchFamily="34" charset="0"/>
              </a:rPr>
              <a:t>层数据流图为</a:t>
            </a:r>
            <a:r>
              <a:rPr lang="en-US" altLang="zh-CN" dirty="0" smtClean="0">
                <a:latin typeface="Arial" panose="020B0604020202020204" pitchFamily="34" charset="0"/>
              </a:rPr>
              <a:t>DFD/L1</a:t>
            </a:r>
            <a:r>
              <a:rPr lang="zh-CN" altLang="en-US" dirty="0" smtClean="0">
                <a:latin typeface="Arial" panose="020B0604020202020204" pitchFamily="34" charset="0"/>
              </a:rPr>
              <a:t>。第</a:t>
            </a:r>
            <a:r>
              <a:rPr lang="en-US" altLang="zh-CN" dirty="0" smtClean="0">
                <a:latin typeface="Arial" panose="020B0604020202020204" pitchFamily="34" charset="0"/>
              </a:rPr>
              <a:t>2</a:t>
            </a:r>
            <a:r>
              <a:rPr lang="zh-CN" altLang="en-US" dirty="0" smtClean="0">
                <a:latin typeface="Arial" panose="020B0604020202020204" pitchFamily="34" charset="0"/>
              </a:rPr>
              <a:t>层数据流图</a:t>
            </a:r>
            <a:r>
              <a:rPr lang="en-US" altLang="zh-CN" dirty="0" smtClean="0">
                <a:latin typeface="Arial" panose="020B0604020202020204" pitchFamily="34" charset="0"/>
              </a:rPr>
              <a:t>DFD/L2.1</a:t>
            </a:r>
            <a:r>
              <a:rPr lang="zh-CN" altLang="en-US" dirty="0" smtClean="0">
                <a:latin typeface="Arial" panose="020B0604020202020204" pitchFamily="34" charset="0"/>
              </a:rPr>
              <a:t>、</a:t>
            </a:r>
            <a:r>
              <a:rPr lang="en-US" altLang="zh-CN" dirty="0" smtClean="0">
                <a:latin typeface="Arial" panose="020B0604020202020204" pitchFamily="34" charset="0"/>
              </a:rPr>
              <a:t>DFD/L2.2</a:t>
            </a:r>
            <a:r>
              <a:rPr lang="zh-CN" altLang="en-US" dirty="0" smtClean="0">
                <a:latin typeface="Arial" panose="020B0604020202020204" pitchFamily="34" charset="0"/>
              </a:rPr>
              <a:t>及</a:t>
            </a:r>
            <a:r>
              <a:rPr lang="en-US" altLang="zh-CN" dirty="0" smtClean="0">
                <a:latin typeface="Arial" panose="020B0604020202020204" pitchFamily="34" charset="0"/>
              </a:rPr>
              <a:t>DFD/L2.3</a:t>
            </a:r>
            <a:r>
              <a:rPr lang="zh-CN" altLang="en-US" dirty="0" smtClean="0">
                <a:latin typeface="Arial" panose="020B0604020202020204" pitchFamily="34" charset="0"/>
              </a:rPr>
              <a:t>分别是子系统</a:t>
            </a:r>
            <a:r>
              <a:rPr lang="en-US" altLang="zh-CN" dirty="0" smtClean="0">
                <a:latin typeface="Arial" panose="020B0604020202020204" pitchFamily="34" charset="0"/>
              </a:rPr>
              <a:t>1</a:t>
            </a:r>
            <a:r>
              <a:rPr lang="zh-CN" altLang="en-US" dirty="0" smtClean="0">
                <a:latin typeface="Arial" panose="020B0604020202020204" pitchFamily="34" charset="0"/>
              </a:rPr>
              <a:t>、</a:t>
            </a:r>
            <a:r>
              <a:rPr lang="en-US" altLang="zh-CN" dirty="0" smtClean="0">
                <a:latin typeface="Arial" panose="020B0604020202020204" pitchFamily="34" charset="0"/>
              </a:rPr>
              <a:t>2</a:t>
            </a:r>
            <a:r>
              <a:rPr lang="zh-CN" altLang="en-US" dirty="0" smtClean="0">
                <a:latin typeface="Arial" panose="020B0604020202020204" pitchFamily="34" charset="0"/>
              </a:rPr>
              <a:t>和</a:t>
            </a:r>
            <a:r>
              <a:rPr lang="en-US" altLang="zh-CN" dirty="0" smtClean="0">
                <a:latin typeface="Arial" panose="020B0604020202020204" pitchFamily="34" charset="0"/>
              </a:rPr>
              <a:t>3</a:t>
            </a:r>
            <a:r>
              <a:rPr lang="zh-CN" altLang="en-US" dirty="0" smtClean="0">
                <a:latin typeface="Arial" panose="020B0604020202020204" pitchFamily="34" charset="0"/>
              </a:rPr>
              <a:t>的细化。对任何一层数据流图来说，我们称它的上层图为父图，在它下一层的图则称为子图。 </a:t>
            </a:r>
          </a:p>
          <a:p>
            <a:pPr eaLnBrk="1" hangingPunct="1"/>
            <a:r>
              <a:rPr lang="zh-CN" altLang="en-US" dirty="0" smtClean="0">
                <a:latin typeface="Arial" panose="020B0604020202020204" pitchFamily="34" charset="0"/>
              </a:rPr>
              <a:t>在分层的数据流图中，各层数据流图之间应保持“平衡”关系。例如，在图</a:t>
            </a:r>
            <a:r>
              <a:rPr lang="en-US" altLang="zh-CN" dirty="0" smtClean="0">
                <a:latin typeface="Arial" panose="020B0604020202020204" pitchFamily="34" charset="0"/>
              </a:rPr>
              <a:t>3-9</a:t>
            </a:r>
            <a:r>
              <a:rPr lang="zh-CN" altLang="en-US" dirty="0" smtClean="0">
                <a:latin typeface="Arial" panose="020B0604020202020204" pitchFamily="34" charset="0"/>
              </a:rPr>
              <a:t>中，</a:t>
            </a:r>
            <a:r>
              <a:rPr lang="en-US" altLang="zh-CN" dirty="0" smtClean="0">
                <a:latin typeface="Arial" panose="020B0604020202020204" pitchFamily="34" charset="0"/>
              </a:rPr>
              <a:t>DFD/L1</a:t>
            </a:r>
            <a:r>
              <a:rPr lang="zh-CN" altLang="en-US" dirty="0" smtClean="0">
                <a:latin typeface="Arial" panose="020B0604020202020204" pitchFamily="34" charset="0"/>
              </a:rPr>
              <a:t>的子系统</a:t>
            </a:r>
            <a:r>
              <a:rPr lang="en-US" altLang="zh-CN" dirty="0" smtClean="0">
                <a:latin typeface="Arial" panose="020B0604020202020204" pitchFamily="34" charset="0"/>
              </a:rPr>
              <a:t>3</a:t>
            </a:r>
            <a:r>
              <a:rPr lang="zh-CN" altLang="en-US" dirty="0" smtClean="0">
                <a:latin typeface="Arial" panose="020B0604020202020204" pitchFamily="34" charset="0"/>
              </a:rPr>
              <a:t>有两个输入数据流和一个输出数据流，那么它的子图</a:t>
            </a:r>
            <a:r>
              <a:rPr lang="en-US" altLang="zh-CN" dirty="0" smtClean="0">
                <a:latin typeface="Arial" panose="020B0604020202020204" pitchFamily="34" charset="0"/>
              </a:rPr>
              <a:t>DFD/L2.3</a:t>
            </a:r>
            <a:r>
              <a:rPr lang="zh-CN" altLang="en-US" dirty="0" smtClean="0">
                <a:latin typeface="Arial" panose="020B0604020202020204" pitchFamily="34" charset="0"/>
              </a:rPr>
              <a:t>也要有同样多的输入数据流和输出数据流，才能符合子图细化的实际情况。 </a:t>
            </a:r>
          </a:p>
          <a:p>
            <a:endParaRPr lang="zh-CN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24EF2C8-06EF-4FEA-968F-8BA372454535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0853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20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82D36D-85BF-4A8B-A057-1EF6C184E1A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0707193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24EF2C8-06EF-4FEA-968F-8BA372454535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19056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那这回我们换个例子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24EF2C8-06EF-4FEA-968F-8BA372454535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98997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1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24EF2C8-06EF-4FEA-968F-8BA372454535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87835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24EF2C8-06EF-4FEA-968F-8BA372454535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66354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文件我画的不太对</a:t>
            </a:r>
            <a:endParaRPr lang="en-US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还得有个封口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24EF2C8-06EF-4FEA-968F-8BA372454535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28067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24EF2C8-06EF-4FEA-968F-8BA372454535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48466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1" spc="50" dirty="0" smtClean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rPr>
              <a:t>过程</a:t>
            </a:r>
            <a:r>
              <a:rPr lang="en-US" altLang="zh-CN" sz="1200" b="1" spc="50" dirty="0" smtClean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rPr>
              <a:t>1</a:t>
            </a:r>
            <a:r>
              <a:rPr lang="zh-CN" altLang="en-US" sz="1200" b="1" spc="50" dirty="0" smtClean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rPr>
              <a:t>的</a:t>
            </a:r>
            <a:r>
              <a:rPr lang="en-US" altLang="zh-CN" sz="1200" b="1" spc="50" dirty="0" smtClean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rPr>
              <a:t>—</a:t>
            </a:r>
            <a:r>
              <a:rPr lang="zh-CN" altLang="en-US" sz="1200" b="1" spc="50" dirty="0" smtClean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rPr>
              <a:t>功能需求</a:t>
            </a:r>
            <a:endParaRPr lang="en-US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首先还是确定过程</a:t>
            </a:r>
            <a:endParaRPr lang="en-US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然后确定文件</a:t>
            </a:r>
            <a:endParaRPr lang="en-US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再确定新加的数据流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24EF2C8-06EF-4FEA-968F-8BA372454535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87604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/>
              <a:t>做一个</a:t>
            </a:r>
            <a:r>
              <a:rPr lang="zh-CN" altLang="en-US" dirty="0" smtClean="0"/>
              <a:t>练习，刚才系统里的有点难，我改了一下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 smtClean="0"/>
              <a:t>【</a:t>
            </a:r>
            <a:r>
              <a:rPr lang="zh-CN" altLang="en-US" dirty="0" smtClean="0"/>
              <a:t>腾讯文档</a:t>
            </a:r>
            <a:r>
              <a:rPr lang="en-US" altLang="zh-CN" dirty="0" smtClean="0"/>
              <a:t>】</a:t>
            </a:r>
            <a:r>
              <a:rPr lang="zh-CN" altLang="en-US" dirty="0" smtClean="0"/>
              <a:t>邮件管理系统</a:t>
            </a:r>
          </a:p>
          <a:p>
            <a:pPr marL="0" indent="0">
              <a:buNone/>
            </a:pPr>
            <a:r>
              <a:rPr lang="en-US" altLang="zh-CN" dirty="0" smtClean="0"/>
              <a:t>https://docs.qq.com/form/page/DSEFIZGZPV2J3Y0pp</a:t>
            </a:r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82D36D-85BF-4A8B-A057-1EF6C184E1A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0701252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如果是报名选课的邮件，则将报名数据发送给负责报名工作的人员，他们将查阅课程文件，检查该课程是否已经报满。如果没有报满，就会将相应信息写入学生文件和账目文件，并开具报告单交给财务部门，财务工作人员负责开具发票给学生。</a:t>
            </a:r>
          </a:p>
          <a:p>
            <a:r>
              <a:rPr lang="zh-CN" altLang="en-US" dirty="0" smtClean="0"/>
              <a:t>如果是想要注销已选修的课程，则由注销人员在课程文件、学生文件和账目文件上做相应的修改，并开具注销单给学生。</a:t>
            </a:r>
          </a:p>
          <a:p>
            <a:r>
              <a:rPr lang="zh-CN" altLang="en-US" dirty="0" smtClean="0"/>
              <a:t>如果是要支付学费，则由财务人员在账目文件上登记，并开具缴费收据给学生。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82D36D-85BF-4A8B-A057-1EF6C184E1A1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200537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/>
              <a:t>做一个练习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82D36D-85BF-4A8B-A057-1EF6C184E1A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474849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82D36D-85BF-4A8B-A057-1EF6C184E1A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695108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最最最后一步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还记得</a:t>
            </a:r>
            <a:r>
              <a:rPr lang="en-US" altLang="zh-CN" dirty="0"/>
              <a:t>SRS</a:t>
            </a:r>
            <a:r>
              <a:rPr lang="zh-CN" altLang="en-US" dirty="0"/>
              <a:t>吧，</a:t>
            </a:r>
            <a:endParaRPr lang="en-US" altLang="zh-CN" dirty="0"/>
          </a:p>
          <a:p>
            <a:r>
              <a:rPr lang="zh-CN" altLang="en-US" dirty="0"/>
              <a:t>用结构化方法</a:t>
            </a:r>
            <a:endParaRPr lang="en-US" altLang="zh-CN" dirty="0"/>
          </a:p>
          <a:p>
            <a:r>
              <a:rPr lang="zh-CN" altLang="en-US" dirty="0"/>
              <a:t>把系统描述  到 </a:t>
            </a:r>
            <a:r>
              <a:rPr lang="en-US" altLang="zh-CN" dirty="0"/>
              <a:t>SRS </a:t>
            </a:r>
            <a:r>
              <a:rPr lang="zh-CN" altLang="en-US" dirty="0"/>
              <a:t>中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/>
              <a:t>数据字典的部分之后会讲到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82D36D-85BF-4A8B-A057-1EF6C184E1A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206397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刚才提到，除了各类的数据流图之外， 我们还需要一个数据字典来进行  系统需求的描述   写进 规格说明 里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既然是表格， 它长什么样子？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在很多的数据库管理软件里，  都有这样一个功能， 叫生成数据字典。</a:t>
            </a:r>
            <a:endParaRPr lang="en-US" altLang="zh-CN" dirty="0"/>
          </a:p>
          <a:p>
            <a:r>
              <a:rPr lang="zh-CN" altLang="en-US" dirty="0"/>
              <a:t>实际上是用了  逆向工程的概念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比如这张图， 我在</a:t>
            </a:r>
            <a:r>
              <a:rPr lang="en-US" altLang="zh-CN" dirty="0" err="1"/>
              <a:t>Mysql</a:t>
            </a:r>
            <a:r>
              <a:rPr lang="en-US" altLang="zh-CN" dirty="0"/>
              <a:t> workbench</a:t>
            </a:r>
            <a:r>
              <a:rPr lang="zh-CN" altLang="en-US" dirty="0"/>
              <a:t>里截了个图。</a:t>
            </a:r>
            <a:endParaRPr lang="en-US" altLang="zh-CN" dirty="0"/>
          </a:p>
          <a:p>
            <a:r>
              <a:rPr lang="zh-CN" altLang="en-US" dirty="0"/>
              <a:t>这是比较简单的一个  数据字典表格。 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还可以通过安装插件 ， 生成更详细的数据字典表格</a:t>
            </a:r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82D36D-85BF-4A8B-A057-1EF6C184E1A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6402874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Clr>
                <a:srgbClr val="0033CC"/>
              </a:buClr>
              <a:buSzPct val="75000"/>
              <a:buFont typeface="Wingdings" panose="05000000000000000000" pitchFamily="2" charset="2"/>
              <a:buChar char="Ø"/>
            </a:pPr>
            <a:r>
              <a:rPr lang="zh-CN" altLang="en-US" sz="1200" dirty="0" smtClean="0">
                <a:latin typeface="楷体_GB2312" pitchFamily="49" charset="-122"/>
                <a:ea typeface="楷体_GB2312" pitchFamily="49" charset="-122"/>
              </a:rPr>
              <a:t>对于在数据流图中每一个被命名的图形元素均加以定义；</a:t>
            </a:r>
          </a:p>
          <a:p>
            <a:pPr eaLnBrk="1" hangingPunct="1">
              <a:buClr>
                <a:srgbClr val="0033CC"/>
              </a:buClr>
              <a:buSzPct val="75000"/>
              <a:buFont typeface="Wingdings" panose="05000000000000000000" pitchFamily="2" charset="2"/>
              <a:buChar char="Ø"/>
            </a:pPr>
            <a:r>
              <a:rPr lang="zh-CN" altLang="en-US" sz="1200" dirty="0" smtClean="0">
                <a:latin typeface="楷体_GB2312" pitchFamily="49" charset="-122"/>
                <a:ea typeface="楷体_GB2312" pitchFamily="49" charset="-122"/>
              </a:rPr>
              <a:t>其内容包括图形元素的名字，图形元素的别名或编号，图形元素类别（如加工、数据流、数据文件、数据元素、数据源点或数据汇点等）、描述、定义、位置等</a:t>
            </a:r>
            <a:endParaRPr lang="en-US" altLang="zh-CN" sz="1200" dirty="0" smtClean="0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buClr>
                <a:srgbClr val="0033CC"/>
              </a:buClr>
              <a:buSzPct val="75000"/>
              <a:buFont typeface="Wingdings" panose="05000000000000000000" pitchFamily="2" charset="2"/>
              <a:buChar char="Ø"/>
            </a:pPr>
            <a:endParaRPr lang="en-US" altLang="zh-CN" sz="1200" dirty="0" smtClean="0">
              <a:ea typeface="楷体_GB2312" pitchFamily="49" charset="-122"/>
            </a:endParaRP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zh-CN" altLang="en-US" sz="1400" dirty="0" smtClean="0">
                <a:latin typeface="楷体_GB2312" pitchFamily="49" charset="-122"/>
                <a:ea typeface="楷体_GB2312" pitchFamily="49" charset="-122"/>
              </a:rPr>
              <a:t>①</a:t>
            </a:r>
            <a:r>
              <a:rPr lang="zh-CN" altLang="en-US" sz="1200" dirty="0" smtClean="0">
                <a:latin typeface="楷体_GB2312" pitchFamily="49" charset="-122"/>
                <a:ea typeface="楷体_GB2312" pitchFamily="49" charset="-122"/>
              </a:rPr>
              <a:t>数据流名：要求与数据流图中该图形元素的名字一致。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zh-CN" altLang="en-US" sz="1200" dirty="0" smtClean="0">
                <a:latin typeface="楷体_GB2312" pitchFamily="49" charset="-122"/>
                <a:ea typeface="楷体_GB2312" pitchFamily="49" charset="-122"/>
              </a:rPr>
              <a:t>②简述：简要介绍它产生的原因和结果。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zh-CN" altLang="en-US" sz="1200" dirty="0" smtClean="0">
                <a:latin typeface="楷体_GB2312" pitchFamily="49" charset="-122"/>
                <a:ea typeface="楷体_GB2312" pitchFamily="49" charset="-122"/>
              </a:rPr>
              <a:t>③组成：数据流的数据结构。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zh-CN" altLang="en-US" sz="1200" dirty="0" smtClean="0">
                <a:latin typeface="楷体_GB2312" pitchFamily="49" charset="-122"/>
                <a:ea typeface="楷体_GB2312" pitchFamily="49" charset="-122"/>
              </a:rPr>
              <a:t>④来源：数据流来自哪个加工或作为哪个数据源的外部实体。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zh-CN" altLang="en-US" sz="1200" dirty="0" smtClean="0">
                <a:latin typeface="楷体_GB2312" pitchFamily="49" charset="-122"/>
                <a:ea typeface="楷体_GB2312" pitchFamily="49" charset="-122"/>
              </a:rPr>
              <a:t>⑤去向：数据流流向哪个加工或作为哪个数据汇点的外部实体。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zh-CN" altLang="en-US" sz="1200" dirty="0" smtClean="0">
                <a:latin typeface="楷体_GB2312" pitchFamily="49" charset="-122"/>
                <a:ea typeface="楷体_GB2312" pitchFamily="49" charset="-122"/>
              </a:rPr>
              <a:t>⑥流通量：单位时间数据的流通量。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zh-CN" altLang="en-US" sz="1200" dirty="0" smtClean="0">
                <a:latin typeface="楷体_GB2312" pitchFamily="49" charset="-122"/>
                <a:ea typeface="楷体_GB2312" pitchFamily="49" charset="-122"/>
              </a:rPr>
              <a:t>⑦峰值：流通量的极限值。</a:t>
            </a:r>
            <a:endParaRPr lang="zh-CN" altLang="en-US" dirty="0" smtClean="0">
              <a:solidFill>
                <a:srgbClr val="0033CC"/>
              </a:solidFill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buClr>
                <a:srgbClr val="0033CC"/>
              </a:buClr>
              <a:buSzPct val="75000"/>
              <a:buFont typeface="Wingdings" panose="05000000000000000000" pitchFamily="2" charset="2"/>
              <a:buChar char="Ø"/>
            </a:pPr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82D36D-85BF-4A8B-A057-1EF6C184E1A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5869623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82D36D-85BF-4A8B-A057-1EF6C184E1A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0523425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Clr>
                <a:srgbClr val="0033CC"/>
              </a:buClr>
              <a:buSzPct val="75000"/>
              <a:buFont typeface="Wingdings" panose="05000000000000000000" pitchFamily="2" charset="2"/>
              <a:buChar char="Ø"/>
            </a:pPr>
            <a:r>
              <a:rPr lang="zh-CN" altLang="en-US" sz="1200" dirty="0" smtClean="0">
                <a:latin typeface="楷体_GB2312" pitchFamily="49" charset="-122"/>
                <a:ea typeface="楷体_GB2312" pitchFamily="49" charset="-122"/>
              </a:rPr>
              <a:t>数据流图中的每个数据结构都是由数据元素构成的，数据元素是数据处理中最小的、不可再分的单位，它直接反映事物的某一特征。</a:t>
            </a:r>
          </a:p>
          <a:p>
            <a:pPr eaLnBrk="1" hangingPunct="1">
              <a:buFontTx/>
              <a:buNone/>
            </a:pPr>
            <a:r>
              <a:rPr lang="zh-CN" altLang="en-US" sz="1200" dirty="0" smtClean="0">
                <a:latin typeface="楷体_GB2312" pitchFamily="49" charset="-122"/>
                <a:ea typeface="楷体_GB2312" pitchFamily="49" charset="-122"/>
              </a:rPr>
              <a:t>① 类型：数据元素分为数字型与文字型。数字型又分为离散值和连续值，文字的类型用编码类型和长度区分。</a:t>
            </a:r>
          </a:p>
          <a:p>
            <a:pPr eaLnBrk="1" hangingPunct="1">
              <a:buFontTx/>
              <a:buNone/>
            </a:pPr>
            <a:r>
              <a:rPr lang="zh-CN" altLang="en-US" sz="1200" dirty="0" smtClean="0">
                <a:latin typeface="楷体_GB2312" pitchFamily="49" charset="-122"/>
                <a:ea typeface="楷体_GB2312" pitchFamily="49" charset="-122"/>
              </a:rPr>
              <a:t>② 取值范围：离散值的取值或是枚举的（如</a:t>
            </a:r>
            <a:r>
              <a:rPr lang="en-US" altLang="zh-CN" sz="1200" dirty="0" smtClean="0">
                <a:latin typeface="楷体_GB2312" pitchFamily="49" charset="-122"/>
                <a:ea typeface="楷体_GB2312" pitchFamily="49" charset="-122"/>
              </a:rPr>
              <a:t>3</a:t>
            </a:r>
            <a:r>
              <a:rPr lang="zh-CN" altLang="en-US" sz="1200" dirty="0" smtClean="0">
                <a:latin typeface="楷体_GB2312" pitchFamily="49" charset="-122"/>
                <a:ea typeface="楷体_GB2312" pitchFamily="49" charset="-122"/>
              </a:rPr>
              <a:t>，</a:t>
            </a:r>
            <a:r>
              <a:rPr lang="en-US" altLang="zh-CN" sz="1200" dirty="0" smtClean="0">
                <a:latin typeface="楷体_GB2312" pitchFamily="49" charset="-122"/>
                <a:ea typeface="楷体_GB2312" pitchFamily="49" charset="-122"/>
              </a:rPr>
              <a:t>17</a:t>
            </a:r>
            <a:r>
              <a:rPr lang="zh-CN" altLang="en-US" sz="1200" dirty="0" smtClean="0">
                <a:latin typeface="楷体_GB2312" pitchFamily="49" charset="-122"/>
                <a:ea typeface="楷体_GB2312" pitchFamily="49" charset="-122"/>
              </a:rPr>
              <a:t>，</a:t>
            </a:r>
            <a:r>
              <a:rPr lang="en-US" altLang="zh-CN" sz="1200" dirty="0" smtClean="0">
                <a:latin typeface="楷体_GB2312" pitchFamily="49" charset="-122"/>
                <a:ea typeface="楷体_GB2312" pitchFamily="49" charset="-122"/>
              </a:rPr>
              <a:t>21</a:t>
            </a:r>
            <a:r>
              <a:rPr lang="zh-CN" altLang="en-US" sz="1200" dirty="0" smtClean="0">
                <a:latin typeface="楷体_GB2312" pitchFamily="49" charset="-122"/>
                <a:ea typeface="楷体_GB2312" pitchFamily="49" charset="-122"/>
              </a:rPr>
              <a:t>），或是介于上下界的一组数（如</a:t>
            </a:r>
            <a:r>
              <a:rPr lang="en-US" altLang="zh-CN" sz="1200" dirty="0" smtClean="0">
                <a:latin typeface="楷体_GB2312" pitchFamily="49" charset="-122"/>
                <a:ea typeface="楷体_GB2312" pitchFamily="49" charset="-122"/>
              </a:rPr>
              <a:t>2..100</a:t>
            </a:r>
            <a:r>
              <a:rPr lang="zh-CN" altLang="en-US" sz="1200" dirty="0" smtClean="0">
                <a:latin typeface="楷体_GB2312" pitchFamily="49" charset="-122"/>
                <a:ea typeface="楷体_GB2312" pitchFamily="49" charset="-122"/>
              </a:rPr>
              <a:t>）；连续值一般是有取值范围的实数集（如</a:t>
            </a:r>
            <a:r>
              <a:rPr lang="en-US" altLang="zh-CN" sz="1200" dirty="0" smtClean="0">
                <a:latin typeface="楷体_GB2312" pitchFamily="49" charset="-122"/>
                <a:ea typeface="楷体_GB2312" pitchFamily="49" charset="-122"/>
              </a:rPr>
              <a:t>0.0..100.0</a:t>
            </a:r>
            <a:r>
              <a:rPr lang="zh-CN" altLang="en-US" sz="1200" dirty="0" smtClean="0">
                <a:latin typeface="楷体_GB2312" pitchFamily="49" charset="-122"/>
                <a:ea typeface="楷体_GB2312" pitchFamily="49" charset="-122"/>
              </a:rPr>
              <a:t>）。对于文字型，文字的取值需加以定义。</a:t>
            </a:r>
          </a:p>
          <a:p>
            <a:pPr eaLnBrk="1" hangingPunct="1">
              <a:buFontTx/>
              <a:buNone/>
            </a:pPr>
            <a:r>
              <a:rPr lang="zh-CN" altLang="en-US" sz="1200" dirty="0" smtClean="0">
                <a:latin typeface="楷体_GB2312" pitchFamily="49" charset="-122"/>
                <a:ea typeface="楷体_GB2312" pitchFamily="49" charset="-122"/>
              </a:rPr>
              <a:t>③ 相关的数据元素及数据结构。 </a:t>
            </a:r>
          </a:p>
          <a:p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82D36D-85BF-4A8B-A057-1EF6C184E1A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3584531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Clr>
                <a:srgbClr val="0033CC"/>
              </a:buClr>
              <a:buSzPct val="75000"/>
              <a:buFont typeface="Wingdings" panose="05000000000000000000" pitchFamily="2" charset="2"/>
              <a:buChar char="Ø"/>
            </a:pPr>
            <a:r>
              <a:rPr lang="zh-CN" altLang="en-US" sz="1200" dirty="0" smtClean="0">
                <a:latin typeface="楷体_GB2312" pitchFamily="49" charset="-122"/>
                <a:ea typeface="楷体_GB2312" pitchFamily="49" charset="-122"/>
              </a:rPr>
              <a:t>数据存储文件是数据保存的地方。一个数据存储文件词条应有以下几项内容。</a:t>
            </a:r>
          </a:p>
          <a:p>
            <a:pPr eaLnBrk="1" hangingPunct="1">
              <a:buFontTx/>
              <a:buNone/>
            </a:pPr>
            <a:r>
              <a:rPr lang="zh-CN" altLang="en-US" sz="1200" dirty="0" smtClean="0">
                <a:latin typeface="楷体_GB2312" pitchFamily="49" charset="-122"/>
                <a:ea typeface="楷体_GB2312" pitchFamily="49" charset="-122"/>
              </a:rPr>
              <a:t>① 文件名：要求与数据流图中该图形元素的名字一致。</a:t>
            </a:r>
          </a:p>
          <a:p>
            <a:pPr eaLnBrk="1" hangingPunct="1">
              <a:buFontTx/>
              <a:buNone/>
            </a:pPr>
            <a:r>
              <a:rPr lang="zh-CN" altLang="en-US" sz="1200" dirty="0" smtClean="0">
                <a:latin typeface="楷体_GB2312" pitchFamily="49" charset="-122"/>
                <a:ea typeface="楷体_GB2312" pitchFamily="49" charset="-122"/>
              </a:rPr>
              <a:t>② 简述：简要介绍存放的是什么数据。</a:t>
            </a:r>
          </a:p>
          <a:p>
            <a:pPr eaLnBrk="1" hangingPunct="1">
              <a:buFontTx/>
              <a:buNone/>
            </a:pPr>
            <a:r>
              <a:rPr lang="zh-CN" altLang="en-US" sz="1200" dirty="0" smtClean="0">
                <a:latin typeface="楷体_GB2312" pitchFamily="49" charset="-122"/>
                <a:ea typeface="楷体_GB2312" pitchFamily="49" charset="-122"/>
              </a:rPr>
              <a:t>③ 组成：文件的数据结构。</a:t>
            </a:r>
          </a:p>
          <a:p>
            <a:pPr eaLnBrk="1" hangingPunct="1">
              <a:buFontTx/>
              <a:buNone/>
            </a:pPr>
            <a:r>
              <a:rPr lang="zh-CN" altLang="en-US" sz="1200" dirty="0" smtClean="0">
                <a:latin typeface="楷体_GB2312" pitchFamily="49" charset="-122"/>
                <a:ea typeface="楷体_GB2312" pitchFamily="49" charset="-122"/>
              </a:rPr>
              <a:t>④ 输入：从哪些加工获取数据。</a:t>
            </a:r>
          </a:p>
          <a:p>
            <a:pPr eaLnBrk="1" hangingPunct="1">
              <a:buFontTx/>
              <a:buNone/>
            </a:pPr>
            <a:r>
              <a:rPr lang="zh-CN" altLang="en-US" sz="1200" dirty="0" smtClean="0">
                <a:latin typeface="楷体_GB2312" pitchFamily="49" charset="-122"/>
                <a:ea typeface="楷体_GB2312" pitchFamily="49" charset="-122"/>
              </a:rPr>
              <a:t>⑤ 输出：由哪些加工使用数据。</a:t>
            </a:r>
          </a:p>
          <a:p>
            <a:pPr eaLnBrk="1" hangingPunct="1">
              <a:buFontTx/>
              <a:buNone/>
            </a:pPr>
            <a:r>
              <a:rPr lang="zh-CN" altLang="en-US" sz="1200" dirty="0" smtClean="0">
                <a:latin typeface="楷体_GB2312" pitchFamily="49" charset="-122"/>
                <a:ea typeface="楷体_GB2312" pitchFamily="49" charset="-122"/>
              </a:rPr>
              <a:t>⑥ 存取方式：分为顺序、直接、关键码等不同存取方式。</a:t>
            </a:r>
          </a:p>
          <a:p>
            <a:pPr eaLnBrk="1" hangingPunct="1">
              <a:buFontTx/>
              <a:buNone/>
            </a:pPr>
            <a:r>
              <a:rPr lang="zh-CN" altLang="en-US" sz="1200" dirty="0" smtClean="0">
                <a:latin typeface="楷体_GB2312" pitchFamily="49" charset="-122"/>
                <a:ea typeface="楷体_GB2312" pitchFamily="49" charset="-122"/>
              </a:rPr>
              <a:t>⑦ 存取频率：单位时间的存取次数。</a:t>
            </a:r>
          </a:p>
          <a:p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82D36D-85BF-4A8B-A057-1EF6C184E1A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2687794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82D36D-85BF-4A8B-A057-1EF6C184E1A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2712795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为了在规格说明中， 我们使用  </a:t>
            </a:r>
            <a:r>
              <a:rPr lang="zh-CN" altLang="en-US" b="1" dirty="0"/>
              <a:t>过程规范表格</a:t>
            </a:r>
            <a:endParaRPr lang="en-US" altLang="zh-CN" b="1" dirty="0"/>
          </a:p>
          <a:p>
            <a:endParaRPr lang="en-US" altLang="zh-CN" dirty="0"/>
          </a:p>
          <a:p>
            <a:r>
              <a:rPr lang="zh-CN" altLang="en-US" dirty="0"/>
              <a:t>在这个表格中， 包含。。。</a:t>
            </a:r>
            <a:endParaRPr lang="en-US" altLang="zh-CN" dirty="0"/>
          </a:p>
          <a:p>
            <a:r>
              <a:rPr lang="zh-CN" altLang="en-US" dirty="0"/>
              <a:t>其中，过程逻辑描述了数据流图中的每个 </a:t>
            </a:r>
            <a:r>
              <a:rPr lang="zh-CN" altLang="en-US" b="1" dirty="0"/>
              <a:t>基本过程的内部逻辑。</a:t>
            </a:r>
            <a:endParaRPr lang="en-US" altLang="zh-CN" b="1" dirty="0"/>
          </a:p>
          <a:p>
            <a:endParaRPr lang="en-US" altLang="zh-CN" dirty="0"/>
          </a:p>
          <a:p>
            <a:r>
              <a:rPr lang="zh-CN" altLang="en-US" dirty="0"/>
              <a:t>右图为规范与数据流图的联系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在规范表中，我们有多种描述过程逻辑的方式： 结构化英语、决策表或决策树</a:t>
            </a:r>
            <a:endParaRPr lang="en-US" altLang="zh-CN" dirty="0"/>
          </a:p>
          <a:p>
            <a:r>
              <a:rPr lang="zh-CN" altLang="en-US" dirty="0"/>
              <a:t>这里我们  介绍一下 这三种方法</a:t>
            </a:r>
            <a:endParaRPr lang="en-US" altLang="zh-CN" dirty="0"/>
          </a:p>
          <a:p>
            <a:endParaRPr lang="en-US" altLang="zh-CN" b="1" dirty="0"/>
          </a:p>
          <a:p>
            <a:r>
              <a:rPr lang="zh-CN" altLang="en-US" b="1" dirty="0"/>
              <a:t>这三种方法的作用是什么？</a:t>
            </a:r>
            <a:endParaRPr lang="en-US" altLang="zh-CN" b="1" dirty="0"/>
          </a:p>
          <a:p>
            <a:endParaRPr lang="zh-CN" alt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82D36D-85BF-4A8B-A057-1EF6C184E1A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56295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+mn-cs"/>
              </a:rPr>
              <a:t>这三种方法   都是   对  过程逻辑 进行建模 的工具</a:t>
            </a:r>
            <a:endParaRPr lang="zh-CN" alt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82D36D-85BF-4A8B-A057-1EF6C184E1A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883021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结构化英语，是一种语言或是语法。</a:t>
            </a:r>
            <a:endParaRPr lang="en-US" altLang="zh-CN" dirty="0" smtClean="0"/>
          </a:p>
          <a:p>
            <a:r>
              <a:rPr lang="zh-CN" altLang="en-US" dirty="0" smtClean="0"/>
              <a:t>借用</a:t>
            </a:r>
            <a:r>
              <a:rPr lang="zh-CN" altLang="en-US" dirty="0"/>
              <a:t>了结构化程序设计 里的 逻辑</a:t>
            </a:r>
            <a:r>
              <a:rPr lang="zh-CN" altLang="en-US" dirty="0" smtClean="0"/>
              <a:t>结构来克服英语在结构和精确性上的不足，可以看作自然语言和结构化程序设计的一种结合方式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比如最简单的</a:t>
            </a:r>
            <a:endParaRPr lang="en-US" altLang="zh-CN" dirty="0" smtClean="0"/>
          </a:p>
          <a:p>
            <a:r>
              <a:rPr lang="en-US" altLang="zh-CN" dirty="0" smtClean="0"/>
              <a:t>1</a:t>
            </a:r>
            <a:r>
              <a:rPr lang="zh-CN" altLang="en-US" dirty="0" smtClean="0"/>
              <a:t>顺序结构，它是一个接着一个的，也是无条件的执行每一个指令块。这里不鼓励使用复合句，复杂的句式，否则会有二义性</a:t>
            </a:r>
            <a:endParaRPr lang="en-US" altLang="zh-CN" dirty="0" smtClean="0"/>
          </a:p>
          <a:p>
            <a:r>
              <a:rPr lang="en-US" altLang="zh-CN" dirty="0" smtClean="0"/>
              <a:t>2.</a:t>
            </a:r>
          </a:p>
          <a:p>
            <a:endParaRPr lang="en-US" altLang="zh-CN" dirty="0"/>
          </a:p>
          <a:p>
            <a:r>
              <a:rPr lang="zh-CN" altLang="en-US" dirty="0"/>
              <a:t>看上去很像伪代码， 但是不包含声明等 实现技术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82D36D-85BF-4A8B-A057-1EF6C184E1A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383598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b="1" dirty="0">
              <a:latin typeface="Bahnschrift SemiBold Condensed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82D36D-85BF-4A8B-A057-1EF6C184E1A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4114097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决策表中的</a:t>
            </a:r>
            <a:r>
              <a:rPr lang="zh-CN" altLang="en-US" b="1" dirty="0"/>
              <a:t>条件 、 行动 及 规则 ， </a:t>
            </a:r>
            <a:r>
              <a:rPr lang="zh-CN" altLang="en-US" b="0" dirty="0"/>
              <a:t>都是从与用户的沟通中得来的， 或者说是用户的</a:t>
            </a:r>
            <a:r>
              <a:rPr lang="zh-CN" altLang="en-US" b="0" dirty="0" smtClean="0"/>
              <a:t>需求。它实际上是复杂逻辑的一种表格化表示，其中行表示了</a:t>
            </a:r>
            <a:endParaRPr lang="en-US" altLang="zh-CN" b="1" dirty="0"/>
          </a:p>
          <a:p>
            <a:endParaRPr lang="en-US" altLang="zh-CN" b="1" dirty="0"/>
          </a:p>
          <a:p>
            <a:r>
              <a:rPr lang="zh-CN" altLang="en-US" b="0" dirty="0"/>
              <a:t>描述了过程中处理数据的  逻辑</a:t>
            </a:r>
            <a:endParaRPr lang="en-US" altLang="zh-CN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82D36D-85BF-4A8B-A057-1EF6C184E1A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0605161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决策树 通常是一棵 放倒的树</a:t>
            </a:r>
            <a:endParaRPr lang="en-US" altLang="zh-CN" dirty="0"/>
          </a:p>
          <a:p>
            <a:endParaRPr lang="en-US" altLang="zh-CN" b="0" dirty="0"/>
          </a:p>
          <a:p>
            <a:r>
              <a:rPr lang="zh-CN" altLang="en-US" b="0" dirty="0"/>
              <a:t>画决策树的时候 </a:t>
            </a:r>
            <a:endParaRPr lang="en-US" altLang="zh-CN" b="0" dirty="0"/>
          </a:p>
          <a:p>
            <a:pPr marL="228600" indent="-228600">
              <a:buAutoNum type="arabicPeriod"/>
            </a:pPr>
            <a:r>
              <a:rPr lang="zh-CN" altLang="en-US" b="0" dirty="0"/>
              <a:t>识别所有的条件和行动 ， 以及顺序时间</a:t>
            </a:r>
            <a:endParaRPr lang="en-US" altLang="zh-CN" b="0" dirty="0"/>
          </a:p>
          <a:p>
            <a:pPr marL="228600" indent="-228600">
              <a:buAutoNum type="arabicPeriod"/>
            </a:pPr>
            <a:r>
              <a:rPr lang="zh-CN" altLang="en-US" b="0" dirty="0"/>
              <a:t>开始从左到右建树，  在每一层，确保完全列出所有可能的条件选项</a:t>
            </a:r>
            <a:endParaRPr lang="en-US" altLang="zh-CN" b="0" dirty="0"/>
          </a:p>
          <a:p>
            <a:pPr marL="228600" indent="-228600">
              <a:buAutoNum type="arabicPeriod"/>
            </a:pPr>
            <a:endParaRPr lang="en-US" altLang="zh-CN" b="0" dirty="0"/>
          </a:p>
          <a:p>
            <a:pPr marL="0" indent="0">
              <a:buNone/>
            </a:pPr>
            <a:r>
              <a:rPr lang="zh-CN" altLang="en-US" b="1" dirty="0"/>
              <a:t>决策树不一定是对称的</a:t>
            </a:r>
            <a:endParaRPr lang="en-US" altLang="zh-CN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82D36D-85BF-4A8B-A057-1EF6C184E1A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6208532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+mn-cs"/>
              </a:rPr>
              <a:t>对这三种技术的使用时机做一个总结</a:t>
            </a:r>
            <a:endParaRPr lang="zh-CN" alt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82D36D-85BF-4A8B-A057-1EF6C184E1A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6548816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1" dirty="0"/>
              <a:t>过程规范表实例： 判断目前是否有某种商品</a:t>
            </a:r>
            <a:endParaRPr lang="en-US" altLang="zh-CN" b="1" dirty="0"/>
          </a:p>
          <a:p>
            <a:endParaRPr lang="en-US" altLang="zh-CN" b="1" dirty="0"/>
          </a:p>
          <a:p>
            <a:r>
              <a:rPr lang="zh-CN" altLang="en-US" b="0" dirty="0"/>
              <a:t>过程逻辑  这里 我们使用了结构化英语来描述</a:t>
            </a:r>
            <a:endParaRPr lang="en-US" altLang="zh-CN" b="0" dirty="0"/>
          </a:p>
          <a:p>
            <a:r>
              <a:rPr lang="zh-CN" altLang="en-US" b="0" dirty="0"/>
              <a:t>在不同的场景下，  还可以 用 决策表、决策树来描述， </a:t>
            </a:r>
            <a:endParaRPr lang="en-US" altLang="zh-CN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82D36D-85BF-4A8B-A057-1EF6C184E1A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4957791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82D36D-85BF-4A8B-A057-1EF6C184E1A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0981718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82D36D-85BF-4A8B-A057-1EF6C184E1A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441436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82D36D-85BF-4A8B-A057-1EF6C184E1A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369140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章节重点：</a:t>
            </a:r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82D36D-85BF-4A8B-A057-1EF6C184E1A1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9133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b="1" dirty="0"/>
              <a:t>上下文图是一类特殊的过程模型</a:t>
            </a:r>
            <a:endParaRPr lang="en-US" altLang="zh-CN" b="1" dirty="0"/>
          </a:p>
          <a:p>
            <a:pPr marL="0" indent="0">
              <a:buNone/>
            </a:pPr>
            <a:endParaRPr lang="en-US" altLang="zh-CN" b="1" dirty="0"/>
          </a:p>
          <a:p>
            <a:pPr marL="0" indent="0">
              <a:buNone/>
            </a:pPr>
            <a:endParaRPr lang="en-US" altLang="zh-CN" b="1" dirty="0"/>
          </a:p>
          <a:p>
            <a:pPr marL="0" indent="0">
              <a:buNone/>
            </a:pPr>
            <a:r>
              <a:rPr lang="en-US" altLang="zh-CN" b="1" dirty="0"/>
              <a:t>Top-level </a:t>
            </a:r>
            <a:r>
              <a:rPr lang="zh-CN" altLang="en-US" b="1" dirty="0"/>
              <a:t>也叫  </a:t>
            </a:r>
            <a:r>
              <a:rPr lang="en-US" altLang="zh-CN" b="1" dirty="0"/>
              <a:t>level 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说明了从系统所有者和系统用户的观点看待的“通信”</a:t>
            </a:r>
            <a:r>
              <a:rPr lang="zh-CN" altLang="en-US" dirty="0" smtClean="0"/>
              <a:t>焦点</a:t>
            </a:r>
            <a:r>
              <a:rPr lang="zh-CN" altLang="en-US" b="1" dirty="0" smtClean="0"/>
              <a:t>，（也就是通信列与系统所有者和系统用户的行为的交叉）</a:t>
            </a:r>
            <a:endParaRPr lang="en-US" altLang="zh-CN" b="1" dirty="0" smtClean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发现两张图的区别了吗</a:t>
            </a:r>
            <a:r>
              <a:rPr lang="zh-CN" altLang="en-US" dirty="0" smtClean="0"/>
              <a:t>？</a:t>
            </a: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r>
              <a:rPr lang="zh-CN" altLang="en-US" dirty="0" smtClean="0"/>
              <a:t>环境图</a:t>
            </a:r>
          </a:p>
          <a:p>
            <a:pPr marL="0" indent="0">
              <a:buNone/>
            </a:pPr>
            <a:r>
              <a:rPr lang="zh-CN" altLang="en-US" dirty="0" smtClean="0"/>
              <a:t>环境图（</a:t>
            </a:r>
            <a:r>
              <a:rPr lang="en-US" altLang="zh-CN" dirty="0" smtClean="0"/>
              <a:t>context diagram</a:t>
            </a:r>
            <a:r>
              <a:rPr lang="zh-CN" altLang="en-US" dirty="0" smtClean="0"/>
              <a:t>）也称为顶层数据流图（或</a:t>
            </a:r>
            <a:r>
              <a:rPr lang="en-US" altLang="zh-CN" dirty="0" smtClean="0"/>
              <a:t>0</a:t>
            </a:r>
            <a:r>
              <a:rPr lang="zh-CN" altLang="en-US" dirty="0" smtClean="0"/>
              <a:t>层数据流图），它仅包括一个数据处理过程，也就是要开发的目标系统。</a:t>
            </a:r>
          </a:p>
          <a:p>
            <a:pPr marL="0" indent="0">
              <a:buNone/>
            </a:pPr>
            <a:r>
              <a:rPr lang="zh-CN" altLang="en-US" dirty="0" smtClean="0"/>
              <a:t>环境图的作用是确定系统在其环境中的位置，通过确定系统的输入和输出与外部实体的关系确定其边界。</a:t>
            </a:r>
          </a:p>
          <a:p>
            <a:pPr marL="0" indent="0">
              <a:buNone/>
            </a:pPr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82D36D-85BF-4A8B-A057-1EF6C184E1A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711641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CN" b="1" dirty="0"/>
          </a:p>
          <a:p>
            <a:pPr marL="0" indent="0">
              <a:buNone/>
            </a:pPr>
            <a:r>
              <a:rPr lang="zh-CN" altLang="en-US" b="1" dirty="0"/>
              <a:t>之前讲过   上下文图是  顶层数据流图</a:t>
            </a:r>
            <a:endParaRPr lang="en-US" altLang="zh-CN" b="1" dirty="0"/>
          </a:p>
          <a:p>
            <a:pPr marL="0" indent="0">
              <a:buNone/>
            </a:pPr>
            <a:r>
              <a:rPr lang="en-US" altLang="zh-CN" b="1" dirty="0"/>
              <a:t>Top-level</a:t>
            </a:r>
            <a:r>
              <a:rPr lang="zh-CN" altLang="en-US" b="1" dirty="0"/>
              <a:t>， 符合  自上而下 把系统分解  分而治之的</a:t>
            </a:r>
            <a:r>
              <a:rPr lang="zh-CN" altLang="en-US" b="1" dirty="0" smtClean="0"/>
              <a:t>思想</a:t>
            </a:r>
            <a:endParaRPr lang="en-US" altLang="zh-CN" b="1" dirty="0" smtClean="0"/>
          </a:p>
          <a:p>
            <a:pPr marL="0" indent="0">
              <a:buNone/>
            </a:pPr>
            <a:endParaRPr lang="en-US" altLang="zh-CN" b="1" dirty="0" smtClean="0"/>
          </a:p>
          <a:p>
            <a:pPr marL="0" indent="0">
              <a:buNone/>
            </a:pPr>
            <a:r>
              <a:rPr lang="zh-CN" altLang="en-US" b="1" dirty="0" smtClean="0"/>
              <a:t>对于稍微复杂一些的实际问题，在数据流图上常常出现十几个甚至</a:t>
            </a:r>
            <a:r>
              <a:rPr lang="zh-CN" altLang="en-US" b="1" smtClean="0"/>
              <a:t>几十个过程，</a:t>
            </a:r>
            <a:r>
              <a:rPr lang="zh-CN" altLang="en-US" b="1" dirty="0" smtClean="0"/>
              <a:t>这样的数据流图看起来不直观，不易理解，分层的数据流图能很好地解决这一问题。</a:t>
            </a:r>
          </a:p>
          <a:p>
            <a:pPr marL="0" indent="0">
              <a:buNone/>
            </a:pPr>
            <a:r>
              <a:rPr lang="zh-CN" altLang="en-US" b="1" dirty="0" smtClean="0"/>
              <a:t>按照系统的层次结构进行逐步分解，并以分层的数据流图反映这种结构关系，能清楚地表达和容易理解整个系统。 </a:t>
            </a:r>
          </a:p>
          <a:p>
            <a:pPr marL="0" indent="0">
              <a:buNone/>
            </a:pPr>
            <a:endParaRPr lang="en-US" altLang="zh-CN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82D36D-85BF-4A8B-A057-1EF6C184E1A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972750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8887F-8D29-43BA-9D90-F2FE2592DA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3A0659-85B0-4C19-B28B-C9FC8F77C9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/>
              <a:t>Click to edit Master subtitle style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BD1C9C-4ED1-445C-9F6F-7549607BF7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16FFB-50D0-4A39-BDE6-18C35D05766F}" type="datetimeFigureOut">
              <a:rPr lang="zh-CN" altLang="en-US" smtClean="0"/>
              <a:t>2022/4/26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1FC33E-0A52-40A4-820B-5B2601E0C6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030C48-8FF5-4499-867B-317A4B638D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96FA9-8263-4972-BFA3-21977B2396B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46481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36D9F-B066-4C6F-9CA5-70218C8D3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894E02-6587-43E3-B4F1-2F0D56C82F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452F94-BFD2-4175-9C91-D7363D97F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16FFB-50D0-4A39-BDE6-18C35D05766F}" type="datetimeFigureOut">
              <a:rPr lang="zh-CN" altLang="en-US" smtClean="0"/>
              <a:t>2022/4/26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5F418A-581F-4625-93B9-7285C5CB00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7B76ED-4FCF-4AE1-BD6A-47292A3EF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96FA9-8263-4972-BFA3-21977B2396B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55728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E84025A-9B43-4E96-B727-146756CBDB7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B4D5A7D-5300-44BD-A2D7-0B1B7223A8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B93E49-766C-4EE2-BA72-CD2AEE5139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16FFB-50D0-4A39-BDE6-18C35D05766F}" type="datetimeFigureOut">
              <a:rPr lang="zh-CN" altLang="en-US" smtClean="0"/>
              <a:t>2022/4/26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D8D9C6-1FA7-4DE0-92E3-3A7443C1B5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942E22-3393-471F-993E-D5C4D3BBF2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96FA9-8263-4972-BFA3-21977B2396B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68894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幻灯片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组合 60"/>
          <p:cNvGrpSpPr/>
          <p:nvPr userDrawn="1"/>
        </p:nvGrpSpPr>
        <p:grpSpPr>
          <a:xfrm>
            <a:off x="41276" y="3092225"/>
            <a:ext cx="12150725" cy="3673475"/>
            <a:chOff x="0" y="3208338"/>
            <a:chExt cx="12192000" cy="3673475"/>
          </a:xfrm>
          <a:solidFill>
            <a:schemeClr val="bg1">
              <a:lumMod val="95000"/>
            </a:schemeClr>
          </a:solidFill>
        </p:grpSpPr>
        <p:sp>
          <p:nvSpPr>
            <p:cNvPr id="62" name="Freeform 17"/>
            <p:cNvSpPr>
              <a:spLocks noEditPoints="1"/>
            </p:cNvSpPr>
            <p:nvPr userDrawn="1"/>
          </p:nvSpPr>
          <p:spPr bwMode="auto">
            <a:xfrm>
              <a:off x="9093200" y="3208338"/>
              <a:ext cx="1489075" cy="1439863"/>
            </a:xfrm>
            <a:custGeom>
              <a:avLst/>
              <a:gdLst>
                <a:gd name="T0" fmla="*/ 178 w 469"/>
                <a:gd name="T1" fmla="*/ 32 h 453"/>
                <a:gd name="T2" fmla="*/ 405 w 469"/>
                <a:gd name="T3" fmla="*/ 160 h 453"/>
                <a:gd name="T4" fmla="*/ 401 w 469"/>
                <a:gd name="T5" fmla="*/ 134 h 453"/>
                <a:gd name="T6" fmla="*/ 420 w 469"/>
                <a:gd name="T7" fmla="*/ 163 h 453"/>
                <a:gd name="T8" fmla="*/ 424 w 469"/>
                <a:gd name="T9" fmla="*/ 217 h 453"/>
                <a:gd name="T10" fmla="*/ 413 w 469"/>
                <a:gd name="T11" fmla="*/ 298 h 453"/>
                <a:gd name="T12" fmla="*/ 397 w 469"/>
                <a:gd name="T13" fmla="*/ 352 h 453"/>
                <a:gd name="T14" fmla="*/ 385 w 469"/>
                <a:gd name="T15" fmla="*/ 353 h 453"/>
                <a:gd name="T16" fmla="*/ 383 w 469"/>
                <a:gd name="T17" fmla="*/ 322 h 453"/>
                <a:gd name="T18" fmla="*/ 354 w 469"/>
                <a:gd name="T19" fmla="*/ 285 h 453"/>
                <a:gd name="T20" fmla="*/ 337 w 469"/>
                <a:gd name="T21" fmla="*/ 251 h 453"/>
                <a:gd name="T22" fmla="*/ 353 w 469"/>
                <a:gd name="T23" fmla="*/ 222 h 453"/>
                <a:gd name="T24" fmla="*/ 366 w 469"/>
                <a:gd name="T25" fmla="*/ 201 h 453"/>
                <a:gd name="T26" fmla="*/ 379 w 469"/>
                <a:gd name="T27" fmla="*/ 177 h 453"/>
                <a:gd name="T28" fmla="*/ 390 w 469"/>
                <a:gd name="T29" fmla="*/ 155 h 453"/>
                <a:gd name="T30" fmla="*/ 387 w 469"/>
                <a:gd name="T31" fmla="*/ 105 h 453"/>
                <a:gd name="T32" fmla="*/ 388 w 469"/>
                <a:gd name="T33" fmla="*/ 121 h 453"/>
                <a:gd name="T34" fmla="*/ 384 w 469"/>
                <a:gd name="T35" fmla="*/ 133 h 453"/>
                <a:gd name="T36" fmla="*/ 373 w 469"/>
                <a:gd name="T37" fmla="*/ 135 h 453"/>
                <a:gd name="T38" fmla="*/ 384 w 469"/>
                <a:gd name="T39" fmla="*/ 122 h 453"/>
                <a:gd name="T40" fmla="*/ 377 w 469"/>
                <a:gd name="T41" fmla="*/ 109 h 453"/>
                <a:gd name="T42" fmla="*/ 359 w 469"/>
                <a:gd name="T43" fmla="*/ 90 h 453"/>
                <a:gd name="T44" fmla="*/ 333 w 469"/>
                <a:gd name="T45" fmla="*/ 78 h 453"/>
                <a:gd name="T46" fmla="*/ 316 w 469"/>
                <a:gd name="T47" fmla="*/ 71 h 453"/>
                <a:gd name="T48" fmla="*/ 307 w 469"/>
                <a:gd name="T49" fmla="*/ 67 h 453"/>
                <a:gd name="T50" fmla="*/ 292 w 469"/>
                <a:gd name="T51" fmla="*/ 65 h 453"/>
                <a:gd name="T52" fmla="*/ 285 w 469"/>
                <a:gd name="T53" fmla="*/ 69 h 453"/>
                <a:gd name="T54" fmla="*/ 278 w 469"/>
                <a:gd name="T55" fmla="*/ 56 h 453"/>
                <a:gd name="T56" fmla="*/ 264 w 469"/>
                <a:gd name="T57" fmla="*/ 421 h 453"/>
                <a:gd name="T58" fmla="*/ 279 w 469"/>
                <a:gd name="T59" fmla="*/ 411 h 453"/>
                <a:gd name="T60" fmla="*/ 305 w 469"/>
                <a:gd name="T61" fmla="*/ 400 h 453"/>
                <a:gd name="T62" fmla="*/ 334 w 469"/>
                <a:gd name="T63" fmla="*/ 391 h 453"/>
                <a:gd name="T64" fmla="*/ 288 w 469"/>
                <a:gd name="T65" fmla="*/ 434 h 453"/>
                <a:gd name="T66" fmla="*/ 234 w 469"/>
                <a:gd name="T67" fmla="*/ 427 h 453"/>
                <a:gd name="T68" fmla="*/ 258 w 469"/>
                <a:gd name="T69" fmla="*/ 417 h 453"/>
                <a:gd name="T70" fmla="*/ 177 w 469"/>
                <a:gd name="T71" fmla="*/ 48 h 453"/>
                <a:gd name="T72" fmla="*/ 217 w 469"/>
                <a:gd name="T73" fmla="*/ 63 h 453"/>
                <a:gd name="T74" fmla="*/ 179 w 469"/>
                <a:gd name="T75" fmla="*/ 93 h 453"/>
                <a:gd name="T76" fmla="*/ 183 w 469"/>
                <a:gd name="T77" fmla="*/ 118 h 453"/>
                <a:gd name="T78" fmla="*/ 138 w 469"/>
                <a:gd name="T79" fmla="*/ 125 h 453"/>
                <a:gd name="T80" fmla="*/ 103 w 469"/>
                <a:gd name="T81" fmla="*/ 122 h 453"/>
                <a:gd name="T82" fmla="*/ 120 w 469"/>
                <a:gd name="T83" fmla="*/ 143 h 453"/>
                <a:gd name="T84" fmla="*/ 96 w 469"/>
                <a:gd name="T85" fmla="*/ 166 h 453"/>
                <a:gd name="T86" fmla="*/ 135 w 469"/>
                <a:gd name="T87" fmla="*/ 161 h 453"/>
                <a:gd name="T88" fmla="*/ 159 w 469"/>
                <a:gd name="T89" fmla="*/ 136 h 453"/>
                <a:gd name="T90" fmla="*/ 188 w 469"/>
                <a:gd name="T91" fmla="*/ 130 h 453"/>
                <a:gd name="T92" fmla="*/ 228 w 469"/>
                <a:gd name="T93" fmla="*/ 143 h 453"/>
                <a:gd name="T94" fmla="*/ 254 w 469"/>
                <a:gd name="T95" fmla="*/ 192 h 453"/>
                <a:gd name="T96" fmla="*/ 241 w 469"/>
                <a:gd name="T97" fmla="*/ 224 h 453"/>
                <a:gd name="T98" fmla="*/ 191 w 469"/>
                <a:gd name="T99" fmla="*/ 240 h 453"/>
                <a:gd name="T100" fmla="*/ 184 w 469"/>
                <a:gd name="T101" fmla="*/ 274 h 453"/>
                <a:gd name="T102" fmla="*/ 185 w 469"/>
                <a:gd name="T103" fmla="*/ 310 h 453"/>
                <a:gd name="T104" fmla="*/ 189 w 469"/>
                <a:gd name="T105" fmla="*/ 350 h 453"/>
                <a:gd name="T106" fmla="*/ 174 w 469"/>
                <a:gd name="T107" fmla="*/ 374 h 453"/>
                <a:gd name="T108" fmla="*/ 132 w 469"/>
                <a:gd name="T109" fmla="*/ 346 h 453"/>
                <a:gd name="T110" fmla="*/ 103 w 469"/>
                <a:gd name="T111" fmla="*/ 321 h 453"/>
                <a:gd name="T112" fmla="*/ 79 w 469"/>
                <a:gd name="T113" fmla="*/ 280 h 453"/>
                <a:gd name="T114" fmla="*/ 73 w 469"/>
                <a:gd name="T115" fmla="*/ 244 h 453"/>
                <a:gd name="T116" fmla="*/ 88 w 469"/>
                <a:gd name="T117" fmla="*/ 220 h 453"/>
                <a:gd name="T118" fmla="*/ 85 w 469"/>
                <a:gd name="T119" fmla="*/ 201 h 453"/>
                <a:gd name="T120" fmla="*/ 59 w 469"/>
                <a:gd name="T121" fmla="*/ 234 h 453"/>
                <a:gd name="T122" fmla="*/ 50 w 469"/>
                <a:gd name="T123" fmla="*/ 197 h 453"/>
                <a:gd name="T124" fmla="*/ 34 w 469"/>
                <a:gd name="T125" fmla="*/ 223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69" h="453">
                  <a:moveTo>
                    <a:pt x="81" y="388"/>
                  </a:moveTo>
                  <a:cubicBezTo>
                    <a:pt x="116" y="423"/>
                    <a:pt x="154" y="439"/>
                    <a:pt x="187" y="445"/>
                  </a:cubicBezTo>
                  <a:cubicBezTo>
                    <a:pt x="220" y="453"/>
                    <a:pt x="256" y="453"/>
                    <a:pt x="291" y="444"/>
                  </a:cubicBezTo>
                  <a:cubicBezTo>
                    <a:pt x="403" y="412"/>
                    <a:pt x="469" y="294"/>
                    <a:pt x="437" y="180"/>
                  </a:cubicBezTo>
                  <a:cubicBezTo>
                    <a:pt x="407" y="67"/>
                    <a:pt x="290" y="0"/>
                    <a:pt x="178" y="32"/>
                  </a:cubicBezTo>
                  <a:cubicBezTo>
                    <a:pt x="118" y="49"/>
                    <a:pt x="71" y="91"/>
                    <a:pt x="46" y="144"/>
                  </a:cubicBezTo>
                  <a:cubicBezTo>
                    <a:pt x="0" y="225"/>
                    <a:pt x="15" y="322"/>
                    <a:pt x="81" y="388"/>
                  </a:cubicBezTo>
                  <a:close/>
                  <a:moveTo>
                    <a:pt x="398" y="153"/>
                  </a:moveTo>
                  <a:cubicBezTo>
                    <a:pt x="400" y="155"/>
                    <a:pt x="400" y="155"/>
                    <a:pt x="400" y="155"/>
                  </a:cubicBezTo>
                  <a:cubicBezTo>
                    <a:pt x="400" y="155"/>
                    <a:pt x="401" y="157"/>
                    <a:pt x="405" y="160"/>
                  </a:cubicBezTo>
                  <a:cubicBezTo>
                    <a:pt x="408" y="163"/>
                    <a:pt x="405" y="160"/>
                    <a:pt x="405" y="158"/>
                  </a:cubicBezTo>
                  <a:cubicBezTo>
                    <a:pt x="406" y="157"/>
                    <a:pt x="406" y="157"/>
                    <a:pt x="407" y="155"/>
                  </a:cubicBezTo>
                  <a:cubicBezTo>
                    <a:pt x="407" y="155"/>
                    <a:pt x="407" y="149"/>
                    <a:pt x="406" y="147"/>
                  </a:cubicBezTo>
                  <a:cubicBezTo>
                    <a:pt x="405" y="146"/>
                    <a:pt x="404" y="144"/>
                    <a:pt x="403" y="143"/>
                  </a:cubicBezTo>
                  <a:cubicBezTo>
                    <a:pt x="402" y="141"/>
                    <a:pt x="402" y="140"/>
                    <a:pt x="401" y="134"/>
                  </a:cubicBezTo>
                  <a:cubicBezTo>
                    <a:pt x="400" y="129"/>
                    <a:pt x="400" y="129"/>
                    <a:pt x="399" y="128"/>
                  </a:cubicBezTo>
                  <a:cubicBezTo>
                    <a:pt x="398" y="126"/>
                    <a:pt x="399" y="125"/>
                    <a:pt x="398" y="123"/>
                  </a:cubicBezTo>
                  <a:cubicBezTo>
                    <a:pt x="398" y="122"/>
                    <a:pt x="399" y="122"/>
                    <a:pt x="400" y="122"/>
                  </a:cubicBezTo>
                  <a:cubicBezTo>
                    <a:pt x="408" y="132"/>
                    <a:pt x="414" y="144"/>
                    <a:pt x="419" y="157"/>
                  </a:cubicBezTo>
                  <a:cubicBezTo>
                    <a:pt x="419" y="159"/>
                    <a:pt x="420" y="161"/>
                    <a:pt x="420" y="163"/>
                  </a:cubicBezTo>
                  <a:cubicBezTo>
                    <a:pt x="420" y="165"/>
                    <a:pt x="419" y="164"/>
                    <a:pt x="417" y="169"/>
                  </a:cubicBezTo>
                  <a:cubicBezTo>
                    <a:pt x="416" y="173"/>
                    <a:pt x="415" y="172"/>
                    <a:pt x="415" y="176"/>
                  </a:cubicBezTo>
                  <a:cubicBezTo>
                    <a:pt x="414" y="179"/>
                    <a:pt x="415" y="176"/>
                    <a:pt x="420" y="184"/>
                  </a:cubicBezTo>
                  <a:cubicBezTo>
                    <a:pt x="425" y="191"/>
                    <a:pt x="419" y="200"/>
                    <a:pt x="419" y="200"/>
                  </a:cubicBezTo>
                  <a:cubicBezTo>
                    <a:pt x="419" y="200"/>
                    <a:pt x="420" y="202"/>
                    <a:pt x="424" y="217"/>
                  </a:cubicBezTo>
                  <a:cubicBezTo>
                    <a:pt x="428" y="233"/>
                    <a:pt x="423" y="238"/>
                    <a:pt x="420" y="248"/>
                  </a:cubicBezTo>
                  <a:cubicBezTo>
                    <a:pt x="417" y="258"/>
                    <a:pt x="419" y="254"/>
                    <a:pt x="418" y="258"/>
                  </a:cubicBezTo>
                  <a:cubicBezTo>
                    <a:pt x="417" y="262"/>
                    <a:pt x="417" y="260"/>
                    <a:pt x="413" y="266"/>
                  </a:cubicBezTo>
                  <a:cubicBezTo>
                    <a:pt x="408" y="273"/>
                    <a:pt x="413" y="272"/>
                    <a:pt x="413" y="283"/>
                  </a:cubicBezTo>
                  <a:cubicBezTo>
                    <a:pt x="414" y="294"/>
                    <a:pt x="411" y="289"/>
                    <a:pt x="413" y="298"/>
                  </a:cubicBezTo>
                  <a:cubicBezTo>
                    <a:pt x="413" y="308"/>
                    <a:pt x="411" y="301"/>
                    <a:pt x="408" y="307"/>
                  </a:cubicBezTo>
                  <a:cubicBezTo>
                    <a:pt x="406" y="313"/>
                    <a:pt x="408" y="307"/>
                    <a:pt x="406" y="316"/>
                  </a:cubicBezTo>
                  <a:cubicBezTo>
                    <a:pt x="404" y="325"/>
                    <a:pt x="404" y="321"/>
                    <a:pt x="404" y="325"/>
                  </a:cubicBezTo>
                  <a:cubicBezTo>
                    <a:pt x="403" y="329"/>
                    <a:pt x="401" y="327"/>
                    <a:pt x="399" y="345"/>
                  </a:cubicBezTo>
                  <a:cubicBezTo>
                    <a:pt x="398" y="362"/>
                    <a:pt x="399" y="348"/>
                    <a:pt x="397" y="352"/>
                  </a:cubicBezTo>
                  <a:cubicBezTo>
                    <a:pt x="395" y="357"/>
                    <a:pt x="392" y="355"/>
                    <a:pt x="387" y="363"/>
                  </a:cubicBezTo>
                  <a:cubicBezTo>
                    <a:pt x="381" y="371"/>
                    <a:pt x="385" y="366"/>
                    <a:pt x="381" y="371"/>
                  </a:cubicBezTo>
                  <a:cubicBezTo>
                    <a:pt x="376" y="377"/>
                    <a:pt x="379" y="370"/>
                    <a:pt x="379" y="368"/>
                  </a:cubicBezTo>
                  <a:cubicBezTo>
                    <a:pt x="378" y="366"/>
                    <a:pt x="380" y="364"/>
                    <a:pt x="382" y="362"/>
                  </a:cubicBezTo>
                  <a:cubicBezTo>
                    <a:pt x="384" y="359"/>
                    <a:pt x="384" y="356"/>
                    <a:pt x="385" y="353"/>
                  </a:cubicBezTo>
                  <a:cubicBezTo>
                    <a:pt x="386" y="350"/>
                    <a:pt x="385" y="350"/>
                    <a:pt x="386" y="347"/>
                  </a:cubicBezTo>
                  <a:cubicBezTo>
                    <a:pt x="387" y="344"/>
                    <a:pt x="388" y="342"/>
                    <a:pt x="390" y="337"/>
                  </a:cubicBezTo>
                  <a:cubicBezTo>
                    <a:pt x="391" y="332"/>
                    <a:pt x="387" y="334"/>
                    <a:pt x="386" y="333"/>
                  </a:cubicBezTo>
                  <a:cubicBezTo>
                    <a:pt x="385" y="331"/>
                    <a:pt x="384" y="332"/>
                    <a:pt x="383" y="330"/>
                  </a:cubicBezTo>
                  <a:cubicBezTo>
                    <a:pt x="382" y="328"/>
                    <a:pt x="381" y="325"/>
                    <a:pt x="383" y="322"/>
                  </a:cubicBezTo>
                  <a:cubicBezTo>
                    <a:pt x="384" y="318"/>
                    <a:pt x="374" y="308"/>
                    <a:pt x="373" y="306"/>
                  </a:cubicBezTo>
                  <a:cubicBezTo>
                    <a:pt x="372" y="305"/>
                    <a:pt x="370" y="297"/>
                    <a:pt x="370" y="297"/>
                  </a:cubicBezTo>
                  <a:cubicBezTo>
                    <a:pt x="370" y="297"/>
                    <a:pt x="366" y="295"/>
                    <a:pt x="364" y="295"/>
                  </a:cubicBezTo>
                  <a:cubicBezTo>
                    <a:pt x="362" y="294"/>
                    <a:pt x="357" y="292"/>
                    <a:pt x="354" y="290"/>
                  </a:cubicBezTo>
                  <a:cubicBezTo>
                    <a:pt x="351" y="289"/>
                    <a:pt x="354" y="285"/>
                    <a:pt x="354" y="285"/>
                  </a:cubicBezTo>
                  <a:cubicBezTo>
                    <a:pt x="354" y="285"/>
                    <a:pt x="351" y="282"/>
                    <a:pt x="349" y="281"/>
                  </a:cubicBezTo>
                  <a:cubicBezTo>
                    <a:pt x="348" y="279"/>
                    <a:pt x="347" y="274"/>
                    <a:pt x="347" y="272"/>
                  </a:cubicBezTo>
                  <a:cubicBezTo>
                    <a:pt x="346" y="271"/>
                    <a:pt x="347" y="267"/>
                    <a:pt x="347" y="264"/>
                  </a:cubicBezTo>
                  <a:cubicBezTo>
                    <a:pt x="348" y="262"/>
                    <a:pt x="346" y="259"/>
                    <a:pt x="344" y="258"/>
                  </a:cubicBezTo>
                  <a:cubicBezTo>
                    <a:pt x="343" y="257"/>
                    <a:pt x="339" y="252"/>
                    <a:pt x="337" y="251"/>
                  </a:cubicBezTo>
                  <a:cubicBezTo>
                    <a:pt x="334" y="251"/>
                    <a:pt x="333" y="248"/>
                    <a:pt x="331" y="245"/>
                  </a:cubicBezTo>
                  <a:cubicBezTo>
                    <a:pt x="330" y="241"/>
                    <a:pt x="332" y="240"/>
                    <a:pt x="334" y="240"/>
                  </a:cubicBezTo>
                  <a:cubicBezTo>
                    <a:pt x="334" y="239"/>
                    <a:pt x="336" y="237"/>
                    <a:pt x="340" y="233"/>
                  </a:cubicBezTo>
                  <a:cubicBezTo>
                    <a:pt x="344" y="229"/>
                    <a:pt x="342" y="227"/>
                    <a:pt x="343" y="225"/>
                  </a:cubicBezTo>
                  <a:cubicBezTo>
                    <a:pt x="345" y="223"/>
                    <a:pt x="349" y="222"/>
                    <a:pt x="353" y="222"/>
                  </a:cubicBezTo>
                  <a:cubicBezTo>
                    <a:pt x="357" y="220"/>
                    <a:pt x="353" y="219"/>
                    <a:pt x="354" y="218"/>
                  </a:cubicBezTo>
                  <a:cubicBezTo>
                    <a:pt x="355" y="217"/>
                    <a:pt x="358" y="215"/>
                    <a:pt x="361" y="213"/>
                  </a:cubicBezTo>
                  <a:cubicBezTo>
                    <a:pt x="364" y="210"/>
                    <a:pt x="361" y="208"/>
                    <a:pt x="361" y="208"/>
                  </a:cubicBezTo>
                  <a:cubicBezTo>
                    <a:pt x="361" y="208"/>
                    <a:pt x="365" y="206"/>
                    <a:pt x="366" y="205"/>
                  </a:cubicBezTo>
                  <a:cubicBezTo>
                    <a:pt x="367" y="205"/>
                    <a:pt x="367" y="202"/>
                    <a:pt x="366" y="201"/>
                  </a:cubicBezTo>
                  <a:cubicBezTo>
                    <a:pt x="366" y="200"/>
                    <a:pt x="365" y="195"/>
                    <a:pt x="365" y="195"/>
                  </a:cubicBezTo>
                  <a:cubicBezTo>
                    <a:pt x="365" y="195"/>
                    <a:pt x="364" y="190"/>
                    <a:pt x="367" y="189"/>
                  </a:cubicBezTo>
                  <a:cubicBezTo>
                    <a:pt x="369" y="187"/>
                    <a:pt x="367" y="185"/>
                    <a:pt x="368" y="185"/>
                  </a:cubicBezTo>
                  <a:cubicBezTo>
                    <a:pt x="369" y="184"/>
                    <a:pt x="373" y="182"/>
                    <a:pt x="375" y="182"/>
                  </a:cubicBezTo>
                  <a:cubicBezTo>
                    <a:pt x="375" y="181"/>
                    <a:pt x="379" y="179"/>
                    <a:pt x="379" y="177"/>
                  </a:cubicBezTo>
                  <a:cubicBezTo>
                    <a:pt x="379" y="175"/>
                    <a:pt x="378" y="172"/>
                    <a:pt x="379" y="171"/>
                  </a:cubicBezTo>
                  <a:cubicBezTo>
                    <a:pt x="381" y="170"/>
                    <a:pt x="381" y="167"/>
                    <a:pt x="381" y="164"/>
                  </a:cubicBezTo>
                  <a:cubicBezTo>
                    <a:pt x="381" y="162"/>
                    <a:pt x="382" y="161"/>
                    <a:pt x="383" y="160"/>
                  </a:cubicBezTo>
                  <a:cubicBezTo>
                    <a:pt x="384" y="160"/>
                    <a:pt x="390" y="161"/>
                    <a:pt x="391" y="160"/>
                  </a:cubicBezTo>
                  <a:cubicBezTo>
                    <a:pt x="393" y="159"/>
                    <a:pt x="390" y="157"/>
                    <a:pt x="390" y="155"/>
                  </a:cubicBezTo>
                  <a:cubicBezTo>
                    <a:pt x="391" y="153"/>
                    <a:pt x="391" y="154"/>
                    <a:pt x="394" y="152"/>
                  </a:cubicBezTo>
                  <a:cubicBezTo>
                    <a:pt x="397" y="151"/>
                    <a:pt x="398" y="153"/>
                    <a:pt x="398" y="153"/>
                  </a:cubicBezTo>
                  <a:close/>
                  <a:moveTo>
                    <a:pt x="274" y="42"/>
                  </a:moveTo>
                  <a:cubicBezTo>
                    <a:pt x="279" y="40"/>
                    <a:pt x="287" y="41"/>
                    <a:pt x="295" y="43"/>
                  </a:cubicBezTo>
                  <a:cubicBezTo>
                    <a:pt x="331" y="55"/>
                    <a:pt x="363" y="76"/>
                    <a:pt x="387" y="105"/>
                  </a:cubicBezTo>
                  <a:cubicBezTo>
                    <a:pt x="388" y="106"/>
                    <a:pt x="388" y="108"/>
                    <a:pt x="388" y="108"/>
                  </a:cubicBezTo>
                  <a:cubicBezTo>
                    <a:pt x="389" y="109"/>
                    <a:pt x="390" y="111"/>
                    <a:pt x="390" y="112"/>
                  </a:cubicBezTo>
                  <a:cubicBezTo>
                    <a:pt x="391" y="113"/>
                    <a:pt x="392" y="115"/>
                    <a:pt x="393" y="117"/>
                  </a:cubicBezTo>
                  <a:cubicBezTo>
                    <a:pt x="393" y="118"/>
                    <a:pt x="392" y="118"/>
                    <a:pt x="391" y="118"/>
                  </a:cubicBezTo>
                  <a:cubicBezTo>
                    <a:pt x="390" y="118"/>
                    <a:pt x="390" y="119"/>
                    <a:pt x="388" y="121"/>
                  </a:cubicBezTo>
                  <a:cubicBezTo>
                    <a:pt x="388" y="123"/>
                    <a:pt x="388" y="121"/>
                    <a:pt x="388" y="122"/>
                  </a:cubicBezTo>
                  <a:cubicBezTo>
                    <a:pt x="387" y="122"/>
                    <a:pt x="386" y="124"/>
                    <a:pt x="386" y="125"/>
                  </a:cubicBezTo>
                  <a:cubicBezTo>
                    <a:pt x="385" y="126"/>
                    <a:pt x="387" y="127"/>
                    <a:pt x="388" y="129"/>
                  </a:cubicBezTo>
                  <a:cubicBezTo>
                    <a:pt x="388" y="131"/>
                    <a:pt x="388" y="129"/>
                    <a:pt x="387" y="131"/>
                  </a:cubicBezTo>
                  <a:cubicBezTo>
                    <a:pt x="386" y="132"/>
                    <a:pt x="385" y="132"/>
                    <a:pt x="384" y="133"/>
                  </a:cubicBezTo>
                  <a:cubicBezTo>
                    <a:pt x="384" y="134"/>
                    <a:pt x="381" y="132"/>
                    <a:pt x="380" y="134"/>
                  </a:cubicBezTo>
                  <a:cubicBezTo>
                    <a:pt x="378" y="134"/>
                    <a:pt x="379" y="135"/>
                    <a:pt x="379" y="137"/>
                  </a:cubicBezTo>
                  <a:cubicBezTo>
                    <a:pt x="378" y="138"/>
                    <a:pt x="379" y="138"/>
                    <a:pt x="378" y="139"/>
                  </a:cubicBezTo>
                  <a:cubicBezTo>
                    <a:pt x="378" y="140"/>
                    <a:pt x="376" y="138"/>
                    <a:pt x="375" y="137"/>
                  </a:cubicBezTo>
                  <a:cubicBezTo>
                    <a:pt x="375" y="137"/>
                    <a:pt x="373" y="135"/>
                    <a:pt x="373" y="135"/>
                  </a:cubicBezTo>
                  <a:cubicBezTo>
                    <a:pt x="375" y="133"/>
                    <a:pt x="375" y="133"/>
                    <a:pt x="375" y="133"/>
                  </a:cubicBezTo>
                  <a:cubicBezTo>
                    <a:pt x="378" y="130"/>
                    <a:pt x="378" y="130"/>
                    <a:pt x="378" y="130"/>
                  </a:cubicBezTo>
                  <a:cubicBezTo>
                    <a:pt x="381" y="128"/>
                    <a:pt x="381" y="128"/>
                    <a:pt x="381" y="128"/>
                  </a:cubicBezTo>
                  <a:cubicBezTo>
                    <a:pt x="381" y="128"/>
                    <a:pt x="383" y="127"/>
                    <a:pt x="385" y="126"/>
                  </a:cubicBezTo>
                  <a:cubicBezTo>
                    <a:pt x="386" y="126"/>
                    <a:pt x="384" y="123"/>
                    <a:pt x="384" y="122"/>
                  </a:cubicBezTo>
                  <a:cubicBezTo>
                    <a:pt x="383" y="122"/>
                    <a:pt x="382" y="118"/>
                    <a:pt x="382" y="118"/>
                  </a:cubicBezTo>
                  <a:cubicBezTo>
                    <a:pt x="382" y="118"/>
                    <a:pt x="384" y="116"/>
                    <a:pt x="385" y="116"/>
                  </a:cubicBezTo>
                  <a:cubicBezTo>
                    <a:pt x="386" y="116"/>
                    <a:pt x="387" y="114"/>
                    <a:pt x="387" y="113"/>
                  </a:cubicBezTo>
                  <a:cubicBezTo>
                    <a:pt x="387" y="112"/>
                    <a:pt x="385" y="110"/>
                    <a:pt x="384" y="109"/>
                  </a:cubicBezTo>
                  <a:cubicBezTo>
                    <a:pt x="382" y="109"/>
                    <a:pt x="378" y="109"/>
                    <a:pt x="377" y="109"/>
                  </a:cubicBezTo>
                  <a:cubicBezTo>
                    <a:pt x="376" y="109"/>
                    <a:pt x="375" y="108"/>
                    <a:pt x="373" y="107"/>
                  </a:cubicBezTo>
                  <a:cubicBezTo>
                    <a:pt x="372" y="107"/>
                    <a:pt x="370" y="105"/>
                    <a:pt x="370" y="103"/>
                  </a:cubicBezTo>
                  <a:cubicBezTo>
                    <a:pt x="369" y="101"/>
                    <a:pt x="367" y="99"/>
                    <a:pt x="366" y="98"/>
                  </a:cubicBezTo>
                  <a:cubicBezTo>
                    <a:pt x="366" y="97"/>
                    <a:pt x="365" y="94"/>
                    <a:pt x="364" y="93"/>
                  </a:cubicBezTo>
                  <a:cubicBezTo>
                    <a:pt x="363" y="91"/>
                    <a:pt x="360" y="90"/>
                    <a:pt x="359" y="90"/>
                  </a:cubicBezTo>
                  <a:cubicBezTo>
                    <a:pt x="358" y="90"/>
                    <a:pt x="352" y="87"/>
                    <a:pt x="351" y="85"/>
                  </a:cubicBezTo>
                  <a:cubicBezTo>
                    <a:pt x="348" y="84"/>
                    <a:pt x="345" y="83"/>
                    <a:pt x="345" y="83"/>
                  </a:cubicBezTo>
                  <a:cubicBezTo>
                    <a:pt x="343" y="80"/>
                    <a:pt x="343" y="80"/>
                    <a:pt x="343" y="80"/>
                  </a:cubicBezTo>
                  <a:cubicBezTo>
                    <a:pt x="343" y="80"/>
                    <a:pt x="342" y="79"/>
                    <a:pt x="338" y="79"/>
                  </a:cubicBezTo>
                  <a:cubicBezTo>
                    <a:pt x="335" y="79"/>
                    <a:pt x="333" y="78"/>
                    <a:pt x="333" y="78"/>
                  </a:cubicBezTo>
                  <a:cubicBezTo>
                    <a:pt x="333" y="78"/>
                    <a:pt x="331" y="75"/>
                    <a:pt x="331" y="74"/>
                  </a:cubicBezTo>
                  <a:cubicBezTo>
                    <a:pt x="331" y="73"/>
                    <a:pt x="329" y="73"/>
                    <a:pt x="329" y="73"/>
                  </a:cubicBezTo>
                  <a:cubicBezTo>
                    <a:pt x="329" y="73"/>
                    <a:pt x="323" y="71"/>
                    <a:pt x="323" y="71"/>
                  </a:cubicBezTo>
                  <a:cubicBezTo>
                    <a:pt x="322" y="70"/>
                    <a:pt x="322" y="70"/>
                    <a:pt x="320" y="70"/>
                  </a:cubicBezTo>
                  <a:cubicBezTo>
                    <a:pt x="319" y="70"/>
                    <a:pt x="317" y="71"/>
                    <a:pt x="316" y="71"/>
                  </a:cubicBezTo>
                  <a:cubicBezTo>
                    <a:pt x="315" y="73"/>
                    <a:pt x="313" y="73"/>
                    <a:pt x="311" y="74"/>
                  </a:cubicBezTo>
                  <a:cubicBezTo>
                    <a:pt x="308" y="76"/>
                    <a:pt x="307" y="75"/>
                    <a:pt x="307" y="75"/>
                  </a:cubicBezTo>
                  <a:cubicBezTo>
                    <a:pt x="307" y="75"/>
                    <a:pt x="305" y="73"/>
                    <a:pt x="305" y="71"/>
                  </a:cubicBezTo>
                  <a:cubicBezTo>
                    <a:pt x="305" y="70"/>
                    <a:pt x="305" y="69"/>
                    <a:pt x="305" y="69"/>
                  </a:cubicBezTo>
                  <a:cubicBezTo>
                    <a:pt x="305" y="69"/>
                    <a:pt x="307" y="67"/>
                    <a:pt x="307" y="67"/>
                  </a:cubicBezTo>
                  <a:cubicBezTo>
                    <a:pt x="308" y="67"/>
                    <a:pt x="305" y="63"/>
                    <a:pt x="305" y="63"/>
                  </a:cubicBezTo>
                  <a:cubicBezTo>
                    <a:pt x="301" y="62"/>
                    <a:pt x="301" y="62"/>
                    <a:pt x="301" y="62"/>
                  </a:cubicBezTo>
                  <a:cubicBezTo>
                    <a:pt x="301" y="62"/>
                    <a:pt x="297" y="60"/>
                    <a:pt x="295" y="60"/>
                  </a:cubicBezTo>
                  <a:cubicBezTo>
                    <a:pt x="293" y="60"/>
                    <a:pt x="293" y="62"/>
                    <a:pt x="293" y="64"/>
                  </a:cubicBezTo>
                  <a:cubicBezTo>
                    <a:pt x="291" y="64"/>
                    <a:pt x="292" y="65"/>
                    <a:pt x="292" y="65"/>
                  </a:cubicBezTo>
                  <a:cubicBezTo>
                    <a:pt x="297" y="67"/>
                    <a:pt x="297" y="67"/>
                    <a:pt x="297" y="67"/>
                  </a:cubicBezTo>
                  <a:cubicBezTo>
                    <a:pt x="297" y="67"/>
                    <a:pt x="297" y="70"/>
                    <a:pt x="296" y="71"/>
                  </a:cubicBezTo>
                  <a:cubicBezTo>
                    <a:pt x="294" y="71"/>
                    <a:pt x="291" y="72"/>
                    <a:pt x="291" y="72"/>
                  </a:cubicBezTo>
                  <a:cubicBezTo>
                    <a:pt x="287" y="71"/>
                    <a:pt x="287" y="71"/>
                    <a:pt x="287" y="71"/>
                  </a:cubicBezTo>
                  <a:cubicBezTo>
                    <a:pt x="285" y="69"/>
                    <a:pt x="285" y="69"/>
                    <a:pt x="285" y="69"/>
                  </a:cubicBezTo>
                  <a:cubicBezTo>
                    <a:pt x="285" y="65"/>
                    <a:pt x="285" y="65"/>
                    <a:pt x="285" y="65"/>
                  </a:cubicBezTo>
                  <a:cubicBezTo>
                    <a:pt x="285" y="65"/>
                    <a:pt x="285" y="62"/>
                    <a:pt x="284" y="61"/>
                  </a:cubicBezTo>
                  <a:cubicBezTo>
                    <a:pt x="284" y="59"/>
                    <a:pt x="283" y="59"/>
                    <a:pt x="282" y="59"/>
                  </a:cubicBezTo>
                  <a:cubicBezTo>
                    <a:pt x="281" y="58"/>
                    <a:pt x="279" y="58"/>
                    <a:pt x="279" y="58"/>
                  </a:cubicBezTo>
                  <a:cubicBezTo>
                    <a:pt x="278" y="56"/>
                    <a:pt x="278" y="56"/>
                    <a:pt x="278" y="56"/>
                  </a:cubicBezTo>
                  <a:cubicBezTo>
                    <a:pt x="278" y="56"/>
                    <a:pt x="277" y="53"/>
                    <a:pt x="276" y="52"/>
                  </a:cubicBezTo>
                  <a:cubicBezTo>
                    <a:pt x="276" y="51"/>
                    <a:pt x="272" y="48"/>
                    <a:pt x="272" y="47"/>
                  </a:cubicBezTo>
                  <a:cubicBezTo>
                    <a:pt x="271" y="47"/>
                    <a:pt x="270" y="46"/>
                    <a:pt x="270" y="46"/>
                  </a:cubicBezTo>
                  <a:cubicBezTo>
                    <a:pt x="274" y="42"/>
                    <a:pt x="274" y="42"/>
                    <a:pt x="274" y="42"/>
                  </a:cubicBezTo>
                  <a:close/>
                  <a:moveTo>
                    <a:pt x="264" y="421"/>
                  </a:moveTo>
                  <a:cubicBezTo>
                    <a:pt x="266" y="423"/>
                    <a:pt x="266" y="423"/>
                    <a:pt x="269" y="427"/>
                  </a:cubicBezTo>
                  <a:cubicBezTo>
                    <a:pt x="272" y="430"/>
                    <a:pt x="278" y="421"/>
                    <a:pt x="281" y="420"/>
                  </a:cubicBezTo>
                  <a:cubicBezTo>
                    <a:pt x="284" y="419"/>
                    <a:pt x="286" y="419"/>
                    <a:pt x="288" y="416"/>
                  </a:cubicBezTo>
                  <a:cubicBezTo>
                    <a:pt x="291" y="414"/>
                    <a:pt x="287" y="414"/>
                    <a:pt x="287" y="414"/>
                  </a:cubicBezTo>
                  <a:cubicBezTo>
                    <a:pt x="279" y="411"/>
                    <a:pt x="279" y="411"/>
                    <a:pt x="279" y="411"/>
                  </a:cubicBezTo>
                  <a:cubicBezTo>
                    <a:pt x="270" y="409"/>
                    <a:pt x="270" y="409"/>
                    <a:pt x="270" y="409"/>
                  </a:cubicBezTo>
                  <a:cubicBezTo>
                    <a:pt x="270" y="409"/>
                    <a:pt x="270" y="405"/>
                    <a:pt x="273" y="404"/>
                  </a:cubicBezTo>
                  <a:cubicBezTo>
                    <a:pt x="275" y="403"/>
                    <a:pt x="276" y="405"/>
                    <a:pt x="278" y="406"/>
                  </a:cubicBezTo>
                  <a:cubicBezTo>
                    <a:pt x="279" y="407"/>
                    <a:pt x="293" y="402"/>
                    <a:pt x="293" y="402"/>
                  </a:cubicBezTo>
                  <a:cubicBezTo>
                    <a:pt x="293" y="402"/>
                    <a:pt x="301" y="403"/>
                    <a:pt x="305" y="400"/>
                  </a:cubicBezTo>
                  <a:cubicBezTo>
                    <a:pt x="308" y="397"/>
                    <a:pt x="305" y="400"/>
                    <a:pt x="305" y="395"/>
                  </a:cubicBezTo>
                  <a:cubicBezTo>
                    <a:pt x="306" y="390"/>
                    <a:pt x="312" y="396"/>
                    <a:pt x="316" y="397"/>
                  </a:cubicBezTo>
                  <a:cubicBezTo>
                    <a:pt x="319" y="397"/>
                    <a:pt x="319" y="396"/>
                    <a:pt x="328" y="395"/>
                  </a:cubicBezTo>
                  <a:cubicBezTo>
                    <a:pt x="337" y="394"/>
                    <a:pt x="334" y="394"/>
                    <a:pt x="334" y="394"/>
                  </a:cubicBezTo>
                  <a:cubicBezTo>
                    <a:pt x="334" y="391"/>
                    <a:pt x="334" y="391"/>
                    <a:pt x="334" y="391"/>
                  </a:cubicBezTo>
                  <a:cubicBezTo>
                    <a:pt x="334" y="391"/>
                    <a:pt x="338" y="392"/>
                    <a:pt x="341" y="394"/>
                  </a:cubicBezTo>
                  <a:cubicBezTo>
                    <a:pt x="344" y="395"/>
                    <a:pt x="347" y="394"/>
                    <a:pt x="349" y="393"/>
                  </a:cubicBezTo>
                  <a:cubicBezTo>
                    <a:pt x="351" y="392"/>
                    <a:pt x="352" y="401"/>
                    <a:pt x="352" y="401"/>
                  </a:cubicBezTo>
                  <a:cubicBezTo>
                    <a:pt x="352" y="402"/>
                    <a:pt x="352" y="403"/>
                    <a:pt x="351" y="404"/>
                  </a:cubicBezTo>
                  <a:cubicBezTo>
                    <a:pt x="332" y="417"/>
                    <a:pt x="312" y="427"/>
                    <a:pt x="288" y="434"/>
                  </a:cubicBezTo>
                  <a:cubicBezTo>
                    <a:pt x="260" y="442"/>
                    <a:pt x="232" y="443"/>
                    <a:pt x="205" y="439"/>
                  </a:cubicBezTo>
                  <a:cubicBezTo>
                    <a:pt x="207" y="438"/>
                    <a:pt x="209" y="438"/>
                    <a:pt x="211" y="438"/>
                  </a:cubicBezTo>
                  <a:cubicBezTo>
                    <a:pt x="212" y="439"/>
                    <a:pt x="218" y="432"/>
                    <a:pt x="219" y="431"/>
                  </a:cubicBezTo>
                  <a:cubicBezTo>
                    <a:pt x="220" y="430"/>
                    <a:pt x="223" y="429"/>
                    <a:pt x="225" y="429"/>
                  </a:cubicBezTo>
                  <a:cubicBezTo>
                    <a:pt x="226" y="427"/>
                    <a:pt x="231" y="428"/>
                    <a:pt x="234" y="427"/>
                  </a:cubicBezTo>
                  <a:cubicBezTo>
                    <a:pt x="237" y="427"/>
                    <a:pt x="238" y="427"/>
                    <a:pt x="242" y="429"/>
                  </a:cubicBezTo>
                  <a:cubicBezTo>
                    <a:pt x="246" y="432"/>
                    <a:pt x="246" y="427"/>
                    <a:pt x="248" y="427"/>
                  </a:cubicBezTo>
                  <a:cubicBezTo>
                    <a:pt x="250" y="426"/>
                    <a:pt x="256" y="425"/>
                    <a:pt x="256" y="425"/>
                  </a:cubicBezTo>
                  <a:cubicBezTo>
                    <a:pt x="252" y="420"/>
                    <a:pt x="252" y="420"/>
                    <a:pt x="252" y="420"/>
                  </a:cubicBezTo>
                  <a:cubicBezTo>
                    <a:pt x="252" y="420"/>
                    <a:pt x="255" y="418"/>
                    <a:pt x="258" y="417"/>
                  </a:cubicBezTo>
                  <a:cubicBezTo>
                    <a:pt x="261" y="416"/>
                    <a:pt x="261" y="419"/>
                    <a:pt x="264" y="421"/>
                  </a:cubicBezTo>
                  <a:close/>
                  <a:moveTo>
                    <a:pt x="175" y="43"/>
                  </a:moveTo>
                  <a:cubicBezTo>
                    <a:pt x="174" y="43"/>
                    <a:pt x="174" y="43"/>
                    <a:pt x="174" y="43"/>
                  </a:cubicBezTo>
                  <a:cubicBezTo>
                    <a:pt x="174" y="43"/>
                    <a:pt x="177" y="46"/>
                    <a:pt x="178" y="47"/>
                  </a:cubicBezTo>
                  <a:cubicBezTo>
                    <a:pt x="180" y="48"/>
                    <a:pt x="177" y="48"/>
                    <a:pt x="177" y="48"/>
                  </a:cubicBezTo>
                  <a:cubicBezTo>
                    <a:pt x="177" y="48"/>
                    <a:pt x="170" y="55"/>
                    <a:pt x="170" y="56"/>
                  </a:cubicBezTo>
                  <a:cubicBezTo>
                    <a:pt x="170" y="58"/>
                    <a:pt x="174" y="58"/>
                    <a:pt x="181" y="55"/>
                  </a:cubicBezTo>
                  <a:cubicBezTo>
                    <a:pt x="188" y="53"/>
                    <a:pt x="185" y="55"/>
                    <a:pt x="193" y="48"/>
                  </a:cubicBezTo>
                  <a:cubicBezTo>
                    <a:pt x="201" y="41"/>
                    <a:pt x="203" y="53"/>
                    <a:pt x="208" y="55"/>
                  </a:cubicBezTo>
                  <a:cubicBezTo>
                    <a:pt x="213" y="58"/>
                    <a:pt x="214" y="58"/>
                    <a:pt x="217" y="63"/>
                  </a:cubicBezTo>
                  <a:cubicBezTo>
                    <a:pt x="222" y="68"/>
                    <a:pt x="217" y="63"/>
                    <a:pt x="212" y="69"/>
                  </a:cubicBezTo>
                  <a:cubicBezTo>
                    <a:pt x="208" y="74"/>
                    <a:pt x="211" y="70"/>
                    <a:pt x="207" y="71"/>
                  </a:cubicBezTo>
                  <a:cubicBezTo>
                    <a:pt x="203" y="71"/>
                    <a:pt x="195" y="71"/>
                    <a:pt x="192" y="72"/>
                  </a:cubicBezTo>
                  <a:cubicBezTo>
                    <a:pt x="189" y="72"/>
                    <a:pt x="188" y="73"/>
                    <a:pt x="191" y="82"/>
                  </a:cubicBezTo>
                  <a:cubicBezTo>
                    <a:pt x="193" y="91"/>
                    <a:pt x="191" y="82"/>
                    <a:pt x="179" y="93"/>
                  </a:cubicBezTo>
                  <a:cubicBezTo>
                    <a:pt x="167" y="103"/>
                    <a:pt x="183" y="99"/>
                    <a:pt x="173" y="103"/>
                  </a:cubicBezTo>
                  <a:cubicBezTo>
                    <a:pt x="164" y="109"/>
                    <a:pt x="176" y="106"/>
                    <a:pt x="184" y="107"/>
                  </a:cubicBezTo>
                  <a:cubicBezTo>
                    <a:pt x="193" y="108"/>
                    <a:pt x="188" y="106"/>
                    <a:pt x="196" y="111"/>
                  </a:cubicBezTo>
                  <a:cubicBezTo>
                    <a:pt x="202" y="116"/>
                    <a:pt x="196" y="115"/>
                    <a:pt x="193" y="117"/>
                  </a:cubicBezTo>
                  <a:cubicBezTo>
                    <a:pt x="191" y="119"/>
                    <a:pt x="185" y="119"/>
                    <a:pt x="183" y="118"/>
                  </a:cubicBezTo>
                  <a:cubicBezTo>
                    <a:pt x="180" y="117"/>
                    <a:pt x="178" y="118"/>
                    <a:pt x="178" y="118"/>
                  </a:cubicBezTo>
                  <a:cubicBezTo>
                    <a:pt x="178" y="118"/>
                    <a:pt x="171" y="114"/>
                    <a:pt x="167" y="119"/>
                  </a:cubicBezTo>
                  <a:cubicBezTo>
                    <a:pt x="162" y="124"/>
                    <a:pt x="167" y="119"/>
                    <a:pt x="165" y="119"/>
                  </a:cubicBezTo>
                  <a:cubicBezTo>
                    <a:pt x="163" y="117"/>
                    <a:pt x="161" y="119"/>
                    <a:pt x="158" y="117"/>
                  </a:cubicBezTo>
                  <a:cubicBezTo>
                    <a:pt x="156" y="116"/>
                    <a:pt x="150" y="115"/>
                    <a:pt x="138" y="125"/>
                  </a:cubicBezTo>
                  <a:cubicBezTo>
                    <a:pt x="126" y="134"/>
                    <a:pt x="139" y="129"/>
                    <a:pt x="134" y="134"/>
                  </a:cubicBezTo>
                  <a:cubicBezTo>
                    <a:pt x="128" y="138"/>
                    <a:pt x="132" y="136"/>
                    <a:pt x="130" y="132"/>
                  </a:cubicBezTo>
                  <a:cubicBezTo>
                    <a:pt x="129" y="129"/>
                    <a:pt x="127" y="123"/>
                    <a:pt x="125" y="123"/>
                  </a:cubicBezTo>
                  <a:cubicBezTo>
                    <a:pt x="123" y="123"/>
                    <a:pt x="122" y="125"/>
                    <a:pt x="120" y="127"/>
                  </a:cubicBezTo>
                  <a:cubicBezTo>
                    <a:pt x="117" y="130"/>
                    <a:pt x="108" y="117"/>
                    <a:pt x="103" y="122"/>
                  </a:cubicBezTo>
                  <a:cubicBezTo>
                    <a:pt x="97" y="126"/>
                    <a:pt x="101" y="123"/>
                    <a:pt x="96" y="129"/>
                  </a:cubicBezTo>
                  <a:cubicBezTo>
                    <a:pt x="91" y="135"/>
                    <a:pt x="98" y="135"/>
                    <a:pt x="102" y="138"/>
                  </a:cubicBezTo>
                  <a:cubicBezTo>
                    <a:pt x="106" y="140"/>
                    <a:pt x="103" y="135"/>
                    <a:pt x="108" y="132"/>
                  </a:cubicBezTo>
                  <a:cubicBezTo>
                    <a:pt x="113" y="129"/>
                    <a:pt x="111" y="133"/>
                    <a:pt x="120" y="138"/>
                  </a:cubicBezTo>
                  <a:cubicBezTo>
                    <a:pt x="130" y="143"/>
                    <a:pt x="120" y="138"/>
                    <a:pt x="120" y="143"/>
                  </a:cubicBezTo>
                  <a:cubicBezTo>
                    <a:pt x="120" y="147"/>
                    <a:pt x="114" y="143"/>
                    <a:pt x="110" y="146"/>
                  </a:cubicBezTo>
                  <a:cubicBezTo>
                    <a:pt x="106" y="148"/>
                    <a:pt x="108" y="148"/>
                    <a:pt x="102" y="150"/>
                  </a:cubicBezTo>
                  <a:cubicBezTo>
                    <a:pt x="97" y="153"/>
                    <a:pt x="102" y="150"/>
                    <a:pt x="102" y="154"/>
                  </a:cubicBezTo>
                  <a:cubicBezTo>
                    <a:pt x="102" y="158"/>
                    <a:pt x="99" y="155"/>
                    <a:pt x="94" y="160"/>
                  </a:cubicBezTo>
                  <a:cubicBezTo>
                    <a:pt x="90" y="164"/>
                    <a:pt x="93" y="162"/>
                    <a:pt x="96" y="166"/>
                  </a:cubicBezTo>
                  <a:cubicBezTo>
                    <a:pt x="99" y="169"/>
                    <a:pt x="98" y="165"/>
                    <a:pt x="100" y="164"/>
                  </a:cubicBezTo>
                  <a:cubicBezTo>
                    <a:pt x="101" y="162"/>
                    <a:pt x="102" y="162"/>
                    <a:pt x="107" y="163"/>
                  </a:cubicBezTo>
                  <a:cubicBezTo>
                    <a:pt x="112" y="164"/>
                    <a:pt x="112" y="162"/>
                    <a:pt x="114" y="163"/>
                  </a:cubicBezTo>
                  <a:cubicBezTo>
                    <a:pt x="117" y="163"/>
                    <a:pt x="117" y="160"/>
                    <a:pt x="127" y="157"/>
                  </a:cubicBezTo>
                  <a:cubicBezTo>
                    <a:pt x="138" y="152"/>
                    <a:pt x="127" y="157"/>
                    <a:pt x="135" y="161"/>
                  </a:cubicBezTo>
                  <a:cubicBezTo>
                    <a:pt x="143" y="165"/>
                    <a:pt x="135" y="161"/>
                    <a:pt x="140" y="160"/>
                  </a:cubicBezTo>
                  <a:cubicBezTo>
                    <a:pt x="144" y="158"/>
                    <a:pt x="144" y="156"/>
                    <a:pt x="147" y="154"/>
                  </a:cubicBezTo>
                  <a:cubicBezTo>
                    <a:pt x="149" y="152"/>
                    <a:pt x="148" y="151"/>
                    <a:pt x="153" y="149"/>
                  </a:cubicBezTo>
                  <a:cubicBezTo>
                    <a:pt x="159" y="148"/>
                    <a:pt x="153" y="149"/>
                    <a:pt x="159" y="147"/>
                  </a:cubicBezTo>
                  <a:cubicBezTo>
                    <a:pt x="164" y="146"/>
                    <a:pt x="160" y="143"/>
                    <a:pt x="159" y="136"/>
                  </a:cubicBezTo>
                  <a:cubicBezTo>
                    <a:pt x="157" y="129"/>
                    <a:pt x="159" y="136"/>
                    <a:pt x="162" y="134"/>
                  </a:cubicBezTo>
                  <a:cubicBezTo>
                    <a:pt x="165" y="133"/>
                    <a:pt x="164" y="133"/>
                    <a:pt x="165" y="132"/>
                  </a:cubicBezTo>
                  <a:cubicBezTo>
                    <a:pt x="167" y="132"/>
                    <a:pt x="165" y="132"/>
                    <a:pt x="174" y="132"/>
                  </a:cubicBezTo>
                  <a:cubicBezTo>
                    <a:pt x="182" y="131"/>
                    <a:pt x="176" y="131"/>
                    <a:pt x="179" y="131"/>
                  </a:cubicBezTo>
                  <a:cubicBezTo>
                    <a:pt x="182" y="130"/>
                    <a:pt x="183" y="130"/>
                    <a:pt x="188" y="130"/>
                  </a:cubicBezTo>
                  <a:cubicBezTo>
                    <a:pt x="192" y="129"/>
                    <a:pt x="191" y="129"/>
                    <a:pt x="193" y="129"/>
                  </a:cubicBezTo>
                  <a:cubicBezTo>
                    <a:pt x="195" y="129"/>
                    <a:pt x="200" y="132"/>
                    <a:pt x="203" y="134"/>
                  </a:cubicBezTo>
                  <a:cubicBezTo>
                    <a:pt x="207" y="136"/>
                    <a:pt x="212" y="137"/>
                    <a:pt x="216" y="135"/>
                  </a:cubicBezTo>
                  <a:cubicBezTo>
                    <a:pt x="220" y="133"/>
                    <a:pt x="219" y="135"/>
                    <a:pt x="222" y="136"/>
                  </a:cubicBezTo>
                  <a:cubicBezTo>
                    <a:pt x="223" y="137"/>
                    <a:pt x="227" y="141"/>
                    <a:pt x="228" y="143"/>
                  </a:cubicBezTo>
                  <a:cubicBezTo>
                    <a:pt x="229" y="144"/>
                    <a:pt x="237" y="146"/>
                    <a:pt x="243" y="152"/>
                  </a:cubicBezTo>
                  <a:cubicBezTo>
                    <a:pt x="250" y="160"/>
                    <a:pt x="249" y="158"/>
                    <a:pt x="247" y="170"/>
                  </a:cubicBezTo>
                  <a:cubicBezTo>
                    <a:pt x="245" y="183"/>
                    <a:pt x="251" y="173"/>
                    <a:pt x="253" y="178"/>
                  </a:cubicBezTo>
                  <a:cubicBezTo>
                    <a:pt x="254" y="184"/>
                    <a:pt x="255" y="181"/>
                    <a:pt x="258" y="185"/>
                  </a:cubicBezTo>
                  <a:cubicBezTo>
                    <a:pt x="261" y="189"/>
                    <a:pt x="258" y="185"/>
                    <a:pt x="254" y="192"/>
                  </a:cubicBezTo>
                  <a:cubicBezTo>
                    <a:pt x="251" y="199"/>
                    <a:pt x="254" y="192"/>
                    <a:pt x="252" y="197"/>
                  </a:cubicBezTo>
                  <a:cubicBezTo>
                    <a:pt x="250" y="202"/>
                    <a:pt x="252" y="200"/>
                    <a:pt x="253" y="204"/>
                  </a:cubicBezTo>
                  <a:cubicBezTo>
                    <a:pt x="253" y="209"/>
                    <a:pt x="252" y="207"/>
                    <a:pt x="249" y="211"/>
                  </a:cubicBezTo>
                  <a:cubicBezTo>
                    <a:pt x="245" y="214"/>
                    <a:pt x="247" y="213"/>
                    <a:pt x="246" y="219"/>
                  </a:cubicBezTo>
                  <a:cubicBezTo>
                    <a:pt x="246" y="223"/>
                    <a:pt x="244" y="220"/>
                    <a:pt x="241" y="224"/>
                  </a:cubicBezTo>
                  <a:cubicBezTo>
                    <a:pt x="237" y="228"/>
                    <a:pt x="230" y="228"/>
                    <a:pt x="225" y="229"/>
                  </a:cubicBezTo>
                  <a:cubicBezTo>
                    <a:pt x="219" y="231"/>
                    <a:pt x="217" y="231"/>
                    <a:pt x="213" y="231"/>
                  </a:cubicBezTo>
                  <a:cubicBezTo>
                    <a:pt x="208" y="230"/>
                    <a:pt x="203" y="232"/>
                    <a:pt x="200" y="231"/>
                  </a:cubicBezTo>
                  <a:cubicBezTo>
                    <a:pt x="197" y="229"/>
                    <a:pt x="194" y="231"/>
                    <a:pt x="193" y="232"/>
                  </a:cubicBezTo>
                  <a:cubicBezTo>
                    <a:pt x="193" y="233"/>
                    <a:pt x="194" y="235"/>
                    <a:pt x="191" y="240"/>
                  </a:cubicBezTo>
                  <a:cubicBezTo>
                    <a:pt x="187" y="244"/>
                    <a:pt x="187" y="240"/>
                    <a:pt x="184" y="240"/>
                  </a:cubicBezTo>
                  <a:cubicBezTo>
                    <a:pt x="181" y="240"/>
                    <a:pt x="175" y="247"/>
                    <a:pt x="175" y="247"/>
                  </a:cubicBezTo>
                  <a:cubicBezTo>
                    <a:pt x="175" y="247"/>
                    <a:pt x="177" y="251"/>
                    <a:pt x="180" y="257"/>
                  </a:cubicBezTo>
                  <a:cubicBezTo>
                    <a:pt x="183" y="262"/>
                    <a:pt x="180" y="257"/>
                    <a:pt x="181" y="260"/>
                  </a:cubicBezTo>
                  <a:cubicBezTo>
                    <a:pt x="182" y="264"/>
                    <a:pt x="184" y="274"/>
                    <a:pt x="184" y="274"/>
                  </a:cubicBezTo>
                  <a:cubicBezTo>
                    <a:pt x="184" y="274"/>
                    <a:pt x="182" y="277"/>
                    <a:pt x="181" y="282"/>
                  </a:cubicBezTo>
                  <a:cubicBezTo>
                    <a:pt x="179" y="287"/>
                    <a:pt x="179" y="286"/>
                    <a:pt x="179" y="288"/>
                  </a:cubicBezTo>
                  <a:cubicBezTo>
                    <a:pt x="179" y="289"/>
                    <a:pt x="176" y="294"/>
                    <a:pt x="176" y="297"/>
                  </a:cubicBezTo>
                  <a:cubicBezTo>
                    <a:pt x="176" y="299"/>
                    <a:pt x="176" y="301"/>
                    <a:pt x="176" y="305"/>
                  </a:cubicBezTo>
                  <a:cubicBezTo>
                    <a:pt x="177" y="309"/>
                    <a:pt x="181" y="308"/>
                    <a:pt x="185" y="310"/>
                  </a:cubicBezTo>
                  <a:cubicBezTo>
                    <a:pt x="190" y="312"/>
                    <a:pt x="188" y="313"/>
                    <a:pt x="191" y="319"/>
                  </a:cubicBezTo>
                  <a:cubicBezTo>
                    <a:pt x="194" y="325"/>
                    <a:pt x="191" y="319"/>
                    <a:pt x="195" y="324"/>
                  </a:cubicBezTo>
                  <a:cubicBezTo>
                    <a:pt x="199" y="330"/>
                    <a:pt x="195" y="327"/>
                    <a:pt x="193" y="332"/>
                  </a:cubicBezTo>
                  <a:cubicBezTo>
                    <a:pt x="190" y="337"/>
                    <a:pt x="190" y="334"/>
                    <a:pt x="188" y="342"/>
                  </a:cubicBezTo>
                  <a:cubicBezTo>
                    <a:pt x="187" y="348"/>
                    <a:pt x="188" y="344"/>
                    <a:pt x="189" y="350"/>
                  </a:cubicBezTo>
                  <a:cubicBezTo>
                    <a:pt x="190" y="355"/>
                    <a:pt x="189" y="350"/>
                    <a:pt x="191" y="355"/>
                  </a:cubicBezTo>
                  <a:cubicBezTo>
                    <a:pt x="193" y="361"/>
                    <a:pt x="191" y="355"/>
                    <a:pt x="190" y="363"/>
                  </a:cubicBezTo>
                  <a:cubicBezTo>
                    <a:pt x="188" y="372"/>
                    <a:pt x="190" y="367"/>
                    <a:pt x="188" y="375"/>
                  </a:cubicBezTo>
                  <a:cubicBezTo>
                    <a:pt x="186" y="382"/>
                    <a:pt x="188" y="375"/>
                    <a:pt x="186" y="375"/>
                  </a:cubicBezTo>
                  <a:cubicBezTo>
                    <a:pt x="184" y="376"/>
                    <a:pt x="176" y="375"/>
                    <a:pt x="174" y="374"/>
                  </a:cubicBezTo>
                  <a:cubicBezTo>
                    <a:pt x="172" y="372"/>
                    <a:pt x="162" y="371"/>
                    <a:pt x="159" y="372"/>
                  </a:cubicBezTo>
                  <a:cubicBezTo>
                    <a:pt x="156" y="372"/>
                    <a:pt x="155" y="366"/>
                    <a:pt x="155" y="366"/>
                  </a:cubicBezTo>
                  <a:cubicBezTo>
                    <a:pt x="144" y="362"/>
                    <a:pt x="144" y="362"/>
                    <a:pt x="144" y="362"/>
                  </a:cubicBezTo>
                  <a:cubicBezTo>
                    <a:pt x="134" y="353"/>
                    <a:pt x="134" y="353"/>
                    <a:pt x="134" y="353"/>
                  </a:cubicBezTo>
                  <a:cubicBezTo>
                    <a:pt x="134" y="353"/>
                    <a:pt x="132" y="347"/>
                    <a:pt x="132" y="346"/>
                  </a:cubicBezTo>
                  <a:cubicBezTo>
                    <a:pt x="132" y="344"/>
                    <a:pt x="127" y="345"/>
                    <a:pt x="125" y="345"/>
                  </a:cubicBezTo>
                  <a:cubicBezTo>
                    <a:pt x="123" y="345"/>
                    <a:pt x="122" y="342"/>
                    <a:pt x="121" y="341"/>
                  </a:cubicBezTo>
                  <a:cubicBezTo>
                    <a:pt x="120" y="340"/>
                    <a:pt x="114" y="336"/>
                    <a:pt x="110" y="336"/>
                  </a:cubicBezTo>
                  <a:cubicBezTo>
                    <a:pt x="106" y="336"/>
                    <a:pt x="111" y="327"/>
                    <a:pt x="111" y="327"/>
                  </a:cubicBezTo>
                  <a:cubicBezTo>
                    <a:pt x="111" y="327"/>
                    <a:pt x="105" y="325"/>
                    <a:pt x="103" y="321"/>
                  </a:cubicBezTo>
                  <a:cubicBezTo>
                    <a:pt x="102" y="318"/>
                    <a:pt x="100" y="310"/>
                    <a:pt x="100" y="308"/>
                  </a:cubicBezTo>
                  <a:cubicBezTo>
                    <a:pt x="100" y="306"/>
                    <a:pt x="98" y="299"/>
                    <a:pt x="98" y="299"/>
                  </a:cubicBezTo>
                  <a:cubicBezTo>
                    <a:pt x="92" y="295"/>
                    <a:pt x="92" y="295"/>
                    <a:pt x="92" y="295"/>
                  </a:cubicBezTo>
                  <a:cubicBezTo>
                    <a:pt x="92" y="295"/>
                    <a:pt x="89" y="286"/>
                    <a:pt x="87" y="285"/>
                  </a:cubicBezTo>
                  <a:cubicBezTo>
                    <a:pt x="86" y="284"/>
                    <a:pt x="81" y="279"/>
                    <a:pt x="79" y="280"/>
                  </a:cubicBezTo>
                  <a:cubicBezTo>
                    <a:pt x="76" y="281"/>
                    <a:pt x="73" y="266"/>
                    <a:pt x="73" y="266"/>
                  </a:cubicBezTo>
                  <a:cubicBezTo>
                    <a:pt x="67" y="260"/>
                    <a:pt x="67" y="260"/>
                    <a:pt x="67" y="260"/>
                  </a:cubicBezTo>
                  <a:cubicBezTo>
                    <a:pt x="67" y="260"/>
                    <a:pt x="63" y="252"/>
                    <a:pt x="63" y="251"/>
                  </a:cubicBezTo>
                  <a:cubicBezTo>
                    <a:pt x="62" y="249"/>
                    <a:pt x="65" y="245"/>
                    <a:pt x="65" y="245"/>
                  </a:cubicBezTo>
                  <a:cubicBezTo>
                    <a:pt x="65" y="245"/>
                    <a:pt x="70" y="243"/>
                    <a:pt x="73" y="244"/>
                  </a:cubicBezTo>
                  <a:cubicBezTo>
                    <a:pt x="77" y="245"/>
                    <a:pt x="76" y="244"/>
                    <a:pt x="77" y="243"/>
                  </a:cubicBezTo>
                  <a:cubicBezTo>
                    <a:pt x="79" y="243"/>
                    <a:pt x="79" y="242"/>
                    <a:pt x="82" y="240"/>
                  </a:cubicBezTo>
                  <a:cubicBezTo>
                    <a:pt x="85" y="239"/>
                    <a:pt x="82" y="236"/>
                    <a:pt x="80" y="234"/>
                  </a:cubicBezTo>
                  <a:cubicBezTo>
                    <a:pt x="80" y="231"/>
                    <a:pt x="85" y="230"/>
                    <a:pt x="86" y="229"/>
                  </a:cubicBezTo>
                  <a:cubicBezTo>
                    <a:pt x="88" y="228"/>
                    <a:pt x="87" y="222"/>
                    <a:pt x="88" y="220"/>
                  </a:cubicBezTo>
                  <a:cubicBezTo>
                    <a:pt x="89" y="219"/>
                    <a:pt x="89" y="216"/>
                    <a:pt x="90" y="212"/>
                  </a:cubicBezTo>
                  <a:cubicBezTo>
                    <a:pt x="91" y="207"/>
                    <a:pt x="93" y="208"/>
                    <a:pt x="94" y="207"/>
                  </a:cubicBezTo>
                  <a:cubicBezTo>
                    <a:pt x="97" y="206"/>
                    <a:pt x="92" y="202"/>
                    <a:pt x="94" y="196"/>
                  </a:cubicBezTo>
                  <a:cubicBezTo>
                    <a:pt x="95" y="191"/>
                    <a:pt x="88" y="196"/>
                    <a:pt x="88" y="196"/>
                  </a:cubicBezTo>
                  <a:cubicBezTo>
                    <a:pt x="88" y="196"/>
                    <a:pt x="88" y="196"/>
                    <a:pt x="85" y="201"/>
                  </a:cubicBezTo>
                  <a:cubicBezTo>
                    <a:pt x="82" y="205"/>
                    <a:pt x="84" y="203"/>
                    <a:pt x="83" y="208"/>
                  </a:cubicBezTo>
                  <a:cubicBezTo>
                    <a:pt x="81" y="212"/>
                    <a:pt x="84" y="214"/>
                    <a:pt x="83" y="216"/>
                  </a:cubicBezTo>
                  <a:cubicBezTo>
                    <a:pt x="83" y="217"/>
                    <a:pt x="77" y="220"/>
                    <a:pt x="76" y="224"/>
                  </a:cubicBezTo>
                  <a:cubicBezTo>
                    <a:pt x="75" y="228"/>
                    <a:pt x="73" y="233"/>
                    <a:pt x="73" y="233"/>
                  </a:cubicBezTo>
                  <a:cubicBezTo>
                    <a:pt x="73" y="233"/>
                    <a:pt x="62" y="234"/>
                    <a:pt x="59" y="234"/>
                  </a:cubicBezTo>
                  <a:cubicBezTo>
                    <a:pt x="58" y="233"/>
                    <a:pt x="55" y="228"/>
                    <a:pt x="55" y="228"/>
                  </a:cubicBezTo>
                  <a:cubicBezTo>
                    <a:pt x="55" y="228"/>
                    <a:pt x="52" y="223"/>
                    <a:pt x="51" y="221"/>
                  </a:cubicBezTo>
                  <a:cubicBezTo>
                    <a:pt x="50" y="219"/>
                    <a:pt x="51" y="211"/>
                    <a:pt x="51" y="211"/>
                  </a:cubicBezTo>
                  <a:cubicBezTo>
                    <a:pt x="49" y="204"/>
                    <a:pt x="49" y="204"/>
                    <a:pt x="49" y="204"/>
                  </a:cubicBezTo>
                  <a:cubicBezTo>
                    <a:pt x="49" y="204"/>
                    <a:pt x="52" y="199"/>
                    <a:pt x="50" y="197"/>
                  </a:cubicBezTo>
                  <a:cubicBezTo>
                    <a:pt x="49" y="195"/>
                    <a:pt x="50" y="197"/>
                    <a:pt x="49" y="198"/>
                  </a:cubicBezTo>
                  <a:cubicBezTo>
                    <a:pt x="47" y="199"/>
                    <a:pt x="42" y="201"/>
                    <a:pt x="42" y="203"/>
                  </a:cubicBezTo>
                  <a:cubicBezTo>
                    <a:pt x="41" y="205"/>
                    <a:pt x="41" y="212"/>
                    <a:pt x="39" y="214"/>
                  </a:cubicBezTo>
                  <a:cubicBezTo>
                    <a:pt x="38" y="217"/>
                    <a:pt x="37" y="216"/>
                    <a:pt x="36" y="220"/>
                  </a:cubicBezTo>
                  <a:cubicBezTo>
                    <a:pt x="35" y="223"/>
                    <a:pt x="35" y="223"/>
                    <a:pt x="34" y="223"/>
                  </a:cubicBezTo>
                  <a:cubicBezTo>
                    <a:pt x="39" y="141"/>
                    <a:pt x="94" y="68"/>
                    <a:pt x="175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0"/>
            </a:p>
          </p:txBody>
        </p:sp>
        <p:sp>
          <p:nvSpPr>
            <p:cNvPr id="63" name="Freeform 18"/>
            <p:cNvSpPr>
              <a:spLocks noEditPoints="1"/>
            </p:cNvSpPr>
            <p:nvPr userDrawn="1"/>
          </p:nvSpPr>
          <p:spPr bwMode="auto">
            <a:xfrm>
              <a:off x="4559300" y="4606926"/>
              <a:ext cx="1425575" cy="1390650"/>
            </a:xfrm>
            <a:custGeom>
              <a:avLst/>
              <a:gdLst>
                <a:gd name="T0" fmla="*/ 443 w 449"/>
                <a:gd name="T1" fmla="*/ 209 h 437"/>
                <a:gd name="T2" fmla="*/ 419 w 449"/>
                <a:gd name="T3" fmla="*/ 170 h 437"/>
                <a:gd name="T4" fmla="*/ 418 w 449"/>
                <a:gd name="T5" fmla="*/ 143 h 437"/>
                <a:gd name="T6" fmla="*/ 424 w 449"/>
                <a:gd name="T7" fmla="*/ 208 h 437"/>
                <a:gd name="T8" fmla="*/ 400 w 449"/>
                <a:gd name="T9" fmla="*/ 288 h 437"/>
                <a:gd name="T10" fmla="*/ 379 w 449"/>
                <a:gd name="T11" fmla="*/ 343 h 437"/>
                <a:gd name="T12" fmla="*/ 346 w 449"/>
                <a:gd name="T13" fmla="*/ 380 h 437"/>
                <a:gd name="T14" fmla="*/ 360 w 449"/>
                <a:gd name="T15" fmla="*/ 347 h 437"/>
                <a:gd name="T16" fmla="*/ 346 w 449"/>
                <a:gd name="T17" fmla="*/ 305 h 437"/>
                <a:gd name="T18" fmla="*/ 337 w 449"/>
                <a:gd name="T19" fmla="*/ 272 h 437"/>
                <a:gd name="T20" fmla="*/ 336 w 449"/>
                <a:gd name="T21" fmla="*/ 240 h 437"/>
                <a:gd name="T22" fmla="*/ 362 w 449"/>
                <a:gd name="T23" fmla="*/ 219 h 437"/>
                <a:gd name="T24" fmla="*/ 374 w 449"/>
                <a:gd name="T25" fmla="*/ 198 h 437"/>
                <a:gd name="T26" fmla="*/ 393 w 449"/>
                <a:gd name="T27" fmla="*/ 178 h 437"/>
                <a:gd name="T28" fmla="*/ 411 w 449"/>
                <a:gd name="T29" fmla="*/ 176 h 437"/>
                <a:gd name="T30" fmla="*/ 409 w 449"/>
                <a:gd name="T31" fmla="*/ 124 h 437"/>
                <a:gd name="T32" fmla="*/ 407 w 449"/>
                <a:gd name="T33" fmla="*/ 140 h 437"/>
                <a:gd name="T34" fmla="*/ 400 w 449"/>
                <a:gd name="T35" fmla="*/ 151 h 437"/>
                <a:gd name="T36" fmla="*/ 390 w 449"/>
                <a:gd name="T37" fmla="*/ 151 h 437"/>
                <a:gd name="T38" fmla="*/ 400 w 449"/>
                <a:gd name="T39" fmla="*/ 140 h 437"/>
                <a:gd name="T40" fmla="*/ 398 w 449"/>
                <a:gd name="T41" fmla="*/ 126 h 437"/>
                <a:gd name="T42" fmla="*/ 385 w 449"/>
                <a:gd name="T43" fmla="*/ 103 h 437"/>
                <a:gd name="T44" fmla="*/ 362 w 449"/>
                <a:gd name="T45" fmla="*/ 87 h 437"/>
                <a:gd name="T46" fmla="*/ 346 w 449"/>
                <a:gd name="T47" fmla="*/ 76 h 437"/>
                <a:gd name="T48" fmla="*/ 339 w 449"/>
                <a:gd name="T49" fmla="*/ 70 h 437"/>
                <a:gd name="T50" fmla="*/ 325 w 449"/>
                <a:gd name="T51" fmla="*/ 65 h 437"/>
                <a:gd name="T52" fmla="*/ 316 w 449"/>
                <a:gd name="T53" fmla="*/ 67 h 437"/>
                <a:gd name="T54" fmla="*/ 312 w 449"/>
                <a:gd name="T55" fmla="*/ 53 h 437"/>
                <a:gd name="T56" fmla="*/ 269 w 449"/>
                <a:gd name="T57" fmla="*/ 391 h 437"/>
                <a:gd name="T58" fmla="*/ 303 w 449"/>
                <a:gd name="T59" fmla="*/ 397 h 437"/>
                <a:gd name="T60" fmla="*/ 161 w 449"/>
                <a:gd name="T61" fmla="*/ 412 h 437"/>
                <a:gd name="T62" fmla="*/ 200 w 449"/>
                <a:gd name="T63" fmla="*/ 411 h 437"/>
                <a:gd name="T64" fmla="*/ 222 w 449"/>
                <a:gd name="T65" fmla="*/ 407 h 437"/>
                <a:gd name="T66" fmla="*/ 239 w 449"/>
                <a:gd name="T67" fmla="*/ 400 h 437"/>
                <a:gd name="T68" fmla="*/ 267 w 449"/>
                <a:gd name="T69" fmla="*/ 395 h 437"/>
                <a:gd name="T70" fmla="*/ 218 w 449"/>
                <a:gd name="T71" fmla="*/ 22 h 437"/>
                <a:gd name="T72" fmla="*/ 245 w 449"/>
                <a:gd name="T73" fmla="*/ 37 h 437"/>
                <a:gd name="T74" fmla="*/ 222 w 449"/>
                <a:gd name="T75" fmla="*/ 60 h 437"/>
                <a:gd name="T76" fmla="*/ 217 w 449"/>
                <a:gd name="T77" fmla="*/ 95 h 437"/>
                <a:gd name="T78" fmla="*/ 183 w 449"/>
                <a:gd name="T79" fmla="*/ 87 h 437"/>
                <a:gd name="T80" fmla="*/ 144 w 449"/>
                <a:gd name="T81" fmla="*/ 88 h 437"/>
                <a:gd name="T82" fmla="*/ 142 w 449"/>
                <a:gd name="T83" fmla="*/ 99 h 437"/>
                <a:gd name="T84" fmla="*/ 112 w 449"/>
                <a:gd name="T85" fmla="*/ 115 h 437"/>
                <a:gd name="T86" fmla="*/ 145 w 449"/>
                <a:gd name="T87" fmla="*/ 119 h 437"/>
                <a:gd name="T88" fmla="*/ 177 w 449"/>
                <a:gd name="T89" fmla="*/ 116 h 437"/>
                <a:gd name="T90" fmla="*/ 201 w 449"/>
                <a:gd name="T91" fmla="*/ 104 h 437"/>
                <a:gd name="T92" fmla="*/ 240 w 449"/>
                <a:gd name="T93" fmla="*/ 119 h 437"/>
                <a:gd name="T94" fmla="*/ 266 w 449"/>
                <a:gd name="T95" fmla="*/ 175 h 437"/>
                <a:gd name="T96" fmla="*/ 248 w 449"/>
                <a:gd name="T97" fmla="*/ 205 h 437"/>
                <a:gd name="T98" fmla="*/ 193 w 449"/>
                <a:gd name="T99" fmla="*/ 206 h 437"/>
                <a:gd name="T100" fmla="*/ 175 w 449"/>
                <a:gd name="T101" fmla="*/ 232 h 437"/>
                <a:gd name="T102" fmla="*/ 162 w 449"/>
                <a:gd name="T103" fmla="*/ 274 h 437"/>
                <a:gd name="T104" fmla="*/ 166 w 449"/>
                <a:gd name="T105" fmla="*/ 313 h 437"/>
                <a:gd name="T106" fmla="*/ 156 w 449"/>
                <a:gd name="T107" fmla="*/ 345 h 437"/>
                <a:gd name="T108" fmla="*/ 108 w 449"/>
                <a:gd name="T109" fmla="*/ 312 h 437"/>
                <a:gd name="T110" fmla="*/ 93 w 449"/>
                <a:gd name="T111" fmla="*/ 282 h 437"/>
                <a:gd name="T112" fmla="*/ 78 w 449"/>
                <a:gd name="T113" fmla="*/ 236 h 437"/>
                <a:gd name="T114" fmla="*/ 66 w 449"/>
                <a:gd name="T115" fmla="*/ 191 h 437"/>
                <a:gd name="T116" fmla="*/ 89 w 449"/>
                <a:gd name="T117" fmla="*/ 181 h 437"/>
                <a:gd name="T118" fmla="*/ 97 w 449"/>
                <a:gd name="T119" fmla="*/ 149 h 437"/>
                <a:gd name="T120" fmla="*/ 75 w 449"/>
                <a:gd name="T121" fmla="*/ 182 h 437"/>
                <a:gd name="T122" fmla="*/ 58 w 449"/>
                <a:gd name="T123" fmla="*/ 148 h 437"/>
                <a:gd name="T124" fmla="*/ 42 w 449"/>
                <a:gd name="T125" fmla="*/ 161 h 4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49" h="437">
                  <a:moveTo>
                    <a:pt x="67" y="89"/>
                  </a:moveTo>
                  <a:cubicBezTo>
                    <a:pt x="6" y="159"/>
                    <a:pt x="0" y="257"/>
                    <a:pt x="51" y="335"/>
                  </a:cubicBezTo>
                  <a:cubicBezTo>
                    <a:pt x="78" y="377"/>
                    <a:pt x="111" y="401"/>
                    <a:pt x="142" y="414"/>
                  </a:cubicBezTo>
                  <a:cubicBezTo>
                    <a:pt x="173" y="429"/>
                    <a:pt x="208" y="437"/>
                    <a:pt x="244" y="435"/>
                  </a:cubicBezTo>
                  <a:cubicBezTo>
                    <a:pt x="360" y="428"/>
                    <a:pt x="449" y="327"/>
                    <a:pt x="443" y="209"/>
                  </a:cubicBezTo>
                  <a:cubicBezTo>
                    <a:pt x="436" y="91"/>
                    <a:pt x="336" y="0"/>
                    <a:pt x="221" y="7"/>
                  </a:cubicBezTo>
                  <a:cubicBezTo>
                    <a:pt x="158" y="11"/>
                    <a:pt x="103" y="42"/>
                    <a:pt x="67" y="89"/>
                  </a:cubicBezTo>
                  <a:close/>
                  <a:moveTo>
                    <a:pt x="416" y="180"/>
                  </a:moveTo>
                  <a:cubicBezTo>
                    <a:pt x="416" y="179"/>
                    <a:pt x="416" y="179"/>
                    <a:pt x="417" y="178"/>
                  </a:cubicBezTo>
                  <a:cubicBezTo>
                    <a:pt x="418" y="177"/>
                    <a:pt x="419" y="172"/>
                    <a:pt x="419" y="170"/>
                  </a:cubicBezTo>
                  <a:cubicBezTo>
                    <a:pt x="418" y="168"/>
                    <a:pt x="417" y="166"/>
                    <a:pt x="416" y="164"/>
                  </a:cubicBezTo>
                  <a:cubicBezTo>
                    <a:pt x="416" y="163"/>
                    <a:pt x="417" y="161"/>
                    <a:pt x="416" y="156"/>
                  </a:cubicBezTo>
                  <a:cubicBezTo>
                    <a:pt x="416" y="151"/>
                    <a:pt x="416" y="151"/>
                    <a:pt x="416" y="150"/>
                  </a:cubicBezTo>
                  <a:cubicBezTo>
                    <a:pt x="416" y="148"/>
                    <a:pt x="416" y="147"/>
                    <a:pt x="416" y="145"/>
                  </a:cubicBezTo>
                  <a:cubicBezTo>
                    <a:pt x="416" y="144"/>
                    <a:pt x="418" y="144"/>
                    <a:pt x="418" y="143"/>
                  </a:cubicBezTo>
                  <a:cubicBezTo>
                    <a:pt x="423" y="156"/>
                    <a:pt x="427" y="169"/>
                    <a:pt x="430" y="182"/>
                  </a:cubicBezTo>
                  <a:cubicBezTo>
                    <a:pt x="430" y="184"/>
                    <a:pt x="429" y="186"/>
                    <a:pt x="428" y="188"/>
                  </a:cubicBezTo>
                  <a:cubicBezTo>
                    <a:pt x="428" y="190"/>
                    <a:pt x="428" y="189"/>
                    <a:pt x="425" y="193"/>
                  </a:cubicBezTo>
                  <a:cubicBezTo>
                    <a:pt x="423" y="197"/>
                    <a:pt x="422" y="197"/>
                    <a:pt x="421" y="199"/>
                  </a:cubicBezTo>
                  <a:cubicBezTo>
                    <a:pt x="421" y="202"/>
                    <a:pt x="421" y="199"/>
                    <a:pt x="424" y="208"/>
                  </a:cubicBezTo>
                  <a:cubicBezTo>
                    <a:pt x="427" y="217"/>
                    <a:pt x="420" y="224"/>
                    <a:pt x="420" y="224"/>
                  </a:cubicBezTo>
                  <a:cubicBezTo>
                    <a:pt x="420" y="224"/>
                    <a:pt x="421" y="227"/>
                    <a:pt x="421" y="243"/>
                  </a:cubicBezTo>
                  <a:cubicBezTo>
                    <a:pt x="422" y="258"/>
                    <a:pt x="416" y="262"/>
                    <a:pt x="411" y="272"/>
                  </a:cubicBezTo>
                  <a:cubicBezTo>
                    <a:pt x="407" y="281"/>
                    <a:pt x="409" y="278"/>
                    <a:pt x="407" y="281"/>
                  </a:cubicBezTo>
                  <a:cubicBezTo>
                    <a:pt x="405" y="285"/>
                    <a:pt x="405" y="282"/>
                    <a:pt x="400" y="288"/>
                  </a:cubicBezTo>
                  <a:cubicBezTo>
                    <a:pt x="395" y="293"/>
                    <a:pt x="399" y="293"/>
                    <a:pt x="397" y="304"/>
                  </a:cubicBezTo>
                  <a:cubicBezTo>
                    <a:pt x="395" y="315"/>
                    <a:pt x="395" y="309"/>
                    <a:pt x="393" y="319"/>
                  </a:cubicBezTo>
                  <a:cubicBezTo>
                    <a:pt x="392" y="328"/>
                    <a:pt x="391" y="321"/>
                    <a:pt x="387" y="327"/>
                  </a:cubicBezTo>
                  <a:cubicBezTo>
                    <a:pt x="384" y="332"/>
                    <a:pt x="387" y="327"/>
                    <a:pt x="383" y="335"/>
                  </a:cubicBezTo>
                  <a:cubicBezTo>
                    <a:pt x="380" y="343"/>
                    <a:pt x="380" y="339"/>
                    <a:pt x="379" y="343"/>
                  </a:cubicBezTo>
                  <a:cubicBezTo>
                    <a:pt x="378" y="347"/>
                    <a:pt x="376" y="345"/>
                    <a:pt x="371" y="362"/>
                  </a:cubicBezTo>
                  <a:cubicBezTo>
                    <a:pt x="366" y="379"/>
                    <a:pt x="369" y="364"/>
                    <a:pt x="367" y="368"/>
                  </a:cubicBezTo>
                  <a:cubicBezTo>
                    <a:pt x="364" y="372"/>
                    <a:pt x="362" y="370"/>
                    <a:pt x="354" y="377"/>
                  </a:cubicBezTo>
                  <a:cubicBezTo>
                    <a:pt x="348" y="383"/>
                    <a:pt x="352" y="379"/>
                    <a:pt x="347" y="383"/>
                  </a:cubicBezTo>
                  <a:cubicBezTo>
                    <a:pt x="341" y="388"/>
                    <a:pt x="346" y="382"/>
                    <a:pt x="346" y="380"/>
                  </a:cubicBezTo>
                  <a:cubicBezTo>
                    <a:pt x="346" y="378"/>
                    <a:pt x="348" y="376"/>
                    <a:pt x="350" y="374"/>
                  </a:cubicBezTo>
                  <a:cubicBezTo>
                    <a:pt x="352" y="372"/>
                    <a:pt x="353" y="369"/>
                    <a:pt x="355" y="367"/>
                  </a:cubicBezTo>
                  <a:cubicBezTo>
                    <a:pt x="357" y="364"/>
                    <a:pt x="356" y="363"/>
                    <a:pt x="357" y="360"/>
                  </a:cubicBezTo>
                  <a:cubicBezTo>
                    <a:pt x="359" y="358"/>
                    <a:pt x="360" y="357"/>
                    <a:pt x="363" y="352"/>
                  </a:cubicBezTo>
                  <a:cubicBezTo>
                    <a:pt x="366" y="347"/>
                    <a:pt x="361" y="349"/>
                    <a:pt x="360" y="347"/>
                  </a:cubicBezTo>
                  <a:cubicBezTo>
                    <a:pt x="359" y="345"/>
                    <a:pt x="359" y="346"/>
                    <a:pt x="357" y="344"/>
                  </a:cubicBezTo>
                  <a:cubicBezTo>
                    <a:pt x="357" y="342"/>
                    <a:pt x="357" y="339"/>
                    <a:pt x="359" y="336"/>
                  </a:cubicBezTo>
                  <a:cubicBezTo>
                    <a:pt x="362" y="333"/>
                    <a:pt x="354" y="320"/>
                    <a:pt x="353" y="318"/>
                  </a:cubicBezTo>
                  <a:cubicBezTo>
                    <a:pt x="353" y="317"/>
                    <a:pt x="352" y="308"/>
                    <a:pt x="352" y="308"/>
                  </a:cubicBezTo>
                  <a:cubicBezTo>
                    <a:pt x="352" y="308"/>
                    <a:pt x="349" y="305"/>
                    <a:pt x="346" y="305"/>
                  </a:cubicBezTo>
                  <a:cubicBezTo>
                    <a:pt x="345" y="304"/>
                    <a:pt x="340" y="301"/>
                    <a:pt x="338" y="299"/>
                  </a:cubicBezTo>
                  <a:cubicBezTo>
                    <a:pt x="335" y="296"/>
                    <a:pt x="339" y="293"/>
                    <a:pt x="339" y="293"/>
                  </a:cubicBezTo>
                  <a:cubicBezTo>
                    <a:pt x="339" y="293"/>
                    <a:pt x="336" y="290"/>
                    <a:pt x="336" y="288"/>
                  </a:cubicBezTo>
                  <a:cubicBezTo>
                    <a:pt x="334" y="286"/>
                    <a:pt x="334" y="281"/>
                    <a:pt x="334" y="279"/>
                  </a:cubicBezTo>
                  <a:cubicBezTo>
                    <a:pt x="334" y="278"/>
                    <a:pt x="336" y="275"/>
                    <a:pt x="337" y="272"/>
                  </a:cubicBezTo>
                  <a:cubicBezTo>
                    <a:pt x="338" y="269"/>
                    <a:pt x="337" y="267"/>
                    <a:pt x="336" y="265"/>
                  </a:cubicBezTo>
                  <a:cubicBezTo>
                    <a:pt x="334" y="264"/>
                    <a:pt x="331" y="258"/>
                    <a:pt x="329" y="257"/>
                  </a:cubicBezTo>
                  <a:cubicBezTo>
                    <a:pt x="327" y="255"/>
                    <a:pt x="327" y="253"/>
                    <a:pt x="325" y="249"/>
                  </a:cubicBezTo>
                  <a:cubicBezTo>
                    <a:pt x="325" y="245"/>
                    <a:pt x="327" y="245"/>
                    <a:pt x="328" y="244"/>
                  </a:cubicBezTo>
                  <a:cubicBezTo>
                    <a:pt x="330" y="244"/>
                    <a:pt x="331" y="243"/>
                    <a:pt x="336" y="240"/>
                  </a:cubicBezTo>
                  <a:cubicBezTo>
                    <a:pt x="341" y="236"/>
                    <a:pt x="339" y="234"/>
                    <a:pt x="341" y="232"/>
                  </a:cubicBezTo>
                  <a:cubicBezTo>
                    <a:pt x="343" y="231"/>
                    <a:pt x="347" y="231"/>
                    <a:pt x="351" y="231"/>
                  </a:cubicBezTo>
                  <a:cubicBezTo>
                    <a:pt x="356" y="231"/>
                    <a:pt x="352" y="228"/>
                    <a:pt x="353" y="227"/>
                  </a:cubicBezTo>
                  <a:cubicBezTo>
                    <a:pt x="354" y="227"/>
                    <a:pt x="357" y="226"/>
                    <a:pt x="361" y="224"/>
                  </a:cubicBezTo>
                  <a:cubicBezTo>
                    <a:pt x="365" y="222"/>
                    <a:pt x="362" y="219"/>
                    <a:pt x="362" y="219"/>
                  </a:cubicBezTo>
                  <a:cubicBezTo>
                    <a:pt x="362" y="219"/>
                    <a:pt x="366" y="218"/>
                    <a:pt x="368" y="218"/>
                  </a:cubicBezTo>
                  <a:cubicBezTo>
                    <a:pt x="369" y="217"/>
                    <a:pt x="369" y="215"/>
                    <a:pt x="369" y="214"/>
                  </a:cubicBezTo>
                  <a:cubicBezTo>
                    <a:pt x="368" y="212"/>
                    <a:pt x="369" y="208"/>
                    <a:pt x="369" y="208"/>
                  </a:cubicBezTo>
                  <a:cubicBezTo>
                    <a:pt x="369" y="208"/>
                    <a:pt x="369" y="203"/>
                    <a:pt x="372" y="202"/>
                  </a:cubicBezTo>
                  <a:cubicBezTo>
                    <a:pt x="374" y="201"/>
                    <a:pt x="372" y="199"/>
                    <a:pt x="374" y="198"/>
                  </a:cubicBezTo>
                  <a:cubicBezTo>
                    <a:pt x="375" y="197"/>
                    <a:pt x="380" y="197"/>
                    <a:pt x="381" y="197"/>
                  </a:cubicBezTo>
                  <a:cubicBezTo>
                    <a:pt x="381" y="197"/>
                    <a:pt x="386" y="195"/>
                    <a:pt x="386" y="193"/>
                  </a:cubicBezTo>
                  <a:cubicBezTo>
                    <a:pt x="387" y="191"/>
                    <a:pt x="386" y="188"/>
                    <a:pt x="388" y="187"/>
                  </a:cubicBezTo>
                  <a:cubicBezTo>
                    <a:pt x="389" y="186"/>
                    <a:pt x="390" y="183"/>
                    <a:pt x="390" y="181"/>
                  </a:cubicBezTo>
                  <a:cubicBezTo>
                    <a:pt x="391" y="179"/>
                    <a:pt x="392" y="178"/>
                    <a:pt x="393" y="178"/>
                  </a:cubicBezTo>
                  <a:cubicBezTo>
                    <a:pt x="395" y="177"/>
                    <a:pt x="400" y="179"/>
                    <a:pt x="401" y="179"/>
                  </a:cubicBezTo>
                  <a:cubicBezTo>
                    <a:pt x="403" y="179"/>
                    <a:pt x="401" y="176"/>
                    <a:pt x="401" y="174"/>
                  </a:cubicBezTo>
                  <a:cubicBezTo>
                    <a:pt x="402" y="173"/>
                    <a:pt x="402" y="173"/>
                    <a:pt x="406" y="173"/>
                  </a:cubicBezTo>
                  <a:cubicBezTo>
                    <a:pt x="409" y="171"/>
                    <a:pt x="409" y="174"/>
                    <a:pt x="409" y="174"/>
                  </a:cubicBezTo>
                  <a:cubicBezTo>
                    <a:pt x="411" y="176"/>
                    <a:pt x="411" y="176"/>
                    <a:pt x="411" y="176"/>
                  </a:cubicBezTo>
                  <a:cubicBezTo>
                    <a:pt x="411" y="176"/>
                    <a:pt x="412" y="178"/>
                    <a:pt x="415" y="182"/>
                  </a:cubicBezTo>
                  <a:cubicBezTo>
                    <a:pt x="418" y="185"/>
                    <a:pt x="415" y="182"/>
                    <a:pt x="416" y="180"/>
                  </a:cubicBezTo>
                  <a:close/>
                  <a:moveTo>
                    <a:pt x="312" y="38"/>
                  </a:moveTo>
                  <a:cubicBezTo>
                    <a:pt x="318" y="38"/>
                    <a:pt x="324" y="40"/>
                    <a:pt x="331" y="43"/>
                  </a:cubicBezTo>
                  <a:cubicBezTo>
                    <a:pt x="364" y="62"/>
                    <a:pt x="391" y="90"/>
                    <a:pt x="409" y="124"/>
                  </a:cubicBezTo>
                  <a:cubicBezTo>
                    <a:pt x="410" y="126"/>
                    <a:pt x="410" y="127"/>
                    <a:pt x="410" y="128"/>
                  </a:cubicBezTo>
                  <a:cubicBezTo>
                    <a:pt x="410" y="129"/>
                    <a:pt x="411" y="131"/>
                    <a:pt x="411" y="132"/>
                  </a:cubicBezTo>
                  <a:cubicBezTo>
                    <a:pt x="411" y="133"/>
                    <a:pt x="412" y="136"/>
                    <a:pt x="412" y="137"/>
                  </a:cubicBezTo>
                  <a:cubicBezTo>
                    <a:pt x="412" y="138"/>
                    <a:pt x="411" y="138"/>
                    <a:pt x="410" y="137"/>
                  </a:cubicBezTo>
                  <a:cubicBezTo>
                    <a:pt x="410" y="137"/>
                    <a:pt x="409" y="138"/>
                    <a:pt x="407" y="140"/>
                  </a:cubicBezTo>
                  <a:cubicBezTo>
                    <a:pt x="406" y="142"/>
                    <a:pt x="407" y="140"/>
                    <a:pt x="406" y="140"/>
                  </a:cubicBezTo>
                  <a:cubicBezTo>
                    <a:pt x="405" y="140"/>
                    <a:pt x="404" y="143"/>
                    <a:pt x="404" y="144"/>
                  </a:cubicBezTo>
                  <a:cubicBezTo>
                    <a:pt x="403" y="145"/>
                    <a:pt x="404" y="146"/>
                    <a:pt x="404" y="148"/>
                  </a:cubicBezTo>
                  <a:cubicBezTo>
                    <a:pt x="405" y="150"/>
                    <a:pt x="404" y="148"/>
                    <a:pt x="403" y="149"/>
                  </a:cubicBezTo>
                  <a:cubicBezTo>
                    <a:pt x="402" y="150"/>
                    <a:pt x="401" y="151"/>
                    <a:pt x="400" y="151"/>
                  </a:cubicBezTo>
                  <a:cubicBezTo>
                    <a:pt x="399" y="151"/>
                    <a:pt x="398" y="150"/>
                    <a:pt x="396" y="151"/>
                  </a:cubicBezTo>
                  <a:cubicBezTo>
                    <a:pt x="395" y="151"/>
                    <a:pt x="395" y="152"/>
                    <a:pt x="394" y="154"/>
                  </a:cubicBezTo>
                  <a:cubicBezTo>
                    <a:pt x="393" y="156"/>
                    <a:pt x="394" y="156"/>
                    <a:pt x="393" y="156"/>
                  </a:cubicBezTo>
                  <a:cubicBezTo>
                    <a:pt x="392" y="156"/>
                    <a:pt x="391" y="154"/>
                    <a:pt x="391" y="154"/>
                  </a:cubicBezTo>
                  <a:cubicBezTo>
                    <a:pt x="390" y="153"/>
                    <a:pt x="390" y="151"/>
                    <a:pt x="390" y="151"/>
                  </a:cubicBezTo>
                  <a:cubicBezTo>
                    <a:pt x="392" y="149"/>
                    <a:pt x="392" y="149"/>
                    <a:pt x="392" y="149"/>
                  </a:cubicBezTo>
                  <a:cubicBezTo>
                    <a:pt x="395" y="147"/>
                    <a:pt x="395" y="147"/>
                    <a:pt x="395" y="147"/>
                  </a:cubicBezTo>
                  <a:cubicBezTo>
                    <a:pt x="398" y="145"/>
                    <a:pt x="397" y="145"/>
                    <a:pt x="397" y="145"/>
                  </a:cubicBezTo>
                  <a:cubicBezTo>
                    <a:pt x="400" y="145"/>
                    <a:pt x="400" y="145"/>
                    <a:pt x="400" y="145"/>
                  </a:cubicBezTo>
                  <a:cubicBezTo>
                    <a:pt x="404" y="145"/>
                    <a:pt x="400" y="141"/>
                    <a:pt x="400" y="140"/>
                  </a:cubicBezTo>
                  <a:cubicBezTo>
                    <a:pt x="400" y="140"/>
                    <a:pt x="400" y="136"/>
                    <a:pt x="400" y="136"/>
                  </a:cubicBezTo>
                  <a:cubicBezTo>
                    <a:pt x="400" y="136"/>
                    <a:pt x="403" y="135"/>
                    <a:pt x="404" y="135"/>
                  </a:cubicBezTo>
                  <a:cubicBezTo>
                    <a:pt x="405" y="135"/>
                    <a:pt x="407" y="133"/>
                    <a:pt x="407" y="132"/>
                  </a:cubicBezTo>
                  <a:cubicBezTo>
                    <a:pt x="407" y="131"/>
                    <a:pt x="406" y="129"/>
                    <a:pt x="405" y="128"/>
                  </a:cubicBezTo>
                  <a:cubicBezTo>
                    <a:pt x="403" y="127"/>
                    <a:pt x="399" y="126"/>
                    <a:pt x="398" y="126"/>
                  </a:cubicBezTo>
                  <a:cubicBezTo>
                    <a:pt x="398" y="125"/>
                    <a:pt x="396" y="124"/>
                    <a:pt x="395" y="124"/>
                  </a:cubicBezTo>
                  <a:cubicBezTo>
                    <a:pt x="394" y="123"/>
                    <a:pt x="393" y="121"/>
                    <a:pt x="392" y="119"/>
                  </a:cubicBezTo>
                  <a:cubicBezTo>
                    <a:pt x="392" y="117"/>
                    <a:pt x="391" y="114"/>
                    <a:pt x="390" y="113"/>
                  </a:cubicBezTo>
                  <a:cubicBezTo>
                    <a:pt x="389" y="112"/>
                    <a:pt x="389" y="109"/>
                    <a:pt x="389" y="107"/>
                  </a:cubicBezTo>
                  <a:cubicBezTo>
                    <a:pt x="388" y="105"/>
                    <a:pt x="386" y="103"/>
                    <a:pt x="385" y="103"/>
                  </a:cubicBezTo>
                  <a:cubicBezTo>
                    <a:pt x="384" y="103"/>
                    <a:pt x="379" y="99"/>
                    <a:pt x="377" y="98"/>
                  </a:cubicBezTo>
                  <a:cubicBezTo>
                    <a:pt x="375" y="95"/>
                    <a:pt x="373" y="94"/>
                    <a:pt x="373" y="94"/>
                  </a:cubicBezTo>
                  <a:cubicBezTo>
                    <a:pt x="371" y="90"/>
                    <a:pt x="371" y="90"/>
                    <a:pt x="371" y="90"/>
                  </a:cubicBezTo>
                  <a:cubicBezTo>
                    <a:pt x="371" y="90"/>
                    <a:pt x="370" y="89"/>
                    <a:pt x="367" y="89"/>
                  </a:cubicBezTo>
                  <a:cubicBezTo>
                    <a:pt x="364" y="88"/>
                    <a:pt x="362" y="87"/>
                    <a:pt x="362" y="87"/>
                  </a:cubicBezTo>
                  <a:cubicBezTo>
                    <a:pt x="362" y="87"/>
                    <a:pt x="360" y="83"/>
                    <a:pt x="360" y="82"/>
                  </a:cubicBezTo>
                  <a:cubicBezTo>
                    <a:pt x="360" y="81"/>
                    <a:pt x="359" y="80"/>
                    <a:pt x="359" y="80"/>
                  </a:cubicBezTo>
                  <a:cubicBezTo>
                    <a:pt x="359" y="80"/>
                    <a:pt x="354" y="78"/>
                    <a:pt x="353" y="77"/>
                  </a:cubicBezTo>
                  <a:cubicBezTo>
                    <a:pt x="353" y="76"/>
                    <a:pt x="352" y="76"/>
                    <a:pt x="351" y="75"/>
                  </a:cubicBezTo>
                  <a:cubicBezTo>
                    <a:pt x="349" y="75"/>
                    <a:pt x="348" y="76"/>
                    <a:pt x="346" y="76"/>
                  </a:cubicBezTo>
                  <a:cubicBezTo>
                    <a:pt x="345" y="77"/>
                    <a:pt x="343" y="78"/>
                    <a:pt x="340" y="78"/>
                  </a:cubicBezTo>
                  <a:cubicBezTo>
                    <a:pt x="338" y="79"/>
                    <a:pt x="337" y="78"/>
                    <a:pt x="337" y="78"/>
                  </a:cubicBezTo>
                  <a:cubicBezTo>
                    <a:pt x="337" y="78"/>
                    <a:pt x="336" y="75"/>
                    <a:pt x="336" y="74"/>
                  </a:cubicBezTo>
                  <a:cubicBezTo>
                    <a:pt x="336" y="73"/>
                    <a:pt x="336" y="72"/>
                    <a:pt x="336" y="72"/>
                  </a:cubicBezTo>
                  <a:cubicBezTo>
                    <a:pt x="336" y="72"/>
                    <a:pt x="338" y="70"/>
                    <a:pt x="339" y="70"/>
                  </a:cubicBezTo>
                  <a:cubicBezTo>
                    <a:pt x="340" y="70"/>
                    <a:pt x="338" y="66"/>
                    <a:pt x="338" y="66"/>
                  </a:cubicBezTo>
                  <a:cubicBezTo>
                    <a:pt x="334" y="64"/>
                    <a:pt x="334" y="64"/>
                    <a:pt x="334" y="64"/>
                  </a:cubicBezTo>
                  <a:cubicBezTo>
                    <a:pt x="334" y="64"/>
                    <a:pt x="330" y="61"/>
                    <a:pt x="328" y="60"/>
                  </a:cubicBezTo>
                  <a:cubicBezTo>
                    <a:pt x="326" y="60"/>
                    <a:pt x="327" y="63"/>
                    <a:pt x="325" y="63"/>
                  </a:cubicBezTo>
                  <a:cubicBezTo>
                    <a:pt x="324" y="64"/>
                    <a:pt x="325" y="65"/>
                    <a:pt x="325" y="65"/>
                  </a:cubicBezTo>
                  <a:cubicBezTo>
                    <a:pt x="329" y="67"/>
                    <a:pt x="329" y="67"/>
                    <a:pt x="329" y="67"/>
                  </a:cubicBezTo>
                  <a:cubicBezTo>
                    <a:pt x="329" y="67"/>
                    <a:pt x="328" y="70"/>
                    <a:pt x="327" y="71"/>
                  </a:cubicBezTo>
                  <a:cubicBezTo>
                    <a:pt x="326" y="72"/>
                    <a:pt x="322" y="71"/>
                    <a:pt x="322" y="71"/>
                  </a:cubicBezTo>
                  <a:cubicBezTo>
                    <a:pt x="319" y="70"/>
                    <a:pt x="318" y="70"/>
                    <a:pt x="318" y="70"/>
                  </a:cubicBezTo>
                  <a:cubicBezTo>
                    <a:pt x="317" y="67"/>
                    <a:pt x="316" y="67"/>
                    <a:pt x="316" y="67"/>
                  </a:cubicBezTo>
                  <a:cubicBezTo>
                    <a:pt x="316" y="63"/>
                    <a:pt x="316" y="63"/>
                    <a:pt x="316" y="63"/>
                  </a:cubicBezTo>
                  <a:cubicBezTo>
                    <a:pt x="316" y="63"/>
                    <a:pt x="317" y="61"/>
                    <a:pt x="317" y="59"/>
                  </a:cubicBezTo>
                  <a:cubicBezTo>
                    <a:pt x="317" y="57"/>
                    <a:pt x="317" y="57"/>
                    <a:pt x="316" y="57"/>
                  </a:cubicBezTo>
                  <a:cubicBezTo>
                    <a:pt x="315" y="56"/>
                    <a:pt x="314" y="55"/>
                    <a:pt x="314" y="55"/>
                  </a:cubicBezTo>
                  <a:cubicBezTo>
                    <a:pt x="312" y="53"/>
                    <a:pt x="312" y="53"/>
                    <a:pt x="312" y="53"/>
                  </a:cubicBezTo>
                  <a:cubicBezTo>
                    <a:pt x="312" y="53"/>
                    <a:pt x="312" y="49"/>
                    <a:pt x="312" y="49"/>
                  </a:cubicBezTo>
                  <a:cubicBezTo>
                    <a:pt x="312" y="47"/>
                    <a:pt x="309" y="44"/>
                    <a:pt x="308" y="43"/>
                  </a:cubicBezTo>
                  <a:cubicBezTo>
                    <a:pt x="307" y="43"/>
                    <a:pt x="307" y="40"/>
                    <a:pt x="307" y="40"/>
                  </a:cubicBezTo>
                  <a:cubicBezTo>
                    <a:pt x="312" y="38"/>
                    <a:pt x="312" y="38"/>
                    <a:pt x="312" y="38"/>
                  </a:cubicBezTo>
                  <a:close/>
                  <a:moveTo>
                    <a:pt x="269" y="391"/>
                  </a:moveTo>
                  <a:cubicBezTo>
                    <a:pt x="270" y="386"/>
                    <a:pt x="274" y="393"/>
                    <a:pt x="278" y="394"/>
                  </a:cubicBezTo>
                  <a:cubicBezTo>
                    <a:pt x="281" y="395"/>
                    <a:pt x="281" y="395"/>
                    <a:pt x="290" y="395"/>
                  </a:cubicBezTo>
                  <a:cubicBezTo>
                    <a:pt x="299" y="397"/>
                    <a:pt x="296" y="396"/>
                    <a:pt x="296" y="396"/>
                  </a:cubicBezTo>
                  <a:cubicBezTo>
                    <a:pt x="296" y="392"/>
                    <a:pt x="296" y="392"/>
                    <a:pt x="296" y="392"/>
                  </a:cubicBezTo>
                  <a:cubicBezTo>
                    <a:pt x="296" y="392"/>
                    <a:pt x="300" y="395"/>
                    <a:pt x="303" y="397"/>
                  </a:cubicBezTo>
                  <a:cubicBezTo>
                    <a:pt x="306" y="400"/>
                    <a:pt x="309" y="398"/>
                    <a:pt x="311" y="398"/>
                  </a:cubicBezTo>
                  <a:cubicBezTo>
                    <a:pt x="313" y="398"/>
                    <a:pt x="313" y="406"/>
                    <a:pt x="313" y="406"/>
                  </a:cubicBezTo>
                  <a:cubicBezTo>
                    <a:pt x="313" y="408"/>
                    <a:pt x="312" y="408"/>
                    <a:pt x="311" y="409"/>
                  </a:cubicBezTo>
                  <a:cubicBezTo>
                    <a:pt x="290" y="418"/>
                    <a:pt x="268" y="423"/>
                    <a:pt x="244" y="425"/>
                  </a:cubicBezTo>
                  <a:cubicBezTo>
                    <a:pt x="215" y="426"/>
                    <a:pt x="187" y="422"/>
                    <a:pt x="161" y="412"/>
                  </a:cubicBezTo>
                  <a:cubicBezTo>
                    <a:pt x="163" y="412"/>
                    <a:pt x="166" y="412"/>
                    <a:pt x="167" y="412"/>
                  </a:cubicBezTo>
                  <a:cubicBezTo>
                    <a:pt x="168" y="413"/>
                    <a:pt x="175" y="407"/>
                    <a:pt x="177" y="407"/>
                  </a:cubicBezTo>
                  <a:cubicBezTo>
                    <a:pt x="178" y="407"/>
                    <a:pt x="181" y="406"/>
                    <a:pt x="183" y="406"/>
                  </a:cubicBezTo>
                  <a:cubicBezTo>
                    <a:pt x="184" y="405"/>
                    <a:pt x="189" y="406"/>
                    <a:pt x="192" y="407"/>
                  </a:cubicBezTo>
                  <a:cubicBezTo>
                    <a:pt x="195" y="407"/>
                    <a:pt x="196" y="408"/>
                    <a:pt x="200" y="411"/>
                  </a:cubicBezTo>
                  <a:cubicBezTo>
                    <a:pt x="203" y="414"/>
                    <a:pt x="203" y="411"/>
                    <a:pt x="206" y="411"/>
                  </a:cubicBezTo>
                  <a:cubicBezTo>
                    <a:pt x="208" y="411"/>
                    <a:pt x="214" y="411"/>
                    <a:pt x="214" y="411"/>
                  </a:cubicBezTo>
                  <a:cubicBezTo>
                    <a:pt x="211" y="403"/>
                    <a:pt x="211" y="404"/>
                    <a:pt x="211" y="404"/>
                  </a:cubicBezTo>
                  <a:cubicBezTo>
                    <a:pt x="211" y="404"/>
                    <a:pt x="214" y="403"/>
                    <a:pt x="218" y="402"/>
                  </a:cubicBezTo>
                  <a:cubicBezTo>
                    <a:pt x="221" y="402"/>
                    <a:pt x="221" y="405"/>
                    <a:pt x="222" y="407"/>
                  </a:cubicBezTo>
                  <a:cubicBezTo>
                    <a:pt x="224" y="410"/>
                    <a:pt x="224" y="410"/>
                    <a:pt x="226" y="414"/>
                  </a:cubicBezTo>
                  <a:cubicBezTo>
                    <a:pt x="228" y="417"/>
                    <a:pt x="236" y="411"/>
                    <a:pt x="240" y="410"/>
                  </a:cubicBezTo>
                  <a:cubicBezTo>
                    <a:pt x="243" y="409"/>
                    <a:pt x="245" y="409"/>
                    <a:pt x="247" y="408"/>
                  </a:cubicBezTo>
                  <a:cubicBezTo>
                    <a:pt x="250" y="406"/>
                    <a:pt x="246" y="406"/>
                    <a:pt x="246" y="406"/>
                  </a:cubicBezTo>
                  <a:cubicBezTo>
                    <a:pt x="239" y="400"/>
                    <a:pt x="239" y="400"/>
                    <a:pt x="239" y="400"/>
                  </a:cubicBezTo>
                  <a:cubicBezTo>
                    <a:pt x="231" y="397"/>
                    <a:pt x="231" y="397"/>
                    <a:pt x="231" y="397"/>
                  </a:cubicBezTo>
                  <a:cubicBezTo>
                    <a:pt x="231" y="397"/>
                    <a:pt x="233" y="392"/>
                    <a:pt x="234" y="392"/>
                  </a:cubicBezTo>
                  <a:cubicBezTo>
                    <a:pt x="237" y="391"/>
                    <a:pt x="237" y="394"/>
                    <a:pt x="239" y="395"/>
                  </a:cubicBezTo>
                  <a:cubicBezTo>
                    <a:pt x="240" y="397"/>
                    <a:pt x="254" y="395"/>
                    <a:pt x="254" y="395"/>
                  </a:cubicBezTo>
                  <a:cubicBezTo>
                    <a:pt x="254" y="395"/>
                    <a:pt x="263" y="397"/>
                    <a:pt x="267" y="395"/>
                  </a:cubicBezTo>
                  <a:cubicBezTo>
                    <a:pt x="271" y="393"/>
                    <a:pt x="267" y="395"/>
                    <a:pt x="269" y="391"/>
                  </a:cubicBezTo>
                  <a:close/>
                  <a:moveTo>
                    <a:pt x="214" y="19"/>
                  </a:moveTo>
                  <a:cubicBezTo>
                    <a:pt x="214" y="19"/>
                    <a:pt x="214" y="19"/>
                    <a:pt x="215" y="19"/>
                  </a:cubicBezTo>
                  <a:cubicBezTo>
                    <a:pt x="214" y="19"/>
                    <a:pt x="214" y="18"/>
                    <a:pt x="214" y="18"/>
                  </a:cubicBezTo>
                  <a:cubicBezTo>
                    <a:pt x="214" y="19"/>
                    <a:pt x="216" y="21"/>
                    <a:pt x="218" y="22"/>
                  </a:cubicBezTo>
                  <a:cubicBezTo>
                    <a:pt x="218" y="24"/>
                    <a:pt x="216" y="23"/>
                    <a:pt x="216" y="23"/>
                  </a:cubicBezTo>
                  <a:cubicBezTo>
                    <a:pt x="216" y="23"/>
                    <a:pt x="207" y="28"/>
                    <a:pt x="207" y="29"/>
                  </a:cubicBezTo>
                  <a:cubicBezTo>
                    <a:pt x="207" y="31"/>
                    <a:pt x="211" y="32"/>
                    <a:pt x="218" y="31"/>
                  </a:cubicBezTo>
                  <a:cubicBezTo>
                    <a:pt x="226" y="30"/>
                    <a:pt x="222" y="32"/>
                    <a:pt x="231" y="26"/>
                  </a:cubicBezTo>
                  <a:cubicBezTo>
                    <a:pt x="241" y="21"/>
                    <a:pt x="240" y="34"/>
                    <a:pt x="245" y="37"/>
                  </a:cubicBezTo>
                  <a:cubicBezTo>
                    <a:pt x="249" y="40"/>
                    <a:pt x="250" y="41"/>
                    <a:pt x="252" y="47"/>
                  </a:cubicBezTo>
                  <a:cubicBezTo>
                    <a:pt x="255" y="53"/>
                    <a:pt x="252" y="47"/>
                    <a:pt x="246" y="51"/>
                  </a:cubicBezTo>
                  <a:cubicBezTo>
                    <a:pt x="240" y="55"/>
                    <a:pt x="243" y="52"/>
                    <a:pt x="240" y="52"/>
                  </a:cubicBezTo>
                  <a:cubicBezTo>
                    <a:pt x="237" y="52"/>
                    <a:pt x="228" y="50"/>
                    <a:pt x="225" y="50"/>
                  </a:cubicBezTo>
                  <a:cubicBezTo>
                    <a:pt x="222" y="50"/>
                    <a:pt x="221" y="50"/>
                    <a:pt x="222" y="60"/>
                  </a:cubicBezTo>
                  <a:cubicBezTo>
                    <a:pt x="223" y="69"/>
                    <a:pt x="222" y="60"/>
                    <a:pt x="209" y="67"/>
                  </a:cubicBezTo>
                  <a:cubicBezTo>
                    <a:pt x="195" y="75"/>
                    <a:pt x="211" y="74"/>
                    <a:pt x="201" y="77"/>
                  </a:cubicBezTo>
                  <a:cubicBezTo>
                    <a:pt x="190" y="80"/>
                    <a:pt x="203" y="79"/>
                    <a:pt x="210" y="82"/>
                  </a:cubicBezTo>
                  <a:cubicBezTo>
                    <a:pt x="219" y="86"/>
                    <a:pt x="215" y="82"/>
                    <a:pt x="221" y="89"/>
                  </a:cubicBezTo>
                  <a:cubicBezTo>
                    <a:pt x="226" y="95"/>
                    <a:pt x="220" y="93"/>
                    <a:pt x="217" y="95"/>
                  </a:cubicBezTo>
                  <a:cubicBezTo>
                    <a:pt x="215" y="96"/>
                    <a:pt x="209" y="95"/>
                    <a:pt x="207" y="93"/>
                  </a:cubicBezTo>
                  <a:cubicBezTo>
                    <a:pt x="204" y="91"/>
                    <a:pt x="203" y="92"/>
                    <a:pt x="203" y="92"/>
                  </a:cubicBezTo>
                  <a:cubicBezTo>
                    <a:pt x="203" y="92"/>
                    <a:pt x="197" y="87"/>
                    <a:pt x="190" y="91"/>
                  </a:cubicBezTo>
                  <a:cubicBezTo>
                    <a:pt x="185" y="95"/>
                    <a:pt x="190" y="91"/>
                    <a:pt x="189" y="89"/>
                  </a:cubicBezTo>
                  <a:cubicBezTo>
                    <a:pt x="187" y="88"/>
                    <a:pt x="185" y="89"/>
                    <a:pt x="183" y="87"/>
                  </a:cubicBezTo>
                  <a:cubicBezTo>
                    <a:pt x="181" y="85"/>
                    <a:pt x="176" y="84"/>
                    <a:pt x="162" y="90"/>
                  </a:cubicBezTo>
                  <a:cubicBezTo>
                    <a:pt x="148" y="96"/>
                    <a:pt x="162" y="94"/>
                    <a:pt x="156" y="97"/>
                  </a:cubicBezTo>
                  <a:cubicBezTo>
                    <a:pt x="150" y="101"/>
                    <a:pt x="153" y="99"/>
                    <a:pt x="153" y="95"/>
                  </a:cubicBezTo>
                  <a:cubicBezTo>
                    <a:pt x="152" y="92"/>
                    <a:pt x="151" y="86"/>
                    <a:pt x="150" y="86"/>
                  </a:cubicBezTo>
                  <a:cubicBezTo>
                    <a:pt x="147" y="84"/>
                    <a:pt x="146" y="86"/>
                    <a:pt x="144" y="88"/>
                  </a:cubicBezTo>
                  <a:cubicBezTo>
                    <a:pt x="140" y="90"/>
                    <a:pt x="134" y="76"/>
                    <a:pt x="128" y="79"/>
                  </a:cubicBezTo>
                  <a:cubicBezTo>
                    <a:pt x="122" y="83"/>
                    <a:pt x="126" y="81"/>
                    <a:pt x="120" y="86"/>
                  </a:cubicBezTo>
                  <a:cubicBezTo>
                    <a:pt x="114" y="90"/>
                    <a:pt x="120" y="92"/>
                    <a:pt x="124" y="95"/>
                  </a:cubicBezTo>
                  <a:cubicBezTo>
                    <a:pt x="127" y="98"/>
                    <a:pt x="125" y="93"/>
                    <a:pt x="131" y="91"/>
                  </a:cubicBezTo>
                  <a:cubicBezTo>
                    <a:pt x="136" y="89"/>
                    <a:pt x="133" y="92"/>
                    <a:pt x="142" y="99"/>
                  </a:cubicBezTo>
                  <a:cubicBezTo>
                    <a:pt x="150" y="106"/>
                    <a:pt x="142" y="99"/>
                    <a:pt x="140" y="104"/>
                  </a:cubicBezTo>
                  <a:cubicBezTo>
                    <a:pt x="139" y="108"/>
                    <a:pt x="134" y="102"/>
                    <a:pt x="130" y="104"/>
                  </a:cubicBezTo>
                  <a:cubicBezTo>
                    <a:pt x="126" y="106"/>
                    <a:pt x="127" y="105"/>
                    <a:pt x="121" y="107"/>
                  </a:cubicBezTo>
                  <a:cubicBezTo>
                    <a:pt x="115" y="108"/>
                    <a:pt x="121" y="107"/>
                    <a:pt x="121" y="111"/>
                  </a:cubicBezTo>
                  <a:cubicBezTo>
                    <a:pt x="119" y="115"/>
                    <a:pt x="118" y="111"/>
                    <a:pt x="112" y="115"/>
                  </a:cubicBezTo>
                  <a:cubicBezTo>
                    <a:pt x="106" y="118"/>
                    <a:pt x="110" y="116"/>
                    <a:pt x="112" y="121"/>
                  </a:cubicBezTo>
                  <a:cubicBezTo>
                    <a:pt x="115" y="125"/>
                    <a:pt x="114" y="121"/>
                    <a:pt x="116" y="119"/>
                  </a:cubicBezTo>
                  <a:cubicBezTo>
                    <a:pt x="118" y="119"/>
                    <a:pt x="118" y="119"/>
                    <a:pt x="124" y="121"/>
                  </a:cubicBezTo>
                  <a:cubicBezTo>
                    <a:pt x="128" y="123"/>
                    <a:pt x="128" y="121"/>
                    <a:pt x="131" y="122"/>
                  </a:cubicBezTo>
                  <a:cubicBezTo>
                    <a:pt x="133" y="122"/>
                    <a:pt x="134" y="120"/>
                    <a:pt x="145" y="119"/>
                  </a:cubicBezTo>
                  <a:cubicBezTo>
                    <a:pt x="156" y="117"/>
                    <a:pt x="145" y="119"/>
                    <a:pt x="151" y="124"/>
                  </a:cubicBezTo>
                  <a:cubicBezTo>
                    <a:pt x="158" y="130"/>
                    <a:pt x="151" y="124"/>
                    <a:pt x="156" y="124"/>
                  </a:cubicBezTo>
                  <a:cubicBezTo>
                    <a:pt x="160" y="124"/>
                    <a:pt x="162" y="122"/>
                    <a:pt x="165" y="121"/>
                  </a:cubicBezTo>
                  <a:cubicBezTo>
                    <a:pt x="167" y="119"/>
                    <a:pt x="166" y="118"/>
                    <a:pt x="171" y="118"/>
                  </a:cubicBezTo>
                  <a:cubicBezTo>
                    <a:pt x="177" y="117"/>
                    <a:pt x="171" y="118"/>
                    <a:pt x="177" y="116"/>
                  </a:cubicBezTo>
                  <a:cubicBezTo>
                    <a:pt x="183" y="116"/>
                    <a:pt x="180" y="113"/>
                    <a:pt x="180" y="105"/>
                  </a:cubicBezTo>
                  <a:cubicBezTo>
                    <a:pt x="180" y="98"/>
                    <a:pt x="180" y="105"/>
                    <a:pt x="183" y="104"/>
                  </a:cubicBezTo>
                  <a:cubicBezTo>
                    <a:pt x="186" y="104"/>
                    <a:pt x="185" y="103"/>
                    <a:pt x="187" y="103"/>
                  </a:cubicBezTo>
                  <a:cubicBezTo>
                    <a:pt x="189" y="103"/>
                    <a:pt x="187" y="103"/>
                    <a:pt x="195" y="104"/>
                  </a:cubicBezTo>
                  <a:cubicBezTo>
                    <a:pt x="204" y="105"/>
                    <a:pt x="198" y="105"/>
                    <a:pt x="201" y="104"/>
                  </a:cubicBezTo>
                  <a:cubicBezTo>
                    <a:pt x="204" y="104"/>
                    <a:pt x="204" y="105"/>
                    <a:pt x="209" y="105"/>
                  </a:cubicBezTo>
                  <a:cubicBezTo>
                    <a:pt x="213" y="106"/>
                    <a:pt x="212" y="105"/>
                    <a:pt x="215" y="105"/>
                  </a:cubicBezTo>
                  <a:cubicBezTo>
                    <a:pt x="216" y="106"/>
                    <a:pt x="221" y="110"/>
                    <a:pt x="224" y="113"/>
                  </a:cubicBezTo>
                  <a:cubicBezTo>
                    <a:pt x="227" y="116"/>
                    <a:pt x="231" y="118"/>
                    <a:pt x="236" y="116"/>
                  </a:cubicBezTo>
                  <a:cubicBezTo>
                    <a:pt x="240" y="116"/>
                    <a:pt x="239" y="118"/>
                    <a:pt x="240" y="119"/>
                  </a:cubicBezTo>
                  <a:cubicBezTo>
                    <a:pt x="243" y="120"/>
                    <a:pt x="245" y="125"/>
                    <a:pt x="246" y="127"/>
                  </a:cubicBezTo>
                  <a:cubicBezTo>
                    <a:pt x="247" y="129"/>
                    <a:pt x="254" y="131"/>
                    <a:pt x="259" y="140"/>
                  </a:cubicBezTo>
                  <a:cubicBezTo>
                    <a:pt x="264" y="148"/>
                    <a:pt x="263" y="146"/>
                    <a:pt x="259" y="158"/>
                  </a:cubicBezTo>
                  <a:cubicBezTo>
                    <a:pt x="254" y="170"/>
                    <a:pt x="262" y="161"/>
                    <a:pt x="262" y="167"/>
                  </a:cubicBezTo>
                  <a:cubicBezTo>
                    <a:pt x="263" y="173"/>
                    <a:pt x="264" y="170"/>
                    <a:pt x="266" y="175"/>
                  </a:cubicBezTo>
                  <a:cubicBezTo>
                    <a:pt x="268" y="180"/>
                    <a:pt x="266" y="175"/>
                    <a:pt x="261" y="181"/>
                  </a:cubicBezTo>
                  <a:cubicBezTo>
                    <a:pt x="256" y="187"/>
                    <a:pt x="261" y="181"/>
                    <a:pt x="258" y="185"/>
                  </a:cubicBezTo>
                  <a:cubicBezTo>
                    <a:pt x="255" y="189"/>
                    <a:pt x="257" y="188"/>
                    <a:pt x="257" y="192"/>
                  </a:cubicBezTo>
                  <a:cubicBezTo>
                    <a:pt x="257" y="197"/>
                    <a:pt x="256" y="195"/>
                    <a:pt x="251" y="198"/>
                  </a:cubicBezTo>
                  <a:cubicBezTo>
                    <a:pt x="247" y="200"/>
                    <a:pt x="249" y="200"/>
                    <a:pt x="248" y="205"/>
                  </a:cubicBezTo>
                  <a:cubicBezTo>
                    <a:pt x="246" y="210"/>
                    <a:pt x="245" y="206"/>
                    <a:pt x="241" y="209"/>
                  </a:cubicBezTo>
                  <a:cubicBezTo>
                    <a:pt x="237" y="212"/>
                    <a:pt x="230" y="211"/>
                    <a:pt x="224" y="211"/>
                  </a:cubicBezTo>
                  <a:cubicBezTo>
                    <a:pt x="218" y="211"/>
                    <a:pt x="217" y="212"/>
                    <a:pt x="213" y="210"/>
                  </a:cubicBezTo>
                  <a:cubicBezTo>
                    <a:pt x="208" y="208"/>
                    <a:pt x="203" y="209"/>
                    <a:pt x="200" y="207"/>
                  </a:cubicBezTo>
                  <a:cubicBezTo>
                    <a:pt x="198" y="205"/>
                    <a:pt x="195" y="206"/>
                    <a:pt x="193" y="206"/>
                  </a:cubicBezTo>
                  <a:cubicBezTo>
                    <a:pt x="192" y="208"/>
                    <a:pt x="193" y="210"/>
                    <a:pt x="189" y="214"/>
                  </a:cubicBezTo>
                  <a:cubicBezTo>
                    <a:pt x="185" y="217"/>
                    <a:pt x="185" y="213"/>
                    <a:pt x="182" y="212"/>
                  </a:cubicBezTo>
                  <a:cubicBezTo>
                    <a:pt x="179" y="212"/>
                    <a:pt x="172" y="218"/>
                    <a:pt x="172" y="218"/>
                  </a:cubicBezTo>
                  <a:cubicBezTo>
                    <a:pt x="172" y="218"/>
                    <a:pt x="173" y="221"/>
                    <a:pt x="175" y="228"/>
                  </a:cubicBezTo>
                  <a:cubicBezTo>
                    <a:pt x="177" y="234"/>
                    <a:pt x="175" y="228"/>
                    <a:pt x="175" y="232"/>
                  </a:cubicBezTo>
                  <a:cubicBezTo>
                    <a:pt x="175" y="235"/>
                    <a:pt x="175" y="246"/>
                    <a:pt x="175" y="246"/>
                  </a:cubicBezTo>
                  <a:cubicBezTo>
                    <a:pt x="175" y="246"/>
                    <a:pt x="173" y="249"/>
                    <a:pt x="171" y="253"/>
                  </a:cubicBezTo>
                  <a:cubicBezTo>
                    <a:pt x="168" y="258"/>
                    <a:pt x="168" y="256"/>
                    <a:pt x="168" y="258"/>
                  </a:cubicBezTo>
                  <a:cubicBezTo>
                    <a:pt x="167" y="260"/>
                    <a:pt x="163" y="264"/>
                    <a:pt x="162" y="266"/>
                  </a:cubicBezTo>
                  <a:cubicBezTo>
                    <a:pt x="162" y="269"/>
                    <a:pt x="162" y="270"/>
                    <a:pt x="162" y="274"/>
                  </a:cubicBezTo>
                  <a:cubicBezTo>
                    <a:pt x="161" y="278"/>
                    <a:pt x="165" y="278"/>
                    <a:pt x="169" y="281"/>
                  </a:cubicBezTo>
                  <a:cubicBezTo>
                    <a:pt x="172" y="284"/>
                    <a:pt x="171" y="285"/>
                    <a:pt x="172" y="292"/>
                  </a:cubicBezTo>
                  <a:cubicBezTo>
                    <a:pt x="174" y="298"/>
                    <a:pt x="172" y="292"/>
                    <a:pt x="175" y="298"/>
                  </a:cubicBezTo>
                  <a:cubicBezTo>
                    <a:pt x="178" y="304"/>
                    <a:pt x="175" y="300"/>
                    <a:pt x="171" y="304"/>
                  </a:cubicBezTo>
                  <a:cubicBezTo>
                    <a:pt x="168" y="308"/>
                    <a:pt x="168" y="306"/>
                    <a:pt x="166" y="313"/>
                  </a:cubicBezTo>
                  <a:cubicBezTo>
                    <a:pt x="163" y="319"/>
                    <a:pt x="165" y="315"/>
                    <a:pt x="165" y="321"/>
                  </a:cubicBezTo>
                  <a:cubicBezTo>
                    <a:pt x="165" y="326"/>
                    <a:pt x="165" y="321"/>
                    <a:pt x="165" y="327"/>
                  </a:cubicBezTo>
                  <a:cubicBezTo>
                    <a:pt x="165" y="333"/>
                    <a:pt x="165" y="327"/>
                    <a:pt x="162" y="334"/>
                  </a:cubicBezTo>
                  <a:cubicBezTo>
                    <a:pt x="159" y="343"/>
                    <a:pt x="162" y="338"/>
                    <a:pt x="158" y="345"/>
                  </a:cubicBezTo>
                  <a:cubicBezTo>
                    <a:pt x="155" y="353"/>
                    <a:pt x="158" y="345"/>
                    <a:pt x="156" y="345"/>
                  </a:cubicBezTo>
                  <a:cubicBezTo>
                    <a:pt x="153" y="345"/>
                    <a:pt x="146" y="342"/>
                    <a:pt x="145" y="341"/>
                  </a:cubicBezTo>
                  <a:cubicBezTo>
                    <a:pt x="143" y="340"/>
                    <a:pt x="133" y="336"/>
                    <a:pt x="130" y="336"/>
                  </a:cubicBezTo>
                  <a:cubicBezTo>
                    <a:pt x="127" y="336"/>
                    <a:pt x="128" y="330"/>
                    <a:pt x="128" y="330"/>
                  </a:cubicBezTo>
                  <a:cubicBezTo>
                    <a:pt x="118" y="323"/>
                    <a:pt x="117" y="323"/>
                    <a:pt x="117" y="323"/>
                  </a:cubicBezTo>
                  <a:cubicBezTo>
                    <a:pt x="109" y="312"/>
                    <a:pt x="108" y="312"/>
                    <a:pt x="108" y="312"/>
                  </a:cubicBezTo>
                  <a:cubicBezTo>
                    <a:pt x="108" y="312"/>
                    <a:pt x="108" y="306"/>
                    <a:pt x="108" y="305"/>
                  </a:cubicBezTo>
                  <a:cubicBezTo>
                    <a:pt x="108" y="304"/>
                    <a:pt x="104" y="303"/>
                    <a:pt x="102" y="303"/>
                  </a:cubicBezTo>
                  <a:cubicBezTo>
                    <a:pt x="99" y="302"/>
                    <a:pt x="100" y="299"/>
                    <a:pt x="99" y="298"/>
                  </a:cubicBezTo>
                  <a:cubicBezTo>
                    <a:pt x="98" y="296"/>
                    <a:pt x="94" y="291"/>
                    <a:pt x="90" y="290"/>
                  </a:cubicBezTo>
                  <a:cubicBezTo>
                    <a:pt x="86" y="290"/>
                    <a:pt x="93" y="282"/>
                    <a:pt x="93" y="282"/>
                  </a:cubicBezTo>
                  <a:cubicBezTo>
                    <a:pt x="93" y="282"/>
                    <a:pt x="87" y="279"/>
                    <a:pt x="86" y="275"/>
                  </a:cubicBezTo>
                  <a:cubicBezTo>
                    <a:pt x="85" y="271"/>
                    <a:pt x="86" y="263"/>
                    <a:pt x="86" y="261"/>
                  </a:cubicBezTo>
                  <a:cubicBezTo>
                    <a:pt x="87" y="259"/>
                    <a:pt x="86" y="252"/>
                    <a:pt x="86" y="252"/>
                  </a:cubicBezTo>
                  <a:cubicBezTo>
                    <a:pt x="81" y="246"/>
                    <a:pt x="81" y="246"/>
                    <a:pt x="81" y="246"/>
                  </a:cubicBezTo>
                  <a:cubicBezTo>
                    <a:pt x="81" y="246"/>
                    <a:pt x="80" y="237"/>
                    <a:pt x="78" y="236"/>
                  </a:cubicBezTo>
                  <a:cubicBezTo>
                    <a:pt x="77" y="235"/>
                    <a:pt x="74" y="229"/>
                    <a:pt x="71" y="229"/>
                  </a:cubicBezTo>
                  <a:cubicBezTo>
                    <a:pt x="69" y="229"/>
                    <a:pt x="69" y="214"/>
                    <a:pt x="69" y="214"/>
                  </a:cubicBezTo>
                  <a:cubicBezTo>
                    <a:pt x="64" y="206"/>
                    <a:pt x="64" y="206"/>
                    <a:pt x="64" y="206"/>
                  </a:cubicBezTo>
                  <a:cubicBezTo>
                    <a:pt x="64" y="206"/>
                    <a:pt x="62" y="198"/>
                    <a:pt x="62" y="197"/>
                  </a:cubicBezTo>
                  <a:cubicBezTo>
                    <a:pt x="62" y="195"/>
                    <a:pt x="66" y="191"/>
                    <a:pt x="66" y="191"/>
                  </a:cubicBezTo>
                  <a:cubicBezTo>
                    <a:pt x="66" y="191"/>
                    <a:pt x="70" y="191"/>
                    <a:pt x="73" y="192"/>
                  </a:cubicBezTo>
                  <a:cubicBezTo>
                    <a:pt x="77" y="194"/>
                    <a:pt x="75" y="192"/>
                    <a:pt x="78" y="193"/>
                  </a:cubicBezTo>
                  <a:cubicBezTo>
                    <a:pt x="80" y="194"/>
                    <a:pt x="80" y="192"/>
                    <a:pt x="83" y="191"/>
                  </a:cubicBezTo>
                  <a:cubicBezTo>
                    <a:pt x="87" y="189"/>
                    <a:pt x="83" y="186"/>
                    <a:pt x="83" y="184"/>
                  </a:cubicBezTo>
                  <a:cubicBezTo>
                    <a:pt x="82" y="182"/>
                    <a:pt x="88" y="182"/>
                    <a:pt x="89" y="181"/>
                  </a:cubicBezTo>
                  <a:cubicBezTo>
                    <a:pt x="92" y="180"/>
                    <a:pt x="92" y="174"/>
                    <a:pt x="93" y="173"/>
                  </a:cubicBezTo>
                  <a:cubicBezTo>
                    <a:pt x="94" y="171"/>
                    <a:pt x="95" y="169"/>
                    <a:pt x="97" y="165"/>
                  </a:cubicBezTo>
                  <a:cubicBezTo>
                    <a:pt x="98" y="160"/>
                    <a:pt x="100" y="162"/>
                    <a:pt x="102" y="161"/>
                  </a:cubicBezTo>
                  <a:cubicBezTo>
                    <a:pt x="104" y="160"/>
                    <a:pt x="101" y="156"/>
                    <a:pt x="103" y="150"/>
                  </a:cubicBezTo>
                  <a:cubicBezTo>
                    <a:pt x="106" y="145"/>
                    <a:pt x="97" y="149"/>
                    <a:pt x="97" y="149"/>
                  </a:cubicBezTo>
                  <a:cubicBezTo>
                    <a:pt x="97" y="149"/>
                    <a:pt x="97" y="149"/>
                    <a:pt x="94" y="153"/>
                  </a:cubicBezTo>
                  <a:cubicBezTo>
                    <a:pt x="90" y="156"/>
                    <a:pt x="93" y="155"/>
                    <a:pt x="91" y="159"/>
                  </a:cubicBezTo>
                  <a:cubicBezTo>
                    <a:pt x="88" y="163"/>
                    <a:pt x="90" y="166"/>
                    <a:pt x="89" y="168"/>
                  </a:cubicBezTo>
                  <a:cubicBezTo>
                    <a:pt x="88" y="169"/>
                    <a:pt x="82" y="170"/>
                    <a:pt x="80" y="174"/>
                  </a:cubicBezTo>
                  <a:cubicBezTo>
                    <a:pt x="78" y="177"/>
                    <a:pt x="75" y="182"/>
                    <a:pt x="75" y="182"/>
                  </a:cubicBezTo>
                  <a:cubicBezTo>
                    <a:pt x="75" y="182"/>
                    <a:pt x="65" y="180"/>
                    <a:pt x="62" y="179"/>
                  </a:cubicBezTo>
                  <a:cubicBezTo>
                    <a:pt x="60" y="179"/>
                    <a:pt x="59" y="173"/>
                    <a:pt x="59" y="173"/>
                  </a:cubicBezTo>
                  <a:cubicBezTo>
                    <a:pt x="59" y="173"/>
                    <a:pt x="56" y="167"/>
                    <a:pt x="56" y="165"/>
                  </a:cubicBezTo>
                  <a:cubicBezTo>
                    <a:pt x="56" y="163"/>
                    <a:pt x="59" y="156"/>
                    <a:pt x="59" y="156"/>
                  </a:cubicBezTo>
                  <a:cubicBezTo>
                    <a:pt x="58" y="148"/>
                    <a:pt x="58" y="148"/>
                    <a:pt x="58" y="148"/>
                  </a:cubicBezTo>
                  <a:cubicBezTo>
                    <a:pt x="58" y="148"/>
                    <a:pt x="62" y="144"/>
                    <a:pt x="61" y="142"/>
                  </a:cubicBezTo>
                  <a:cubicBezTo>
                    <a:pt x="60" y="139"/>
                    <a:pt x="61" y="142"/>
                    <a:pt x="59" y="142"/>
                  </a:cubicBezTo>
                  <a:cubicBezTo>
                    <a:pt x="57" y="143"/>
                    <a:pt x="53" y="144"/>
                    <a:pt x="51" y="145"/>
                  </a:cubicBezTo>
                  <a:cubicBezTo>
                    <a:pt x="50" y="148"/>
                    <a:pt x="48" y="154"/>
                    <a:pt x="47" y="156"/>
                  </a:cubicBezTo>
                  <a:cubicBezTo>
                    <a:pt x="45" y="158"/>
                    <a:pt x="44" y="157"/>
                    <a:pt x="42" y="161"/>
                  </a:cubicBezTo>
                  <a:cubicBezTo>
                    <a:pt x="41" y="164"/>
                    <a:pt x="40" y="163"/>
                    <a:pt x="39" y="164"/>
                  </a:cubicBezTo>
                  <a:cubicBezTo>
                    <a:pt x="62" y="85"/>
                    <a:pt x="130" y="26"/>
                    <a:pt x="214" y="18"/>
                  </a:cubicBezTo>
                  <a:cubicBezTo>
                    <a:pt x="214" y="18"/>
                    <a:pt x="214" y="19"/>
                    <a:pt x="214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0"/>
            </a:p>
          </p:txBody>
        </p:sp>
        <p:sp>
          <p:nvSpPr>
            <p:cNvPr id="64" name="Freeform 19"/>
            <p:cNvSpPr>
              <a:spLocks noEditPoints="1"/>
            </p:cNvSpPr>
            <p:nvPr userDrawn="1"/>
          </p:nvSpPr>
          <p:spPr bwMode="auto">
            <a:xfrm>
              <a:off x="41275" y="3959226"/>
              <a:ext cx="1997075" cy="1141413"/>
            </a:xfrm>
            <a:custGeom>
              <a:avLst/>
              <a:gdLst>
                <a:gd name="T0" fmla="*/ 29 w 629"/>
                <a:gd name="T1" fmla="*/ 145 h 359"/>
                <a:gd name="T2" fmla="*/ 81 w 629"/>
                <a:gd name="T3" fmla="*/ 125 h 359"/>
                <a:gd name="T4" fmla="*/ 139 w 629"/>
                <a:gd name="T5" fmla="*/ 191 h 359"/>
                <a:gd name="T6" fmla="*/ 318 w 629"/>
                <a:gd name="T7" fmla="*/ 133 h 359"/>
                <a:gd name="T8" fmla="*/ 326 w 629"/>
                <a:gd name="T9" fmla="*/ 127 h 359"/>
                <a:gd name="T10" fmla="*/ 346 w 629"/>
                <a:gd name="T11" fmla="*/ 133 h 359"/>
                <a:gd name="T12" fmla="*/ 365 w 629"/>
                <a:gd name="T13" fmla="*/ 140 h 359"/>
                <a:gd name="T14" fmla="*/ 367 w 629"/>
                <a:gd name="T15" fmla="*/ 151 h 359"/>
                <a:gd name="T16" fmla="*/ 471 w 629"/>
                <a:gd name="T17" fmla="*/ 310 h 359"/>
                <a:gd name="T18" fmla="*/ 556 w 629"/>
                <a:gd name="T19" fmla="*/ 297 h 359"/>
                <a:gd name="T20" fmla="*/ 583 w 629"/>
                <a:gd name="T21" fmla="*/ 344 h 359"/>
                <a:gd name="T22" fmla="*/ 614 w 629"/>
                <a:gd name="T23" fmla="*/ 347 h 359"/>
                <a:gd name="T24" fmla="*/ 601 w 629"/>
                <a:gd name="T25" fmla="*/ 298 h 359"/>
                <a:gd name="T26" fmla="*/ 580 w 629"/>
                <a:gd name="T27" fmla="*/ 270 h 359"/>
                <a:gd name="T28" fmla="*/ 614 w 629"/>
                <a:gd name="T29" fmla="*/ 239 h 359"/>
                <a:gd name="T30" fmla="*/ 629 w 629"/>
                <a:gd name="T31" fmla="*/ 194 h 359"/>
                <a:gd name="T32" fmla="*/ 559 w 629"/>
                <a:gd name="T33" fmla="*/ 152 h 359"/>
                <a:gd name="T34" fmla="*/ 419 w 629"/>
                <a:gd name="T35" fmla="*/ 102 h 359"/>
                <a:gd name="T36" fmla="*/ 360 w 629"/>
                <a:gd name="T37" fmla="*/ 92 h 359"/>
                <a:gd name="T38" fmla="*/ 308 w 629"/>
                <a:gd name="T39" fmla="*/ 63 h 359"/>
                <a:gd name="T40" fmla="*/ 169 w 629"/>
                <a:gd name="T41" fmla="*/ 12 h 359"/>
                <a:gd name="T42" fmla="*/ 88 w 629"/>
                <a:gd name="T43" fmla="*/ 0 h 359"/>
                <a:gd name="T44" fmla="*/ 72 w 629"/>
                <a:gd name="T45" fmla="*/ 45 h 359"/>
                <a:gd name="T46" fmla="*/ 79 w 629"/>
                <a:gd name="T47" fmla="*/ 90 h 359"/>
                <a:gd name="T48" fmla="*/ 44 w 629"/>
                <a:gd name="T49" fmla="*/ 98 h 359"/>
                <a:gd name="T50" fmla="*/ 4 w 629"/>
                <a:gd name="T51" fmla="*/ 128 h 359"/>
                <a:gd name="T52" fmla="*/ 29 w 629"/>
                <a:gd name="T53" fmla="*/ 145 h 359"/>
                <a:gd name="T54" fmla="*/ 565 w 629"/>
                <a:gd name="T55" fmla="*/ 251 h 359"/>
                <a:gd name="T56" fmla="*/ 531 w 629"/>
                <a:gd name="T57" fmla="*/ 206 h 359"/>
                <a:gd name="T58" fmla="*/ 574 w 629"/>
                <a:gd name="T59" fmla="*/ 223 h 359"/>
                <a:gd name="T60" fmla="*/ 565 w 629"/>
                <a:gd name="T61" fmla="*/ 251 h 359"/>
                <a:gd name="T62" fmla="*/ 470 w 629"/>
                <a:gd name="T63" fmla="*/ 131 h 359"/>
                <a:gd name="T64" fmla="*/ 568 w 629"/>
                <a:gd name="T65" fmla="*/ 180 h 359"/>
                <a:gd name="T66" fmla="*/ 416 w 629"/>
                <a:gd name="T67" fmla="*/ 131 h 359"/>
                <a:gd name="T68" fmla="*/ 470 w 629"/>
                <a:gd name="T69" fmla="*/ 131 h 359"/>
                <a:gd name="T70" fmla="*/ 393 w 629"/>
                <a:gd name="T71" fmla="*/ 151 h 359"/>
                <a:gd name="T72" fmla="*/ 497 w 629"/>
                <a:gd name="T73" fmla="*/ 193 h 359"/>
                <a:gd name="T74" fmla="*/ 548 w 629"/>
                <a:gd name="T75" fmla="*/ 282 h 359"/>
                <a:gd name="T76" fmla="*/ 537 w 629"/>
                <a:gd name="T77" fmla="*/ 293 h 359"/>
                <a:gd name="T78" fmla="*/ 442 w 629"/>
                <a:gd name="T79" fmla="*/ 286 h 359"/>
                <a:gd name="T80" fmla="*/ 393 w 629"/>
                <a:gd name="T81" fmla="*/ 151 h 359"/>
                <a:gd name="T82" fmla="*/ 251 w 629"/>
                <a:gd name="T83" fmla="*/ 52 h 359"/>
                <a:gd name="T84" fmla="*/ 293 w 629"/>
                <a:gd name="T85" fmla="*/ 87 h 359"/>
                <a:gd name="T86" fmla="*/ 144 w 629"/>
                <a:gd name="T87" fmla="*/ 27 h 359"/>
                <a:gd name="T88" fmla="*/ 251 w 629"/>
                <a:gd name="T89" fmla="*/ 52 h 359"/>
                <a:gd name="T90" fmla="*/ 113 w 629"/>
                <a:gd name="T91" fmla="*/ 58 h 359"/>
                <a:gd name="T92" fmla="*/ 156 w 629"/>
                <a:gd name="T93" fmla="*/ 72 h 359"/>
                <a:gd name="T94" fmla="*/ 103 w 629"/>
                <a:gd name="T95" fmla="*/ 84 h 359"/>
                <a:gd name="T96" fmla="*/ 113 w 629"/>
                <a:gd name="T97" fmla="*/ 58 h 359"/>
                <a:gd name="T98" fmla="*/ 96 w 629"/>
                <a:gd name="T99" fmla="*/ 119 h 359"/>
                <a:gd name="T100" fmla="*/ 191 w 629"/>
                <a:gd name="T101" fmla="*/ 82 h 359"/>
                <a:gd name="T102" fmla="*/ 298 w 629"/>
                <a:gd name="T103" fmla="*/ 117 h 359"/>
                <a:gd name="T104" fmla="*/ 176 w 629"/>
                <a:gd name="T105" fmla="*/ 191 h 359"/>
                <a:gd name="T106" fmla="*/ 98 w 629"/>
                <a:gd name="T107" fmla="*/ 136 h 359"/>
                <a:gd name="T108" fmla="*/ 96 w 629"/>
                <a:gd name="T109" fmla="*/ 119 h 3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629" h="359">
                  <a:moveTo>
                    <a:pt x="29" y="145"/>
                  </a:moveTo>
                  <a:cubicBezTo>
                    <a:pt x="36" y="144"/>
                    <a:pt x="57" y="136"/>
                    <a:pt x="81" y="125"/>
                  </a:cubicBezTo>
                  <a:cubicBezTo>
                    <a:pt x="84" y="148"/>
                    <a:pt x="95" y="170"/>
                    <a:pt x="139" y="191"/>
                  </a:cubicBezTo>
                  <a:cubicBezTo>
                    <a:pt x="203" y="221"/>
                    <a:pt x="270" y="235"/>
                    <a:pt x="318" y="133"/>
                  </a:cubicBezTo>
                  <a:cubicBezTo>
                    <a:pt x="318" y="133"/>
                    <a:pt x="321" y="130"/>
                    <a:pt x="326" y="127"/>
                  </a:cubicBezTo>
                  <a:cubicBezTo>
                    <a:pt x="333" y="129"/>
                    <a:pt x="339" y="131"/>
                    <a:pt x="346" y="133"/>
                  </a:cubicBezTo>
                  <a:cubicBezTo>
                    <a:pt x="352" y="136"/>
                    <a:pt x="358" y="138"/>
                    <a:pt x="365" y="140"/>
                  </a:cubicBezTo>
                  <a:cubicBezTo>
                    <a:pt x="367" y="146"/>
                    <a:pt x="367" y="151"/>
                    <a:pt x="367" y="151"/>
                  </a:cubicBezTo>
                  <a:cubicBezTo>
                    <a:pt x="341" y="260"/>
                    <a:pt x="403" y="292"/>
                    <a:pt x="471" y="310"/>
                  </a:cubicBezTo>
                  <a:cubicBezTo>
                    <a:pt x="518" y="322"/>
                    <a:pt x="540" y="312"/>
                    <a:pt x="556" y="297"/>
                  </a:cubicBezTo>
                  <a:cubicBezTo>
                    <a:pt x="568" y="320"/>
                    <a:pt x="579" y="339"/>
                    <a:pt x="583" y="344"/>
                  </a:cubicBezTo>
                  <a:cubicBezTo>
                    <a:pt x="597" y="359"/>
                    <a:pt x="614" y="347"/>
                    <a:pt x="614" y="347"/>
                  </a:cubicBezTo>
                  <a:cubicBezTo>
                    <a:pt x="628" y="335"/>
                    <a:pt x="623" y="324"/>
                    <a:pt x="601" y="298"/>
                  </a:cubicBezTo>
                  <a:cubicBezTo>
                    <a:pt x="595" y="291"/>
                    <a:pt x="588" y="282"/>
                    <a:pt x="580" y="270"/>
                  </a:cubicBezTo>
                  <a:cubicBezTo>
                    <a:pt x="599" y="249"/>
                    <a:pt x="614" y="239"/>
                    <a:pt x="614" y="239"/>
                  </a:cubicBezTo>
                  <a:cubicBezTo>
                    <a:pt x="629" y="194"/>
                    <a:pt x="629" y="194"/>
                    <a:pt x="629" y="194"/>
                  </a:cubicBezTo>
                  <a:cubicBezTo>
                    <a:pt x="629" y="194"/>
                    <a:pt x="605" y="181"/>
                    <a:pt x="559" y="152"/>
                  </a:cubicBezTo>
                  <a:cubicBezTo>
                    <a:pt x="512" y="124"/>
                    <a:pt x="451" y="104"/>
                    <a:pt x="419" y="102"/>
                  </a:cubicBezTo>
                  <a:cubicBezTo>
                    <a:pt x="393" y="101"/>
                    <a:pt x="369" y="95"/>
                    <a:pt x="360" y="92"/>
                  </a:cubicBezTo>
                  <a:cubicBezTo>
                    <a:pt x="352" y="89"/>
                    <a:pt x="329" y="78"/>
                    <a:pt x="308" y="63"/>
                  </a:cubicBezTo>
                  <a:cubicBezTo>
                    <a:pt x="282" y="43"/>
                    <a:pt x="223" y="19"/>
                    <a:pt x="169" y="12"/>
                  </a:cubicBezTo>
                  <a:cubicBezTo>
                    <a:pt x="115" y="5"/>
                    <a:pt x="88" y="0"/>
                    <a:pt x="88" y="0"/>
                  </a:cubicBezTo>
                  <a:cubicBezTo>
                    <a:pt x="72" y="45"/>
                    <a:pt x="72" y="45"/>
                    <a:pt x="72" y="45"/>
                  </a:cubicBezTo>
                  <a:cubicBezTo>
                    <a:pt x="72" y="45"/>
                    <a:pt x="77" y="61"/>
                    <a:pt x="79" y="90"/>
                  </a:cubicBezTo>
                  <a:cubicBezTo>
                    <a:pt x="65" y="93"/>
                    <a:pt x="53" y="96"/>
                    <a:pt x="44" y="98"/>
                  </a:cubicBezTo>
                  <a:cubicBezTo>
                    <a:pt x="11" y="104"/>
                    <a:pt x="0" y="109"/>
                    <a:pt x="4" y="128"/>
                  </a:cubicBezTo>
                  <a:cubicBezTo>
                    <a:pt x="4" y="128"/>
                    <a:pt x="10" y="149"/>
                    <a:pt x="29" y="145"/>
                  </a:cubicBezTo>
                  <a:close/>
                  <a:moveTo>
                    <a:pt x="565" y="251"/>
                  </a:moveTo>
                  <a:cubicBezTo>
                    <a:pt x="554" y="236"/>
                    <a:pt x="542" y="219"/>
                    <a:pt x="531" y="206"/>
                  </a:cubicBezTo>
                  <a:cubicBezTo>
                    <a:pt x="547" y="213"/>
                    <a:pt x="562" y="218"/>
                    <a:pt x="574" y="223"/>
                  </a:cubicBezTo>
                  <a:cubicBezTo>
                    <a:pt x="572" y="232"/>
                    <a:pt x="568" y="242"/>
                    <a:pt x="565" y="251"/>
                  </a:cubicBezTo>
                  <a:close/>
                  <a:moveTo>
                    <a:pt x="470" y="131"/>
                  </a:moveTo>
                  <a:cubicBezTo>
                    <a:pt x="507" y="142"/>
                    <a:pt x="550" y="158"/>
                    <a:pt x="568" y="180"/>
                  </a:cubicBezTo>
                  <a:cubicBezTo>
                    <a:pt x="416" y="131"/>
                    <a:pt x="416" y="131"/>
                    <a:pt x="416" y="131"/>
                  </a:cubicBezTo>
                  <a:cubicBezTo>
                    <a:pt x="428" y="126"/>
                    <a:pt x="445" y="124"/>
                    <a:pt x="470" y="131"/>
                  </a:cubicBezTo>
                  <a:close/>
                  <a:moveTo>
                    <a:pt x="393" y="151"/>
                  </a:moveTo>
                  <a:cubicBezTo>
                    <a:pt x="428" y="166"/>
                    <a:pt x="465" y="180"/>
                    <a:pt x="497" y="193"/>
                  </a:cubicBezTo>
                  <a:cubicBezTo>
                    <a:pt x="509" y="209"/>
                    <a:pt x="530" y="247"/>
                    <a:pt x="548" y="282"/>
                  </a:cubicBezTo>
                  <a:cubicBezTo>
                    <a:pt x="544" y="287"/>
                    <a:pt x="541" y="291"/>
                    <a:pt x="537" y="293"/>
                  </a:cubicBezTo>
                  <a:cubicBezTo>
                    <a:pt x="521" y="303"/>
                    <a:pt x="481" y="303"/>
                    <a:pt x="442" y="286"/>
                  </a:cubicBezTo>
                  <a:cubicBezTo>
                    <a:pt x="403" y="270"/>
                    <a:pt x="349" y="228"/>
                    <a:pt x="393" y="151"/>
                  </a:cubicBezTo>
                  <a:close/>
                  <a:moveTo>
                    <a:pt x="251" y="52"/>
                  </a:moveTo>
                  <a:cubicBezTo>
                    <a:pt x="274" y="62"/>
                    <a:pt x="286" y="76"/>
                    <a:pt x="293" y="87"/>
                  </a:cubicBezTo>
                  <a:cubicBezTo>
                    <a:pt x="144" y="27"/>
                    <a:pt x="144" y="27"/>
                    <a:pt x="144" y="27"/>
                  </a:cubicBezTo>
                  <a:cubicBezTo>
                    <a:pt x="171" y="22"/>
                    <a:pt x="215" y="37"/>
                    <a:pt x="251" y="52"/>
                  </a:cubicBezTo>
                  <a:close/>
                  <a:moveTo>
                    <a:pt x="113" y="58"/>
                  </a:moveTo>
                  <a:cubicBezTo>
                    <a:pt x="125" y="61"/>
                    <a:pt x="139" y="66"/>
                    <a:pt x="156" y="72"/>
                  </a:cubicBezTo>
                  <a:cubicBezTo>
                    <a:pt x="139" y="75"/>
                    <a:pt x="121" y="79"/>
                    <a:pt x="103" y="84"/>
                  </a:cubicBezTo>
                  <a:cubicBezTo>
                    <a:pt x="105" y="75"/>
                    <a:pt x="108" y="66"/>
                    <a:pt x="113" y="58"/>
                  </a:cubicBezTo>
                  <a:close/>
                  <a:moveTo>
                    <a:pt x="96" y="119"/>
                  </a:moveTo>
                  <a:cubicBezTo>
                    <a:pt x="131" y="104"/>
                    <a:pt x="171" y="87"/>
                    <a:pt x="191" y="82"/>
                  </a:cubicBezTo>
                  <a:cubicBezTo>
                    <a:pt x="224" y="93"/>
                    <a:pt x="261" y="105"/>
                    <a:pt x="298" y="117"/>
                  </a:cubicBezTo>
                  <a:cubicBezTo>
                    <a:pt x="283" y="205"/>
                    <a:pt x="216" y="203"/>
                    <a:pt x="176" y="191"/>
                  </a:cubicBezTo>
                  <a:cubicBezTo>
                    <a:pt x="134" y="178"/>
                    <a:pt x="104" y="154"/>
                    <a:pt x="98" y="136"/>
                  </a:cubicBezTo>
                  <a:cubicBezTo>
                    <a:pt x="96" y="131"/>
                    <a:pt x="96" y="125"/>
                    <a:pt x="96" y="1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0"/>
            </a:p>
          </p:txBody>
        </p:sp>
        <p:sp>
          <p:nvSpPr>
            <p:cNvPr id="65" name="Freeform 20"/>
            <p:cNvSpPr>
              <a:spLocks/>
            </p:cNvSpPr>
            <p:nvPr userDrawn="1"/>
          </p:nvSpPr>
          <p:spPr bwMode="auto">
            <a:xfrm>
              <a:off x="2489200" y="4916488"/>
              <a:ext cx="1828800" cy="1103313"/>
            </a:xfrm>
            <a:custGeom>
              <a:avLst/>
              <a:gdLst>
                <a:gd name="T0" fmla="*/ 352 w 1152"/>
                <a:gd name="T1" fmla="*/ 236 h 695"/>
                <a:gd name="T2" fmla="*/ 646 w 1152"/>
                <a:gd name="T3" fmla="*/ 461 h 695"/>
                <a:gd name="T4" fmla="*/ 788 w 1152"/>
                <a:gd name="T5" fmla="*/ 386 h 695"/>
                <a:gd name="T6" fmla="*/ 1152 w 1152"/>
                <a:gd name="T7" fmla="*/ 695 h 695"/>
                <a:gd name="T8" fmla="*/ 1152 w 1152"/>
                <a:gd name="T9" fmla="*/ 601 h 695"/>
                <a:gd name="T10" fmla="*/ 798 w 1152"/>
                <a:gd name="T11" fmla="*/ 302 h 695"/>
                <a:gd name="T12" fmla="*/ 654 w 1152"/>
                <a:gd name="T13" fmla="*/ 374 h 695"/>
                <a:gd name="T14" fmla="*/ 376 w 1152"/>
                <a:gd name="T15" fmla="*/ 164 h 695"/>
                <a:gd name="T16" fmla="*/ 162 w 1152"/>
                <a:gd name="T17" fmla="*/ 164 h 695"/>
                <a:gd name="T18" fmla="*/ 0 w 1152"/>
                <a:gd name="T19" fmla="*/ 0 h 695"/>
                <a:gd name="T20" fmla="*/ 0 w 1152"/>
                <a:gd name="T21" fmla="*/ 104 h 695"/>
                <a:gd name="T22" fmla="*/ 132 w 1152"/>
                <a:gd name="T23" fmla="*/ 236 h 695"/>
                <a:gd name="T24" fmla="*/ 352 w 1152"/>
                <a:gd name="T25" fmla="*/ 236 h 6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52" h="695">
                  <a:moveTo>
                    <a:pt x="352" y="236"/>
                  </a:moveTo>
                  <a:lnTo>
                    <a:pt x="646" y="461"/>
                  </a:lnTo>
                  <a:lnTo>
                    <a:pt x="788" y="386"/>
                  </a:lnTo>
                  <a:lnTo>
                    <a:pt x="1152" y="695"/>
                  </a:lnTo>
                  <a:lnTo>
                    <a:pt x="1152" y="601"/>
                  </a:lnTo>
                  <a:lnTo>
                    <a:pt x="798" y="302"/>
                  </a:lnTo>
                  <a:lnTo>
                    <a:pt x="654" y="374"/>
                  </a:lnTo>
                  <a:lnTo>
                    <a:pt x="376" y="164"/>
                  </a:lnTo>
                  <a:lnTo>
                    <a:pt x="162" y="164"/>
                  </a:lnTo>
                  <a:lnTo>
                    <a:pt x="0" y="0"/>
                  </a:lnTo>
                  <a:lnTo>
                    <a:pt x="0" y="104"/>
                  </a:lnTo>
                  <a:lnTo>
                    <a:pt x="132" y="236"/>
                  </a:lnTo>
                  <a:lnTo>
                    <a:pt x="352" y="2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0"/>
            </a:p>
          </p:txBody>
        </p:sp>
        <p:sp>
          <p:nvSpPr>
            <p:cNvPr id="66" name="Freeform 21"/>
            <p:cNvSpPr>
              <a:spLocks/>
            </p:cNvSpPr>
            <p:nvPr userDrawn="1"/>
          </p:nvSpPr>
          <p:spPr bwMode="auto">
            <a:xfrm>
              <a:off x="7940675" y="4970463"/>
              <a:ext cx="231775" cy="225425"/>
            </a:xfrm>
            <a:custGeom>
              <a:avLst/>
              <a:gdLst>
                <a:gd name="T0" fmla="*/ 112 w 146"/>
                <a:gd name="T1" fmla="*/ 142 h 142"/>
                <a:gd name="T2" fmla="*/ 146 w 146"/>
                <a:gd name="T3" fmla="*/ 34 h 142"/>
                <a:gd name="T4" fmla="*/ 30 w 146"/>
                <a:gd name="T5" fmla="*/ 0 h 142"/>
                <a:gd name="T6" fmla="*/ 0 w 146"/>
                <a:gd name="T7" fmla="*/ 110 h 142"/>
                <a:gd name="T8" fmla="*/ 112 w 146"/>
                <a:gd name="T9" fmla="*/ 142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142">
                  <a:moveTo>
                    <a:pt x="112" y="142"/>
                  </a:moveTo>
                  <a:lnTo>
                    <a:pt x="146" y="34"/>
                  </a:lnTo>
                  <a:lnTo>
                    <a:pt x="30" y="0"/>
                  </a:lnTo>
                  <a:lnTo>
                    <a:pt x="0" y="110"/>
                  </a:lnTo>
                  <a:lnTo>
                    <a:pt x="112" y="1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0"/>
            </a:p>
          </p:txBody>
        </p:sp>
        <p:sp>
          <p:nvSpPr>
            <p:cNvPr id="67" name="Freeform 22"/>
            <p:cNvSpPr>
              <a:spLocks/>
            </p:cNvSpPr>
            <p:nvPr userDrawn="1"/>
          </p:nvSpPr>
          <p:spPr bwMode="auto">
            <a:xfrm>
              <a:off x="7658100" y="4824413"/>
              <a:ext cx="304800" cy="374650"/>
            </a:xfrm>
            <a:custGeom>
              <a:avLst/>
              <a:gdLst>
                <a:gd name="T0" fmla="*/ 134 w 192"/>
                <a:gd name="T1" fmla="*/ 236 h 236"/>
                <a:gd name="T2" fmla="*/ 192 w 192"/>
                <a:gd name="T3" fmla="*/ 40 h 236"/>
                <a:gd name="T4" fmla="*/ 56 w 192"/>
                <a:gd name="T5" fmla="*/ 0 h 236"/>
                <a:gd name="T6" fmla="*/ 0 w 192"/>
                <a:gd name="T7" fmla="*/ 196 h 236"/>
                <a:gd name="T8" fmla="*/ 134 w 192"/>
                <a:gd name="T9" fmla="*/ 236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2" h="236">
                  <a:moveTo>
                    <a:pt x="134" y="236"/>
                  </a:moveTo>
                  <a:lnTo>
                    <a:pt x="192" y="40"/>
                  </a:lnTo>
                  <a:lnTo>
                    <a:pt x="56" y="0"/>
                  </a:lnTo>
                  <a:lnTo>
                    <a:pt x="0" y="196"/>
                  </a:lnTo>
                  <a:lnTo>
                    <a:pt x="134" y="2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0"/>
            </a:p>
          </p:txBody>
        </p:sp>
        <p:sp>
          <p:nvSpPr>
            <p:cNvPr id="68" name="Freeform 23"/>
            <p:cNvSpPr>
              <a:spLocks/>
            </p:cNvSpPr>
            <p:nvPr userDrawn="1"/>
          </p:nvSpPr>
          <p:spPr bwMode="auto">
            <a:xfrm>
              <a:off x="7038975" y="4518026"/>
              <a:ext cx="409575" cy="661988"/>
            </a:xfrm>
            <a:custGeom>
              <a:avLst/>
              <a:gdLst>
                <a:gd name="T0" fmla="*/ 258 w 258"/>
                <a:gd name="T1" fmla="*/ 44 h 417"/>
                <a:gd name="T2" fmla="*/ 108 w 258"/>
                <a:gd name="T3" fmla="*/ 0 h 417"/>
                <a:gd name="T4" fmla="*/ 0 w 258"/>
                <a:gd name="T5" fmla="*/ 373 h 417"/>
                <a:gd name="T6" fmla="*/ 150 w 258"/>
                <a:gd name="T7" fmla="*/ 417 h 417"/>
                <a:gd name="T8" fmla="*/ 258 w 258"/>
                <a:gd name="T9" fmla="*/ 44 h 4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8" h="417">
                  <a:moveTo>
                    <a:pt x="258" y="44"/>
                  </a:moveTo>
                  <a:lnTo>
                    <a:pt x="108" y="0"/>
                  </a:lnTo>
                  <a:lnTo>
                    <a:pt x="0" y="373"/>
                  </a:lnTo>
                  <a:lnTo>
                    <a:pt x="150" y="417"/>
                  </a:lnTo>
                  <a:lnTo>
                    <a:pt x="258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0"/>
            </a:p>
          </p:txBody>
        </p:sp>
        <p:sp>
          <p:nvSpPr>
            <p:cNvPr id="69" name="Freeform 24"/>
            <p:cNvSpPr>
              <a:spLocks noEditPoints="1"/>
            </p:cNvSpPr>
            <p:nvPr userDrawn="1"/>
          </p:nvSpPr>
          <p:spPr bwMode="auto">
            <a:xfrm>
              <a:off x="0" y="3411538"/>
              <a:ext cx="12192000" cy="3470275"/>
            </a:xfrm>
            <a:custGeom>
              <a:avLst/>
              <a:gdLst>
                <a:gd name="T0" fmla="*/ 3764 w 3840"/>
                <a:gd name="T1" fmla="*/ 249 h 1091"/>
                <a:gd name="T2" fmla="*/ 3710 w 3840"/>
                <a:gd name="T3" fmla="*/ 226 h 1091"/>
                <a:gd name="T4" fmla="*/ 3657 w 3840"/>
                <a:gd name="T5" fmla="*/ 202 h 1091"/>
                <a:gd name="T6" fmla="*/ 3604 w 3840"/>
                <a:gd name="T7" fmla="*/ 179 h 1091"/>
                <a:gd name="T8" fmla="*/ 3550 w 3840"/>
                <a:gd name="T9" fmla="*/ 154 h 1091"/>
                <a:gd name="T10" fmla="*/ 3497 w 3840"/>
                <a:gd name="T11" fmla="*/ 131 h 1091"/>
                <a:gd name="T12" fmla="*/ 3382 w 3840"/>
                <a:gd name="T13" fmla="*/ 421 h 1091"/>
                <a:gd name="T14" fmla="*/ 3184 w 3840"/>
                <a:gd name="T15" fmla="*/ 424 h 1091"/>
                <a:gd name="T16" fmla="*/ 2915 w 3840"/>
                <a:gd name="T17" fmla="*/ 20 h 1091"/>
                <a:gd name="T18" fmla="*/ 3118 w 3840"/>
                <a:gd name="T19" fmla="*/ 521 h 1091"/>
                <a:gd name="T20" fmla="*/ 2876 w 3840"/>
                <a:gd name="T21" fmla="*/ 490 h 1091"/>
                <a:gd name="T22" fmla="*/ 2824 w 3840"/>
                <a:gd name="T23" fmla="*/ 360 h 1091"/>
                <a:gd name="T24" fmla="*/ 2711 w 3840"/>
                <a:gd name="T25" fmla="*/ 370 h 1091"/>
                <a:gd name="T26" fmla="*/ 2636 w 3840"/>
                <a:gd name="T27" fmla="*/ 447 h 1091"/>
                <a:gd name="T28" fmla="*/ 2627 w 3840"/>
                <a:gd name="T29" fmla="*/ 563 h 1091"/>
                <a:gd name="T30" fmla="*/ 2554 w 3840"/>
                <a:gd name="T31" fmla="*/ 663 h 1091"/>
                <a:gd name="T32" fmla="*/ 2426 w 3840"/>
                <a:gd name="T33" fmla="*/ 421 h 1091"/>
                <a:gd name="T34" fmla="*/ 2286 w 3840"/>
                <a:gd name="T35" fmla="*/ 745 h 1091"/>
                <a:gd name="T36" fmla="*/ 2058 w 3840"/>
                <a:gd name="T37" fmla="*/ 503 h 1091"/>
                <a:gd name="T38" fmla="*/ 2050 w 3840"/>
                <a:gd name="T39" fmla="*/ 761 h 1091"/>
                <a:gd name="T40" fmla="*/ 1892 w 3840"/>
                <a:gd name="T41" fmla="*/ 743 h 1091"/>
                <a:gd name="T42" fmla="*/ 1502 w 3840"/>
                <a:gd name="T43" fmla="*/ 384 h 1091"/>
                <a:gd name="T44" fmla="*/ 1596 w 3840"/>
                <a:gd name="T45" fmla="*/ 949 h 1091"/>
                <a:gd name="T46" fmla="*/ 1523 w 3840"/>
                <a:gd name="T47" fmla="*/ 915 h 1091"/>
                <a:gd name="T48" fmla="*/ 1416 w 3840"/>
                <a:gd name="T49" fmla="*/ 915 h 1091"/>
                <a:gd name="T50" fmla="*/ 1324 w 3840"/>
                <a:gd name="T51" fmla="*/ 977 h 1091"/>
                <a:gd name="T52" fmla="*/ 1180 w 3840"/>
                <a:gd name="T53" fmla="*/ 819 h 1091"/>
                <a:gd name="T54" fmla="*/ 928 w 3840"/>
                <a:gd name="T55" fmla="*/ 747 h 1091"/>
                <a:gd name="T56" fmla="*/ 784 w 3840"/>
                <a:gd name="T57" fmla="*/ 981 h 1091"/>
                <a:gd name="T58" fmla="*/ 524 w 3840"/>
                <a:gd name="T59" fmla="*/ 874 h 1091"/>
                <a:gd name="T60" fmla="*/ 362 w 3840"/>
                <a:gd name="T61" fmla="*/ 578 h 1091"/>
                <a:gd name="T62" fmla="*/ 160 w 3840"/>
                <a:gd name="T63" fmla="*/ 618 h 1091"/>
                <a:gd name="T64" fmla="*/ 92 w 3840"/>
                <a:gd name="T65" fmla="*/ 891 h 1091"/>
                <a:gd name="T66" fmla="*/ 3708 w 3840"/>
                <a:gd name="T67" fmla="*/ 484 h 1091"/>
                <a:gd name="T68" fmla="*/ 166 w 3840"/>
                <a:gd name="T69" fmla="*/ 906 h 1091"/>
                <a:gd name="T70" fmla="*/ 308 w 3840"/>
                <a:gd name="T71" fmla="*/ 828 h 1091"/>
                <a:gd name="T72" fmla="*/ 281 w 3840"/>
                <a:gd name="T73" fmla="*/ 726 h 1091"/>
                <a:gd name="T74" fmla="*/ 290 w 3840"/>
                <a:gd name="T75" fmla="*/ 706 h 1091"/>
                <a:gd name="T76" fmla="*/ 308 w 3840"/>
                <a:gd name="T77" fmla="*/ 614 h 1091"/>
                <a:gd name="T78" fmla="*/ 472 w 3840"/>
                <a:gd name="T79" fmla="*/ 641 h 1091"/>
                <a:gd name="T80" fmla="*/ 328 w 3840"/>
                <a:gd name="T81" fmla="*/ 803 h 1091"/>
                <a:gd name="T82" fmla="*/ 500 w 3840"/>
                <a:gd name="T83" fmla="*/ 681 h 1091"/>
                <a:gd name="T84" fmla="*/ 328 w 3840"/>
                <a:gd name="T85" fmla="*/ 934 h 1091"/>
                <a:gd name="T86" fmla="*/ 328 w 3840"/>
                <a:gd name="T87" fmla="*/ 934 h 1091"/>
                <a:gd name="T88" fmla="*/ 2667 w 3840"/>
                <a:gd name="T89" fmla="*/ 475 h 1091"/>
                <a:gd name="T90" fmla="*/ 2758 w 3840"/>
                <a:gd name="T91" fmla="*/ 599 h 1091"/>
                <a:gd name="T92" fmla="*/ 3453 w 3840"/>
                <a:gd name="T93" fmla="*/ 188 h 1091"/>
                <a:gd name="T94" fmla="*/ 3455 w 3840"/>
                <a:gd name="T95" fmla="*/ 194 h 1091"/>
                <a:gd name="T96" fmla="*/ 3736 w 3840"/>
                <a:gd name="T97" fmla="*/ 366 h 1091"/>
                <a:gd name="T98" fmla="*/ 3421 w 3840"/>
                <a:gd name="T99" fmla="*/ 274 h 1091"/>
                <a:gd name="T100" fmla="*/ 3415 w 3840"/>
                <a:gd name="T101" fmla="*/ 276 h 1091"/>
                <a:gd name="T102" fmla="*/ 3402 w 3840"/>
                <a:gd name="T103" fmla="*/ 318 h 10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840" h="1091">
                  <a:moveTo>
                    <a:pt x="3708" y="484"/>
                  </a:moveTo>
                  <a:cubicBezTo>
                    <a:pt x="3815" y="235"/>
                    <a:pt x="3814" y="235"/>
                    <a:pt x="3814" y="235"/>
                  </a:cubicBezTo>
                  <a:cubicBezTo>
                    <a:pt x="3790" y="224"/>
                    <a:pt x="3790" y="224"/>
                    <a:pt x="3790" y="224"/>
                  </a:cubicBezTo>
                  <a:cubicBezTo>
                    <a:pt x="3791" y="229"/>
                    <a:pt x="3791" y="234"/>
                    <a:pt x="3789" y="239"/>
                  </a:cubicBezTo>
                  <a:cubicBezTo>
                    <a:pt x="3785" y="249"/>
                    <a:pt x="3774" y="253"/>
                    <a:pt x="3764" y="249"/>
                  </a:cubicBezTo>
                  <a:cubicBezTo>
                    <a:pt x="3754" y="245"/>
                    <a:pt x="3750" y="233"/>
                    <a:pt x="3754" y="224"/>
                  </a:cubicBezTo>
                  <a:cubicBezTo>
                    <a:pt x="3756" y="218"/>
                    <a:pt x="3760" y="215"/>
                    <a:pt x="3764" y="214"/>
                  </a:cubicBezTo>
                  <a:cubicBezTo>
                    <a:pt x="3736" y="201"/>
                    <a:pt x="3736" y="201"/>
                    <a:pt x="3736" y="201"/>
                  </a:cubicBezTo>
                  <a:cubicBezTo>
                    <a:pt x="3738" y="205"/>
                    <a:pt x="3738" y="210"/>
                    <a:pt x="3736" y="215"/>
                  </a:cubicBezTo>
                  <a:cubicBezTo>
                    <a:pt x="3732" y="225"/>
                    <a:pt x="3720" y="230"/>
                    <a:pt x="3710" y="226"/>
                  </a:cubicBezTo>
                  <a:cubicBezTo>
                    <a:pt x="3701" y="221"/>
                    <a:pt x="3697" y="210"/>
                    <a:pt x="3701" y="200"/>
                  </a:cubicBezTo>
                  <a:cubicBezTo>
                    <a:pt x="3703" y="195"/>
                    <a:pt x="3707" y="191"/>
                    <a:pt x="3711" y="189"/>
                  </a:cubicBezTo>
                  <a:cubicBezTo>
                    <a:pt x="3683" y="177"/>
                    <a:pt x="3683" y="177"/>
                    <a:pt x="3683" y="177"/>
                  </a:cubicBezTo>
                  <a:cubicBezTo>
                    <a:pt x="3684" y="182"/>
                    <a:pt x="3684" y="187"/>
                    <a:pt x="3682" y="192"/>
                  </a:cubicBezTo>
                  <a:cubicBezTo>
                    <a:pt x="3678" y="201"/>
                    <a:pt x="3667" y="206"/>
                    <a:pt x="3657" y="202"/>
                  </a:cubicBezTo>
                  <a:cubicBezTo>
                    <a:pt x="3648" y="198"/>
                    <a:pt x="3643" y="186"/>
                    <a:pt x="3647" y="176"/>
                  </a:cubicBezTo>
                  <a:cubicBezTo>
                    <a:pt x="3650" y="171"/>
                    <a:pt x="3653" y="168"/>
                    <a:pt x="3658" y="166"/>
                  </a:cubicBezTo>
                  <a:cubicBezTo>
                    <a:pt x="3629" y="153"/>
                    <a:pt x="3629" y="153"/>
                    <a:pt x="3629" y="153"/>
                  </a:cubicBezTo>
                  <a:cubicBezTo>
                    <a:pt x="3631" y="158"/>
                    <a:pt x="3631" y="163"/>
                    <a:pt x="3629" y="168"/>
                  </a:cubicBezTo>
                  <a:cubicBezTo>
                    <a:pt x="3625" y="178"/>
                    <a:pt x="3613" y="183"/>
                    <a:pt x="3604" y="179"/>
                  </a:cubicBezTo>
                  <a:cubicBezTo>
                    <a:pt x="3594" y="174"/>
                    <a:pt x="3590" y="163"/>
                    <a:pt x="3594" y="153"/>
                  </a:cubicBezTo>
                  <a:cubicBezTo>
                    <a:pt x="3596" y="148"/>
                    <a:pt x="3600" y="144"/>
                    <a:pt x="3604" y="142"/>
                  </a:cubicBezTo>
                  <a:cubicBezTo>
                    <a:pt x="3575" y="130"/>
                    <a:pt x="3575" y="130"/>
                    <a:pt x="3575" y="130"/>
                  </a:cubicBezTo>
                  <a:cubicBezTo>
                    <a:pt x="3577" y="134"/>
                    <a:pt x="3577" y="140"/>
                    <a:pt x="3575" y="145"/>
                  </a:cubicBezTo>
                  <a:cubicBezTo>
                    <a:pt x="3571" y="154"/>
                    <a:pt x="3560" y="159"/>
                    <a:pt x="3550" y="154"/>
                  </a:cubicBezTo>
                  <a:cubicBezTo>
                    <a:pt x="3540" y="150"/>
                    <a:pt x="3536" y="139"/>
                    <a:pt x="3540" y="129"/>
                  </a:cubicBezTo>
                  <a:cubicBezTo>
                    <a:pt x="3542" y="124"/>
                    <a:pt x="3546" y="121"/>
                    <a:pt x="3551" y="119"/>
                  </a:cubicBezTo>
                  <a:cubicBezTo>
                    <a:pt x="3522" y="106"/>
                    <a:pt x="3522" y="106"/>
                    <a:pt x="3522" y="106"/>
                  </a:cubicBezTo>
                  <a:cubicBezTo>
                    <a:pt x="3524" y="111"/>
                    <a:pt x="3524" y="116"/>
                    <a:pt x="3522" y="121"/>
                  </a:cubicBezTo>
                  <a:cubicBezTo>
                    <a:pt x="3517" y="131"/>
                    <a:pt x="3507" y="135"/>
                    <a:pt x="3497" y="131"/>
                  </a:cubicBezTo>
                  <a:cubicBezTo>
                    <a:pt x="3487" y="127"/>
                    <a:pt x="3482" y="115"/>
                    <a:pt x="3487" y="105"/>
                  </a:cubicBezTo>
                  <a:cubicBezTo>
                    <a:pt x="3489" y="101"/>
                    <a:pt x="3493" y="97"/>
                    <a:pt x="3498" y="95"/>
                  </a:cubicBezTo>
                  <a:cubicBezTo>
                    <a:pt x="3475" y="85"/>
                    <a:pt x="3475" y="85"/>
                    <a:pt x="3475" y="85"/>
                  </a:cubicBezTo>
                  <a:cubicBezTo>
                    <a:pt x="3358" y="358"/>
                    <a:pt x="3358" y="358"/>
                    <a:pt x="3358" y="358"/>
                  </a:cubicBezTo>
                  <a:cubicBezTo>
                    <a:pt x="3347" y="382"/>
                    <a:pt x="3358" y="410"/>
                    <a:pt x="3382" y="421"/>
                  </a:cubicBezTo>
                  <a:cubicBezTo>
                    <a:pt x="3526" y="484"/>
                    <a:pt x="3526" y="484"/>
                    <a:pt x="3526" y="484"/>
                  </a:cubicBezTo>
                  <a:cubicBezTo>
                    <a:pt x="3452" y="487"/>
                    <a:pt x="3374" y="492"/>
                    <a:pt x="3294" y="500"/>
                  </a:cubicBezTo>
                  <a:cubicBezTo>
                    <a:pt x="3283" y="492"/>
                    <a:pt x="3263" y="489"/>
                    <a:pt x="3244" y="488"/>
                  </a:cubicBezTo>
                  <a:cubicBezTo>
                    <a:pt x="3214" y="486"/>
                    <a:pt x="3195" y="465"/>
                    <a:pt x="3195" y="465"/>
                  </a:cubicBezTo>
                  <a:cubicBezTo>
                    <a:pt x="3184" y="424"/>
                    <a:pt x="3184" y="424"/>
                    <a:pt x="3184" y="424"/>
                  </a:cubicBezTo>
                  <a:cubicBezTo>
                    <a:pt x="3261" y="398"/>
                    <a:pt x="3319" y="339"/>
                    <a:pt x="3347" y="268"/>
                  </a:cubicBezTo>
                  <a:cubicBezTo>
                    <a:pt x="3319" y="255"/>
                    <a:pt x="3319" y="255"/>
                    <a:pt x="3319" y="255"/>
                  </a:cubicBezTo>
                  <a:cubicBezTo>
                    <a:pt x="3293" y="322"/>
                    <a:pt x="3237" y="376"/>
                    <a:pt x="3163" y="398"/>
                  </a:cubicBezTo>
                  <a:cubicBezTo>
                    <a:pt x="3039" y="433"/>
                    <a:pt x="2909" y="358"/>
                    <a:pt x="2874" y="232"/>
                  </a:cubicBezTo>
                  <a:cubicBezTo>
                    <a:pt x="2853" y="156"/>
                    <a:pt x="2871" y="78"/>
                    <a:pt x="2915" y="20"/>
                  </a:cubicBezTo>
                  <a:cubicBezTo>
                    <a:pt x="2891" y="0"/>
                    <a:pt x="2891" y="0"/>
                    <a:pt x="2891" y="0"/>
                  </a:cubicBezTo>
                  <a:cubicBezTo>
                    <a:pt x="2841" y="66"/>
                    <a:pt x="2821" y="154"/>
                    <a:pt x="2844" y="240"/>
                  </a:cubicBezTo>
                  <a:cubicBezTo>
                    <a:pt x="2880" y="369"/>
                    <a:pt x="3002" y="450"/>
                    <a:pt x="3130" y="436"/>
                  </a:cubicBezTo>
                  <a:cubicBezTo>
                    <a:pt x="3142" y="480"/>
                    <a:pt x="3142" y="480"/>
                    <a:pt x="3142" y="480"/>
                  </a:cubicBezTo>
                  <a:cubicBezTo>
                    <a:pt x="3142" y="480"/>
                    <a:pt x="3139" y="504"/>
                    <a:pt x="3118" y="521"/>
                  </a:cubicBezTo>
                  <a:cubicBezTo>
                    <a:pt x="3025" y="536"/>
                    <a:pt x="2930" y="554"/>
                    <a:pt x="2833" y="579"/>
                  </a:cubicBezTo>
                  <a:cubicBezTo>
                    <a:pt x="2850" y="562"/>
                    <a:pt x="2850" y="562"/>
                    <a:pt x="2850" y="562"/>
                  </a:cubicBezTo>
                  <a:cubicBezTo>
                    <a:pt x="2829" y="529"/>
                    <a:pt x="2829" y="529"/>
                    <a:pt x="2829" y="529"/>
                  </a:cubicBezTo>
                  <a:cubicBezTo>
                    <a:pt x="2833" y="519"/>
                    <a:pt x="2838" y="509"/>
                    <a:pt x="2840" y="499"/>
                  </a:cubicBezTo>
                  <a:cubicBezTo>
                    <a:pt x="2876" y="490"/>
                    <a:pt x="2876" y="490"/>
                    <a:pt x="2876" y="490"/>
                  </a:cubicBezTo>
                  <a:cubicBezTo>
                    <a:pt x="2876" y="456"/>
                    <a:pt x="2876" y="456"/>
                    <a:pt x="2876" y="456"/>
                  </a:cubicBezTo>
                  <a:cubicBezTo>
                    <a:pt x="2840" y="448"/>
                    <a:pt x="2840" y="448"/>
                    <a:pt x="2840" y="448"/>
                  </a:cubicBezTo>
                  <a:cubicBezTo>
                    <a:pt x="2838" y="438"/>
                    <a:pt x="2833" y="428"/>
                    <a:pt x="2828" y="419"/>
                  </a:cubicBezTo>
                  <a:cubicBezTo>
                    <a:pt x="2848" y="384"/>
                    <a:pt x="2848" y="384"/>
                    <a:pt x="2848" y="384"/>
                  </a:cubicBezTo>
                  <a:cubicBezTo>
                    <a:pt x="2824" y="360"/>
                    <a:pt x="2824" y="360"/>
                    <a:pt x="2824" y="360"/>
                  </a:cubicBezTo>
                  <a:cubicBezTo>
                    <a:pt x="2792" y="382"/>
                    <a:pt x="2792" y="382"/>
                    <a:pt x="2792" y="382"/>
                  </a:cubicBezTo>
                  <a:cubicBezTo>
                    <a:pt x="2783" y="377"/>
                    <a:pt x="2773" y="373"/>
                    <a:pt x="2762" y="370"/>
                  </a:cubicBezTo>
                  <a:cubicBezTo>
                    <a:pt x="2753" y="331"/>
                    <a:pt x="2753" y="331"/>
                    <a:pt x="2753" y="331"/>
                  </a:cubicBezTo>
                  <a:cubicBezTo>
                    <a:pt x="2719" y="331"/>
                    <a:pt x="2719" y="331"/>
                    <a:pt x="2719" y="331"/>
                  </a:cubicBezTo>
                  <a:cubicBezTo>
                    <a:pt x="2711" y="371"/>
                    <a:pt x="2711" y="370"/>
                    <a:pt x="2711" y="370"/>
                  </a:cubicBezTo>
                  <a:cubicBezTo>
                    <a:pt x="2702" y="373"/>
                    <a:pt x="2693" y="377"/>
                    <a:pt x="2684" y="382"/>
                  </a:cubicBezTo>
                  <a:cubicBezTo>
                    <a:pt x="2651" y="361"/>
                    <a:pt x="2651" y="361"/>
                    <a:pt x="2651" y="361"/>
                  </a:cubicBezTo>
                  <a:cubicBezTo>
                    <a:pt x="2627" y="386"/>
                    <a:pt x="2627" y="386"/>
                    <a:pt x="2627" y="386"/>
                  </a:cubicBezTo>
                  <a:cubicBezTo>
                    <a:pt x="2648" y="418"/>
                    <a:pt x="2648" y="418"/>
                    <a:pt x="2648" y="418"/>
                  </a:cubicBezTo>
                  <a:cubicBezTo>
                    <a:pt x="2643" y="427"/>
                    <a:pt x="2639" y="437"/>
                    <a:pt x="2636" y="447"/>
                  </a:cubicBezTo>
                  <a:cubicBezTo>
                    <a:pt x="2596" y="457"/>
                    <a:pt x="2596" y="457"/>
                    <a:pt x="2596" y="457"/>
                  </a:cubicBezTo>
                  <a:cubicBezTo>
                    <a:pt x="2596" y="492"/>
                    <a:pt x="2596" y="492"/>
                    <a:pt x="2596" y="492"/>
                  </a:cubicBezTo>
                  <a:cubicBezTo>
                    <a:pt x="2636" y="500"/>
                    <a:pt x="2636" y="500"/>
                    <a:pt x="2636" y="500"/>
                  </a:cubicBezTo>
                  <a:cubicBezTo>
                    <a:pt x="2639" y="510"/>
                    <a:pt x="2642" y="519"/>
                    <a:pt x="2648" y="529"/>
                  </a:cubicBezTo>
                  <a:cubicBezTo>
                    <a:pt x="2627" y="563"/>
                    <a:pt x="2627" y="563"/>
                    <a:pt x="2627" y="563"/>
                  </a:cubicBezTo>
                  <a:cubicBezTo>
                    <a:pt x="2651" y="587"/>
                    <a:pt x="2651" y="587"/>
                    <a:pt x="2651" y="587"/>
                  </a:cubicBezTo>
                  <a:cubicBezTo>
                    <a:pt x="2683" y="565"/>
                    <a:pt x="2683" y="565"/>
                    <a:pt x="2683" y="565"/>
                  </a:cubicBezTo>
                  <a:cubicBezTo>
                    <a:pt x="2692" y="570"/>
                    <a:pt x="2701" y="574"/>
                    <a:pt x="2711" y="577"/>
                  </a:cubicBezTo>
                  <a:cubicBezTo>
                    <a:pt x="2719" y="609"/>
                    <a:pt x="2719" y="609"/>
                    <a:pt x="2719" y="609"/>
                  </a:cubicBezTo>
                  <a:cubicBezTo>
                    <a:pt x="2665" y="626"/>
                    <a:pt x="2610" y="643"/>
                    <a:pt x="2554" y="663"/>
                  </a:cubicBezTo>
                  <a:cubicBezTo>
                    <a:pt x="2551" y="653"/>
                    <a:pt x="2551" y="653"/>
                    <a:pt x="2551" y="653"/>
                  </a:cubicBezTo>
                  <a:cubicBezTo>
                    <a:pt x="2435" y="694"/>
                    <a:pt x="2435" y="694"/>
                    <a:pt x="2435" y="694"/>
                  </a:cubicBezTo>
                  <a:cubicBezTo>
                    <a:pt x="2387" y="553"/>
                    <a:pt x="2387" y="553"/>
                    <a:pt x="2387" y="553"/>
                  </a:cubicBezTo>
                  <a:cubicBezTo>
                    <a:pt x="2388" y="553"/>
                    <a:pt x="2388" y="553"/>
                    <a:pt x="2388" y="553"/>
                  </a:cubicBezTo>
                  <a:cubicBezTo>
                    <a:pt x="2426" y="421"/>
                    <a:pt x="2426" y="421"/>
                    <a:pt x="2426" y="421"/>
                  </a:cubicBezTo>
                  <a:cubicBezTo>
                    <a:pt x="2357" y="400"/>
                    <a:pt x="2357" y="400"/>
                    <a:pt x="2357" y="400"/>
                  </a:cubicBezTo>
                  <a:cubicBezTo>
                    <a:pt x="2318" y="532"/>
                    <a:pt x="2318" y="532"/>
                    <a:pt x="2318" y="532"/>
                  </a:cubicBezTo>
                  <a:cubicBezTo>
                    <a:pt x="2348" y="541"/>
                    <a:pt x="2348" y="541"/>
                    <a:pt x="2348" y="541"/>
                  </a:cubicBezTo>
                  <a:cubicBezTo>
                    <a:pt x="2403" y="705"/>
                    <a:pt x="2403" y="705"/>
                    <a:pt x="2403" y="705"/>
                  </a:cubicBezTo>
                  <a:cubicBezTo>
                    <a:pt x="2286" y="745"/>
                    <a:pt x="2286" y="745"/>
                    <a:pt x="2286" y="745"/>
                  </a:cubicBezTo>
                  <a:cubicBezTo>
                    <a:pt x="2293" y="766"/>
                    <a:pt x="2293" y="766"/>
                    <a:pt x="2293" y="766"/>
                  </a:cubicBezTo>
                  <a:cubicBezTo>
                    <a:pt x="2338" y="751"/>
                    <a:pt x="2338" y="751"/>
                    <a:pt x="2338" y="751"/>
                  </a:cubicBezTo>
                  <a:cubicBezTo>
                    <a:pt x="2297" y="768"/>
                    <a:pt x="2256" y="784"/>
                    <a:pt x="2215" y="800"/>
                  </a:cubicBezTo>
                  <a:cubicBezTo>
                    <a:pt x="2210" y="782"/>
                    <a:pt x="2203" y="740"/>
                    <a:pt x="2226" y="693"/>
                  </a:cubicBezTo>
                  <a:cubicBezTo>
                    <a:pt x="2257" y="632"/>
                    <a:pt x="2233" y="440"/>
                    <a:pt x="2058" y="503"/>
                  </a:cubicBezTo>
                  <a:cubicBezTo>
                    <a:pt x="2056" y="504"/>
                    <a:pt x="2055" y="504"/>
                    <a:pt x="2054" y="504"/>
                  </a:cubicBezTo>
                  <a:cubicBezTo>
                    <a:pt x="2054" y="504"/>
                    <a:pt x="2055" y="504"/>
                    <a:pt x="2055" y="504"/>
                  </a:cubicBezTo>
                  <a:cubicBezTo>
                    <a:pt x="2054" y="505"/>
                    <a:pt x="2052" y="506"/>
                    <a:pt x="2052" y="506"/>
                  </a:cubicBezTo>
                  <a:cubicBezTo>
                    <a:pt x="2052" y="506"/>
                    <a:pt x="2052" y="506"/>
                    <a:pt x="2052" y="506"/>
                  </a:cubicBezTo>
                  <a:cubicBezTo>
                    <a:pt x="1880" y="579"/>
                    <a:pt x="1987" y="737"/>
                    <a:pt x="2050" y="761"/>
                  </a:cubicBezTo>
                  <a:cubicBezTo>
                    <a:pt x="2095" y="780"/>
                    <a:pt x="2117" y="813"/>
                    <a:pt x="2126" y="830"/>
                  </a:cubicBezTo>
                  <a:cubicBezTo>
                    <a:pt x="1999" y="871"/>
                    <a:pt x="1866" y="904"/>
                    <a:pt x="1728" y="928"/>
                  </a:cubicBezTo>
                  <a:cubicBezTo>
                    <a:pt x="1711" y="918"/>
                    <a:pt x="1702" y="903"/>
                    <a:pt x="1702" y="903"/>
                  </a:cubicBezTo>
                  <a:cubicBezTo>
                    <a:pt x="1700" y="860"/>
                    <a:pt x="1700" y="860"/>
                    <a:pt x="1700" y="860"/>
                  </a:cubicBezTo>
                  <a:cubicBezTo>
                    <a:pt x="1780" y="851"/>
                    <a:pt x="1849" y="807"/>
                    <a:pt x="1892" y="743"/>
                  </a:cubicBezTo>
                  <a:cubicBezTo>
                    <a:pt x="1867" y="725"/>
                    <a:pt x="1867" y="725"/>
                    <a:pt x="1867" y="725"/>
                  </a:cubicBezTo>
                  <a:cubicBezTo>
                    <a:pt x="1827" y="784"/>
                    <a:pt x="1761" y="825"/>
                    <a:pt x="1685" y="830"/>
                  </a:cubicBezTo>
                  <a:cubicBezTo>
                    <a:pt x="1555" y="838"/>
                    <a:pt x="1444" y="737"/>
                    <a:pt x="1437" y="605"/>
                  </a:cubicBezTo>
                  <a:cubicBezTo>
                    <a:pt x="1432" y="527"/>
                    <a:pt x="1466" y="454"/>
                    <a:pt x="1522" y="408"/>
                  </a:cubicBezTo>
                  <a:cubicBezTo>
                    <a:pt x="1502" y="384"/>
                    <a:pt x="1502" y="384"/>
                    <a:pt x="1502" y="384"/>
                  </a:cubicBezTo>
                  <a:cubicBezTo>
                    <a:pt x="1439" y="436"/>
                    <a:pt x="1401" y="518"/>
                    <a:pt x="1406" y="607"/>
                  </a:cubicBezTo>
                  <a:cubicBezTo>
                    <a:pt x="1414" y="741"/>
                    <a:pt x="1516" y="847"/>
                    <a:pt x="1643" y="860"/>
                  </a:cubicBezTo>
                  <a:cubicBezTo>
                    <a:pt x="1646" y="906"/>
                    <a:pt x="1646" y="906"/>
                    <a:pt x="1646" y="906"/>
                  </a:cubicBezTo>
                  <a:cubicBezTo>
                    <a:pt x="1646" y="906"/>
                    <a:pt x="1637" y="932"/>
                    <a:pt x="1610" y="943"/>
                  </a:cubicBezTo>
                  <a:cubicBezTo>
                    <a:pt x="1605" y="945"/>
                    <a:pt x="1601" y="947"/>
                    <a:pt x="1596" y="949"/>
                  </a:cubicBezTo>
                  <a:cubicBezTo>
                    <a:pt x="1584" y="950"/>
                    <a:pt x="1573" y="952"/>
                    <a:pt x="1561" y="954"/>
                  </a:cubicBezTo>
                  <a:cubicBezTo>
                    <a:pt x="1560" y="953"/>
                    <a:pt x="1560" y="952"/>
                    <a:pt x="1560" y="952"/>
                  </a:cubicBezTo>
                  <a:cubicBezTo>
                    <a:pt x="1579" y="918"/>
                    <a:pt x="1579" y="918"/>
                    <a:pt x="1579" y="918"/>
                  </a:cubicBezTo>
                  <a:cubicBezTo>
                    <a:pt x="1556" y="893"/>
                    <a:pt x="1556" y="893"/>
                    <a:pt x="1556" y="893"/>
                  </a:cubicBezTo>
                  <a:cubicBezTo>
                    <a:pt x="1523" y="915"/>
                    <a:pt x="1523" y="915"/>
                    <a:pt x="1523" y="915"/>
                  </a:cubicBezTo>
                  <a:cubicBezTo>
                    <a:pt x="1514" y="910"/>
                    <a:pt x="1504" y="905"/>
                    <a:pt x="1494" y="902"/>
                  </a:cubicBezTo>
                  <a:cubicBezTo>
                    <a:pt x="1484" y="864"/>
                    <a:pt x="1484" y="863"/>
                    <a:pt x="1484" y="863"/>
                  </a:cubicBezTo>
                  <a:cubicBezTo>
                    <a:pt x="1450" y="863"/>
                    <a:pt x="1450" y="863"/>
                    <a:pt x="1450" y="863"/>
                  </a:cubicBezTo>
                  <a:cubicBezTo>
                    <a:pt x="1443" y="903"/>
                    <a:pt x="1443" y="903"/>
                    <a:pt x="1443" y="903"/>
                  </a:cubicBezTo>
                  <a:cubicBezTo>
                    <a:pt x="1434" y="905"/>
                    <a:pt x="1424" y="910"/>
                    <a:pt x="1416" y="915"/>
                  </a:cubicBezTo>
                  <a:cubicBezTo>
                    <a:pt x="1382" y="894"/>
                    <a:pt x="1382" y="895"/>
                    <a:pt x="1382" y="895"/>
                  </a:cubicBezTo>
                  <a:cubicBezTo>
                    <a:pt x="1358" y="919"/>
                    <a:pt x="1358" y="919"/>
                    <a:pt x="1358" y="919"/>
                  </a:cubicBezTo>
                  <a:cubicBezTo>
                    <a:pt x="1380" y="951"/>
                    <a:pt x="1380" y="951"/>
                    <a:pt x="1380" y="951"/>
                  </a:cubicBezTo>
                  <a:cubicBezTo>
                    <a:pt x="1376" y="958"/>
                    <a:pt x="1372" y="966"/>
                    <a:pt x="1369" y="974"/>
                  </a:cubicBezTo>
                  <a:cubicBezTo>
                    <a:pt x="1354" y="975"/>
                    <a:pt x="1340" y="976"/>
                    <a:pt x="1324" y="977"/>
                  </a:cubicBezTo>
                  <a:cubicBezTo>
                    <a:pt x="1324" y="898"/>
                    <a:pt x="1324" y="895"/>
                    <a:pt x="1324" y="895"/>
                  </a:cubicBezTo>
                  <a:cubicBezTo>
                    <a:pt x="1216" y="895"/>
                    <a:pt x="1216" y="895"/>
                    <a:pt x="1216" y="895"/>
                  </a:cubicBezTo>
                  <a:cubicBezTo>
                    <a:pt x="1216" y="983"/>
                    <a:pt x="1216" y="983"/>
                    <a:pt x="1216" y="983"/>
                  </a:cubicBezTo>
                  <a:cubicBezTo>
                    <a:pt x="1204" y="984"/>
                    <a:pt x="1192" y="984"/>
                    <a:pt x="1180" y="985"/>
                  </a:cubicBezTo>
                  <a:cubicBezTo>
                    <a:pt x="1180" y="820"/>
                    <a:pt x="1180" y="819"/>
                    <a:pt x="1180" y="819"/>
                  </a:cubicBezTo>
                  <a:cubicBezTo>
                    <a:pt x="1072" y="819"/>
                    <a:pt x="1072" y="819"/>
                    <a:pt x="1072" y="819"/>
                  </a:cubicBezTo>
                  <a:cubicBezTo>
                    <a:pt x="1072" y="987"/>
                    <a:pt x="1072" y="987"/>
                    <a:pt x="1072" y="987"/>
                  </a:cubicBezTo>
                  <a:cubicBezTo>
                    <a:pt x="1060" y="987"/>
                    <a:pt x="1048" y="987"/>
                    <a:pt x="1036" y="987"/>
                  </a:cubicBezTo>
                  <a:cubicBezTo>
                    <a:pt x="1036" y="747"/>
                    <a:pt x="1036" y="747"/>
                    <a:pt x="1036" y="747"/>
                  </a:cubicBezTo>
                  <a:cubicBezTo>
                    <a:pt x="928" y="747"/>
                    <a:pt x="928" y="747"/>
                    <a:pt x="928" y="747"/>
                  </a:cubicBezTo>
                  <a:cubicBezTo>
                    <a:pt x="928" y="987"/>
                    <a:pt x="928" y="986"/>
                    <a:pt x="928" y="986"/>
                  </a:cubicBezTo>
                  <a:cubicBezTo>
                    <a:pt x="916" y="986"/>
                    <a:pt x="904" y="986"/>
                    <a:pt x="892" y="985"/>
                  </a:cubicBezTo>
                  <a:cubicBezTo>
                    <a:pt x="892" y="675"/>
                    <a:pt x="892" y="675"/>
                    <a:pt x="892" y="675"/>
                  </a:cubicBezTo>
                  <a:cubicBezTo>
                    <a:pt x="784" y="675"/>
                    <a:pt x="784" y="675"/>
                    <a:pt x="784" y="675"/>
                  </a:cubicBezTo>
                  <a:cubicBezTo>
                    <a:pt x="784" y="978"/>
                    <a:pt x="784" y="981"/>
                    <a:pt x="784" y="981"/>
                  </a:cubicBezTo>
                  <a:cubicBezTo>
                    <a:pt x="668" y="975"/>
                    <a:pt x="550" y="964"/>
                    <a:pt x="436" y="949"/>
                  </a:cubicBezTo>
                  <a:cubicBezTo>
                    <a:pt x="475" y="931"/>
                    <a:pt x="475" y="931"/>
                    <a:pt x="475" y="931"/>
                  </a:cubicBezTo>
                  <a:cubicBezTo>
                    <a:pt x="482" y="946"/>
                    <a:pt x="497" y="957"/>
                    <a:pt x="514" y="957"/>
                  </a:cubicBezTo>
                  <a:cubicBezTo>
                    <a:pt x="537" y="957"/>
                    <a:pt x="556" y="938"/>
                    <a:pt x="556" y="915"/>
                  </a:cubicBezTo>
                  <a:cubicBezTo>
                    <a:pt x="556" y="895"/>
                    <a:pt x="540" y="878"/>
                    <a:pt x="524" y="874"/>
                  </a:cubicBezTo>
                  <a:cubicBezTo>
                    <a:pt x="524" y="682"/>
                    <a:pt x="524" y="682"/>
                    <a:pt x="524" y="682"/>
                  </a:cubicBezTo>
                  <a:cubicBezTo>
                    <a:pt x="540" y="678"/>
                    <a:pt x="557" y="661"/>
                    <a:pt x="557" y="641"/>
                  </a:cubicBezTo>
                  <a:cubicBezTo>
                    <a:pt x="557" y="618"/>
                    <a:pt x="538" y="599"/>
                    <a:pt x="515" y="599"/>
                  </a:cubicBezTo>
                  <a:cubicBezTo>
                    <a:pt x="500" y="599"/>
                    <a:pt x="487" y="607"/>
                    <a:pt x="480" y="618"/>
                  </a:cubicBezTo>
                  <a:cubicBezTo>
                    <a:pt x="362" y="578"/>
                    <a:pt x="362" y="578"/>
                    <a:pt x="362" y="578"/>
                  </a:cubicBezTo>
                  <a:cubicBezTo>
                    <a:pt x="362" y="577"/>
                    <a:pt x="362" y="576"/>
                    <a:pt x="362" y="574"/>
                  </a:cubicBezTo>
                  <a:cubicBezTo>
                    <a:pt x="362" y="551"/>
                    <a:pt x="344" y="532"/>
                    <a:pt x="321" y="532"/>
                  </a:cubicBezTo>
                  <a:cubicBezTo>
                    <a:pt x="298" y="532"/>
                    <a:pt x="279" y="551"/>
                    <a:pt x="279" y="574"/>
                  </a:cubicBezTo>
                  <a:cubicBezTo>
                    <a:pt x="279" y="575"/>
                    <a:pt x="280" y="577"/>
                    <a:pt x="280" y="578"/>
                  </a:cubicBezTo>
                  <a:cubicBezTo>
                    <a:pt x="160" y="618"/>
                    <a:pt x="160" y="618"/>
                    <a:pt x="160" y="618"/>
                  </a:cubicBezTo>
                  <a:cubicBezTo>
                    <a:pt x="152" y="607"/>
                    <a:pt x="140" y="599"/>
                    <a:pt x="125" y="599"/>
                  </a:cubicBezTo>
                  <a:cubicBezTo>
                    <a:pt x="102" y="599"/>
                    <a:pt x="83" y="618"/>
                    <a:pt x="83" y="641"/>
                  </a:cubicBezTo>
                  <a:cubicBezTo>
                    <a:pt x="83" y="660"/>
                    <a:pt x="96" y="676"/>
                    <a:pt x="112" y="681"/>
                  </a:cubicBezTo>
                  <a:cubicBezTo>
                    <a:pt x="112" y="875"/>
                    <a:pt x="112" y="875"/>
                    <a:pt x="112" y="875"/>
                  </a:cubicBezTo>
                  <a:cubicBezTo>
                    <a:pt x="104" y="878"/>
                    <a:pt x="98" y="883"/>
                    <a:pt x="92" y="891"/>
                  </a:cubicBezTo>
                  <a:cubicBezTo>
                    <a:pt x="61" y="884"/>
                    <a:pt x="28" y="877"/>
                    <a:pt x="0" y="869"/>
                  </a:cubicBezTo>
                  <a:cubicBezTo>
                    <a:pt x="0" y="1091"/>
                    <a:pt x="0" y="1091"/>
                    <a:pt x="0" y="1091"/>
                  </a:cubicBezTo>
                  <a:cubicBezTo>
                    <a:pt x="3840" y="1091"/>
                    <a:pt x="3840" y="1091"/>
                    <a:pt x="3840" y="1091"/>
                  </a:cubicBezTo>
                  <a:cubicBezTo>
                    <a:pt x="3840" y="490"/>
                    <a:pt x="3840" y="490"/>
                    <a:pt x="3840" y="490"/>
                  </a:cubicBezTo>
                  <a:cubicBezTo>
                    <a:pt x="3796" y="487"/>
                    <a:pt x="3753" y="485"/>
                    <a:pt x="3708" y="484"/>
                  </a:cubicBezTo>
                  <a:close/>
                  <a:moveTo>
                    <a:pt x="2028" y="701"/>
                  </a:moveTo>
                  <a:cubicBezTo>
                    <a:pt x="2028" y="701"/>
                    <a:pt x="1919" y="620"/>
                    <a:pt x="2031" y="554"/>
                  </a:cubicBezTo>
                  <a:cubicBezTo>
                    <a:pt x="2031" y="554"/>
                    <a:pt x="1968" y="631"/>
                    <a:pt x="2028" y="701"/>
                  </a:cubicBezTo>
                  <a:close/>
                  <a:moveTo>
                    <a:pt x="308" y="930"/>
                  </a:moveTo>
                  <a:cubicBezTo>
                    <a:pt x="260" y="923"/>
                    <a:pt x="213" y="915"/>
                    <a:pt x="166" y="906"/>
                  </a:cubicBezTo>
                  <a:cubicBezTo>
                    <a:pt x="165" y="903"/>
                    <a:pt x="164" y="902"/>
                    <a:pt x="164" y="899"/>
                  </a:cubicBezTo>
                  <a:cubicBezTo>
                    <a:pt x="308" y="851"/>
                    <a:pt x="308" y="851"/>
                    <a:pt x="308" y="851"/>
                  </a:cubicBezTo>
                  <a:cubicBezTo>
                    <a:pt x="308" y="930"/>
                    <a:pt x="308" y="930"/>
                    <a:pt x="308" y="930"/>
                  </a:cubicBezTo>
                  <a:close/>
                  <a:moveTo>
                    <a:pt x="308" y="801"/>
                  </a:moveTo>
                  <a:cubicBezTo>
                    <a:pt x="308" y="828"/>
                    <a:pt x="308" y="828"/>
                    <a:pt x="308" y="828"/>
                  </a:cubicBezTo>
                  <a:cubicBezTo>
                    <a:pt x="153" y="879"/>
                    <a:pt x="151" y="881"/>
                    <a:pt x="151" y="881"/>
                  </a:cubicBezTo>
                  <a:cubicBezTo>
                    <a:pt x="146" y="877"/>
                    <a:pt x="140" y="875"/>
                    <a:pt x="136" y="874"/>
                  </a:cubicBezTo>
                  <a:cubicBezTo>
                    <a:pt x="136" y="682"/>
                    <a:pt x="136" y="682"/>
                    <a:pt x="136" y="682"/>
                  </a:cubicBezTo>
                  <a:cubicBezTo>
                    <a:pt x="144" y="681"/>
                    <a:pt x="152" y="675"/>
                    <a:pt x="158" y="668"/>
                  </a:cubicBezTo>
                  <a:cubicBezTo>
                    <a:pt x="281" y="726"/>
                    <a:pt x="281" y="726"/>
                    <a:pt x="281" y="726"/>
                  </a:cubicBezTo>
                  <a:cubicBezTo>
                    <a:pt x="280" y="728"/>
                    <a:pt x="279" y="731"/>
                    <a:pt x="279" y="734"/>
                  </a:cubicBezTo>
                  <a:cubicBezTo>
                    <a:pt x="279" y="753"/>
                    <a:pt x="292" y="769"/>
                    <a:pt x="308" y="774"/>
                  </a:cubicBezTo>
                  <a:cubicBezTo>
                    <a:pt x="308" y="801"/>
                    <a:pt x="308" y="801"/>
                    <a:pt x="308" y="801"/>
                  </a:cubicBezTo>
                  <a:close/>
                  <a:moveTo>
                    <a:pt x="308" y="695"/>
                  </a:moveTo>
                  <a:cubicBezTo>
                    <a:pt x="300" y="697"/>
                    <a:pt x="295" y="701"/>
                    <a:pt x="290" y="706"/>
                  </a:cubicBezTo>
                  <a:cubicBezTo>
                    <a:pt x="166" y="649"/>
                    <a:pt x="167" y="649"/>
                    <a:pt x="167" y="649"/>
                  </a:cubicBezTo>
                  <a:cubicBezTo>
                    <a:pt x="167" y="646"/>
                    <a:pt x="168" y="644"/>
                    <a:pt x="168" y="641"/>
                  </a:cubicBezTo>
                  <a:cubicBezTo>
                    <a:pt x="168" y="641"/>
                    <a:pt x="168" y="640"/>
                    <a:pt x="168" y="639"/>
                  </a:cubicBezTo>
                  <a:cubicBezTo>
                    <a:pt x="288" y="599"/>
                    <a:pt x="287" y="599"/>
                    <a:pt x="287" y="599"/>
                  </a:cubicBezTo>
                  <a:cubicBezTo>
                    <a:pt x="293" y="606"/>
                    <a:pt x="300" y="611"/>
                    <a:pt x="308" y="614"/>
                  </a:cubicBezTo>
                  <a:lnTo>
                    <a:pt x="308" y="695"/>
                  </a:lnTo>
                  <a:close/>
                  <a:moveTo>
                    <a:pt x="328" y="615"/>
                  </a:moveTo>
                  <a:cubicBezTo>
                    <a:pt x="340" y="613"/>
                    <a:pt x="348" y="607"/>
                    <a:pt x="354" y="599"/>
                  </a:cubicBezTo>
                  <a:cubicBezTo>
                    <a:pt x="472" y="639"/>
                    <a:pt x="472" y="639"/>
                    <a:pt x="472" y="639"/>
                  </a:cubicBezTo>
                  <a:cubicBezTo>
                    <a:pt x="472" y="640"/>
                    <a:pt x="472" y="640"/>
                    <a:pt x="472" y="641"/>
                  </a:cubicBezTo>
                  <a:cubicBezTo>
                    <a:pt x="472" y="644"/>
                    <a:pt x="473" y="646"/>
                    <a:pt x="473" y="649"/>
                  </a:cubicBezTo>
                  <a:cubicBezTo>
                    <a:pt x="351" y="706"/>
                    <a:pt x="351" y="706"/>
                    <a:pt x="351" y="706"/>
                  </a:cubicBezTo>
                  <a:cubicBezTo>
                    <a:pt x="345" y="700"/>
                    <a:pt x="340" y="695"/>
                    <a:pt x="328" y="693"/>
                  </a:cubicBezTo>
                  <a:cubicBezTo>
                    <a:pt x="328" y="615"/>
                    <a:pt x="328" y="615"/>
                    <a:pt x="328" y="615"/>
                  </a:cubicBezTo>
                  <a:close/>
                  <a:moveTo>
                    <a:pt x="328" y="803"/>
                  </a:moveTo>
                  <a:cubicBezTo>
                    <a:pt x="328" y="775"/>
                    <a:pt x="328" y="775"/>
                    <a:pt x="328" y="775"/>
                  </a:cubicBezTo>
                  <a:cubicBezTo>
                    <a:pt x="348" y="772"/>
                    <a:pt x="362" y="755"/>
                    <a:pt x="362" y="734"/>
                  </a:cubicBezTo>
                  <a:cubicBezTo>
                    <a:pt x="362" y="731"/>
                    <a:pt x="361" y="728"/>
                    <a:pt x="361" y="726"/>
                  </a:cubicBezTo>
                  <a:cubicBezTo>
                    <a:pt x="482" y="669"/>
                    <a:pt x="482" y="669"/>
                    <a:pt x="482" y="669"/>
                  </a:cubicBezTo>
                  <a:cubicBezTo>
                    <a:pt x="487" y="674"/>
                    <a:pt x="492" y="679"/>
                    <a:pt x="500" y="681"/>
                  </a:cubicBezTo>
                  <a:cubicBezTo>
                    <a:pt x="500" y="875"/>
                    <a:pt x="500" y="875"/>
                    <a:pt x="500" y="875"/>
                  </a:cubicBezTo>
                  <a:cubicBezTo>
                    <a:pt x="496" y="876"/>
                    <a:pt x="492" y="879"/>
                    <a:pt x="488" y="881"/>
                  </a:cubicBezTo>
                  <a:cubicBezTo>
                    <a:pt x="328" y="827"/>
                    <a:pt x="328" y="827"/>
                    <a:pt x="328" y="827"/>
                  </a:cubicBezTo>
                  <a:cubicBezTo>
                    <a:pt x="328" y="803"/>
                    <a:pt x="328" y="803"/>
                    <a:pt x="328" y="803"/>
                  </a:cubicBezTo>
                  <a:close/>
                  <a:moveTo>
                    <a:pt x="328" y="934"/>
                  </a:moveTo>
                  <a:cubicBezTo>
                    <a:pt x="328" y="850"/>
                    <a:pt x="328" y="850"/>
                    <a:pt x="328" y="850"/>
                  </a:cubicBezTo>
                  <a:cubicBezTo>
                    <a:pt x="476" y="899"/>
                    <a:pt x="475" y="899"/>
                    <a:pt x="475" y="899"/>
                  </a:cubicBezTo>
                  <a:cubicBezTo>
                    <a:pt x="474" y="902"/>
                    <a:pt x="474" y="905"/>
                    <a:pt x="473" y="908"/>
                  </a:cubicBezTo>
                  <a:cubicBezTo>
                    <a:pt x="397" y="944"/>
                    <a:pt x="397" y="944"/>
                    <a:pt x="397" y="944"/>
                  </a:cubicBezTo>
                  <a:cubicBezTo>
                    <a:pt x="374" y="941"/>
                    <a:pt x="352" y="938"/>
                    <a:pt x="328" y="934"/>
                  </a:cubicBezTo>
                  <a:close/>
                  <a:moveTo>
                    <a:pt x="1409" y="970"/>
                  </a:moveTo>
                  <a:cubicBezTo>
                    <a:pt x="1422" y="951"/>
                    <a:pt x="1444" y="938"/>
                    <a:pt x="1468" y="938"/>
                  </a:cubicBezTo>
                  <a:cubicBezTo>
                    <a:pt x="1488" y="938"/>
                    <a:pt x="1505" y="946"/>
                    <a:pt x="1518" y="959"/>
                  </a:cubicBezTo>
                  <a:cubicBezTo>
                    <a:pt x="1482" y="964"/>
                    <a:pt x="1446" y="967"/>
                    <a:pt x="1409" y="970"/>
                  </a:cubicBezTo>
                  <a:close/>
                  <a:moveTo>
                    <a:pt x="2667" y="475"/>
                  </a:moveTo>
                  <a:cubicBezTo>
                    <a:pt x="2667" y="436"/>
                    <a:pt x="2698" y="405"/>
                    <a:pt x="2736" y="405"/>
                  </a:cubicBezTo>
                  <a:cubicBezTo>
                    <a:pt x="2775" y="405"/>
                    <a:pt x="2806" y="436"/>
                    <a:pt x="2806" y="475"/>
                  </a:cubicBezTo>
                  <a:cubicBezTo>
                    <a:pt x="2806" y="514"/>
                    <a:pt x="2775" y="545"/>
                    <a:pt x="2736" y="545"/>
                  </a:cubicBezTo>
                  <a:cubicBezTo>
                    <a:pt x="2698" y="545"/>
                    <a:pt x="2667" y="514"/>
                    <a:pt x="2667" y="475"/>
                  </a:cubicBezTo>
                  <a:close/>
                  <a:moveTo>
                    <a:pt x="2758" y="599"/>
                  </a:moveTo>
                  <a:cubicBezTo>
                    <a:pt x="2762" y="578"/>
                    <a:pt x="2762" y="578"/>
                    <a:pt x="2762" y="578"/>
                  </a:cubicBezTo>
                  <a:cubicBezTo>
                    <a:pt x="2773" y="575"/>
                    <a:pt x="2783" y="571"/>
                    <a:pt x="2792" y="565"/>
                  </a:cubicBezTo>
                  <a:cubicBezTo>
                    <a:pt x="2820" y="582"/>
                    <a:pt x="2820" y="582"/>
                    <a:pt x="2820" y="582"/>
                  </a:cubicBezTo>
                  <a:cubicBezTo>
                    <a:pt x="2800" y="587"/>
                    <a:pt x="2779" y="593"/>
                    <a:pt x="2758" y="599"/>
                  </a:cubicBezTo>
                  <a:close/>
                  <a:moveTo>
                    <a:pt x="3453" y="188"/>
                  </a:moveTo>
                  <a:cubicBezTo>
                    <a:pt x="3454" y="186"/>
                    <a:pt x="3457" y="185"/>
                    <a:pt x="3459" y="186"/>
                  </a:cubicBezTo>
                  <a:cubicBezTo>
                    <a:pt x="3753" y="316"/>
                    <a:pt x="3753" y="316"/>
                    <a:pt x="3753" y="316"/>
                  </a:cubicBezTo>
                  <a:cubicBezTo>
                    <a:pt x="3755" y="317"/>
                    <a:pt x="3756" y="319"/>
                    <a:pt x="3755" y="322"/>
                  </a:cubicBezTo>
                  <a:cubicBezTo>
                    <a:pt x="3754" y="324"/>
                    <a:pt x="3751" y="325"/>
                    <a:pt x="3749" y="324"/>
                  </a:cubicBezTo>
                  <a:cubicBezTo>
                    <a:pt x="3455" y="194"/>
                    <a:pt x="3455" y="194"/>
                    <a:pt x="3455" y="194"/>
                  </a:cubicBezTo>
                  <a:cubicBezTo>
                    <a:pt x="3453" y="193"/>
                    <a:pt x="3452" y="191"/>
                    <a:pt x="3453" y="188"/>
                  </a:cubicBezTo>
                  <a:close/>
                  <a:moveTo>
                    <a:pt x="3434" y="232"/>
                  </a:moveTo>
                  <a:cubicBezTo>
                    <a:pt x="3435" y="230"/>
                    <a:pt x="3438" y="229"/>
                    <a:pt x="3440" y="230"/>
                  </a:cubicBezTo>
                  <a:cubicBezTo>
                    <a:pt x="3734" y="360"/>
                    <a:pt x="3734" y="360"/>
                    <a:pt x="3734" y="360"/>
                  </a:cubicBezTo>
                  <a:cubicBezTo>
                    <a:pt x="3736" y="361"/>
                    <a:pt x="3737" y="363"/>
                    <a:pt x="3736" y="366"/>
                  </a:cubicBezTo>
                  <a:cubicBezTo>
                    <a:pt x="3735" y="367"/>
                    <a:pt x="3732" y="369"/>
                    <a:pt x="3730" y="368"/>
                  </a:cubicBezTo>
                  <a:cubicBezTo>
                    <a:pt x="3437" y="238"/>
                    <a:pt x="3437" y="238"/>
                    <a:pt x="3437" y="238"/>
                  </a:cubicBezTo>
                  <a:cubicBezTo>
                    <a:pt x="3434" y="237"/>
                    <a:pt x="3433" y="234"/>
                    <a:pt x="3434" y="232"/>
                  </a:cubicBezTo>
                  <a:close/>
                  <a:moveTo>
                    <a:pt x="3415" y="276"/>
                  </a:moveTo>
                  <a:cubicBezTo>
                    <a:pt x="3416" y="274"/>
                    <a:pt x="3419" y="273"/>
                    <a:pt x="3421" y="274"/>
                  </a:cubicBezTo>
                  <a:cubicBezTo>
                    <a:pt x="3715" y="404"/>
                    <a:pt x="3715" y="404"/>
                    <a:pt x="3715" y="404"/>
                  </a:cubicBezTo>
                  <a:cubicBezTo>
                    <a:pt x="3717" y="404"/>
                    <a:pt x="3718" y="407"/>
                    <a:pt x="3717" y="410"/>
                  </a:cubicBezTo>
                  <a:cubicBezTo>
                    <a:pt x="3716" y="411"/>
                    <a:pt x="3713" y="413"/>
                    <a:pt x="3711" y="411"/>
                  </a:cubicBezTo>
                  <a:cubicBezTo>
                    <a:pt x="3418" y="282"/>
                    <a:pt x="3418" y="282"/>
                    <a:pt x="3418" y="282"/>
                  </a:cubicBezTo>
                  <a:cubicBezTo>
                    <a:pt x="3415" y="281"/>
                    <a:pt x="3414" y="278"/>
                    <a:pt x="3415" y="276"/>
                  </a:cubicBezTo>
                  <a:close/>
                  <a:moveTo>
                    <a:pt x="3698" y="453"/>
                  </a:moveTo>
                  <a:cubicBezTo>
                    <a:pt x="3697" y="456"/>
                    <a:pt x="3695" y="457"/>
                    <a:pt x="3692" y="456"/>
                  </a:cubicBezTo>
                  <a:cubicBezTo>
                    <a:pt x="3399" y="326"/>
                    <a:pt x="3399" y="326"/>
                    <a:pt x="3399" y="326"/>
                  </a:cubicBezTo>
                  <a:cubicBezTo>
                    <a:pt x="3397" y="325"/>
                    <a:pt x="3396" y="322"/>
                    <a:pt x="3396" y="320"/>
                  </a:cubicBezTo>
                  <a:cubicBezTo>
                    <a:pt x="3397" y="318"/>
                    <a:pt x="3400" y="317"/>
                    <a:pt x="3402" y="318"/>
                  </a:cubicBezTo>
                  <a:cubicBezTo>
                    <a:pt x="3696" y="448"/>
                    <a:pt x="3696" y="448"/>
                    <a:pt x="3696" y="448"/>
                  </a:cubicBezTo>
                  <a:cubicBezTo>
                    <a:pt x="3698" y="448"/>
                    <a:pt x="3699" y="451"/>
                    <a:pt x="3698" y="4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0"/>
            </a:p>
          </p:txBody>
        </p:sp>
        <p:sp>
          <p:nvSpPr>
            <p:cNvPr id="70" name="Freeform 25"/>
            <p:cNvSpPr>
              <a:spLocks/>
            </p:cNvSpPr>
            <p:nvPr userDrawn="1"/>
          </p:nvSpPr>
          <p:spPr bwMode="auto">
            <a:xfrm>
              <a:off x="6518275" y="5014913"/>
              <a:ext cx="6350" cy="3175"/>
            </a:xfrm>
            <a:custGeom>
              <a:avLst/>
              <a:gdLst>
                <a:gd name="T0" fmla="*/ 1 w 2"/>
                <a:gd name="T1" fmla="*/ 0 h 1"/>
                <a:gd name="T2" fmla="*/ 1 w 2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" h="1">
                  <a:moveTo>
                    <a:pt x="1" y="0"/>
                  </a:moveTo>
                  <a:cubicBezTo>
                    <a:pt x="0" y="1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0"/>
            </a:p>
          </p:txBody>
        </p:sp>
      </p:grpSp>
      <p:grpSp>
        <p:nvGrpSpPr>
          <p:cNvPr id="58" name="组合 57"/>
          <p:cNvGrpSpPr/>
          <p:nvPr userDrawn="1"/>
        </p:nvGrpSpPr>
        <p:grpSpPr>
          <a:xfrm>
            <a:off x="0" y="3208340"/>
            <a:ext cx="12192000" cy="3673475"/>
            <a:chOff x="0" y="3208338"/>
            <a:chExt cx="12192000" cy="3673475"/>
          </a:xfrm>
          <a:solidFill>
            <a:schemeClr val="accent1"/>
          </a:solidFill>
        </p:grpSpPr>
        <p:sp>
          <p:nvSpPr>
            <p:cNvPr id="49" name="Freeform 17"/>
            <p:cNvSpPr>
              <a:spLocks noEditPoints="1"/>
            </p:cNvSpPr>
            <p:nvPr userDrawn="1"/>
          </p:nvSpPr>
          <p:spPr bwMode="auto">
            <a:xfrm>
              <a:off x="9093200" y="3208338"/>
              <a:ext cx="1489075" cy="1439863"/>
            </a:xfrm>
            <a:custGeom>
              <a:avLst/>
              <a:gdLst>
                <a:gd name="T0" fmla="*/ 178 w 469"/>
                <a:gd name="T1" fmla="*/ 32 h 453"/>
                <a:gd name="T2" fmla="*/ 405 w 469"/>
                <a:gd name="T3" fmla="*/ 160 h 453"/>
                <a:gd name="T4" fmla="*/ 401 w 469"/>
                <a:gd name="T5" fmla="*/ 134 h 453"/>
                <a:gd name="T6" fmla="*/ 420 w 469"/>
                <a:gd name="T7" fmla="*/ 163 h 453"/>
                <a:gd name="T8" fmla="*/ 424 w 469"/>
                <a:gd name="T9" fmla="*/ 217 h 453"/>
                <a:gd name="T10" fmla="*/ 413 w 469"/>
                <a:gd name="T11" fmla="*/ 298 h 453"/>
                <a:gd name="T12" fmla="*/ 397 w 469"/>
                <a:gd name="T13" fmla="*/ 352 h 453"/>
                <a:gd name="T14" fmla="*/ 385 w 469"/>
                <a:gd name="T15" fmla="*/ 353 h 453"/>
                <a:gd name="T16" fmla="*/ 383 w 469"/>
                <a:gd name="T17" fmla="*/ 322 h 453"/>
                <a:gd name="T18" fmla="*/ 354 w 469"/>
                <a:gd name="T19" fmla="*/ 285 h 453"/>
                <a:gd name="T20" fmla="*/ 337 w 469"/>
                <a:gd name="T21" fmla="*/ 251 h 453"/>
                <a:gd name="T22" fmla="*/ 353 w 469"/>
                <a:gd name="T23" fmla="*/ 222 h 453"/>
                <a:gd name="T24" fmla="*/ 366 w 469"/>
                <a:gd name="T25" fmla="*/ 201 h 453"/>
                <a:gd name="T26" fmla="*/ 379 w 469"/>
                <a:gd name="T27" fmla="*/ 177 h 453"/>
                <a:gd name="T28" fmla="*/ 390 w 469"/>
                <a:gd name="T29" fmla="*/ 155 h 453"/>
                <a:gd name="T30" fmla="*/ 387 w 469"/>
                <a:gd name="T31" fmla="*/ 105 h 453"/>
                <a:gd name="T32" fmla="*/ 388 w 469"/>
                <a:gd name="T33" fmla="*/ 121 h 453"/>
                <a:gd name="T34" fmla="*/ 384 w 469"/>
                <a:gd name="T35" fmla="*/ 133 h 453"/>
                <a:gd name="T36" fmla="*/ 373 w 469"/>
                <a:gd name="T37" fmla="*/ 135 h 453"/>
                <a:gd name="T38" fmla="*/ 384 w 469"/>
                <a:gd name="T39" fmla="*/ 122 h 453"/>
                <a:gd name="T40" fmla="*/ 377 w 469"/>
                <a:gd name="T41" fmla="*/ 109 h 453"/>
                <a:gd name="T42" fmla="*/ 359 w 469"/>
                <a:gd name="T43" fmla="*/ 90 h 453"/>
                <a:gd name="T44" fmla="*/ 333 w 469"/>
                <a:gd name="T45" fmla="*/ 78 h 453"/>
                <a:gd name="T46" fmla="*/ 316 w 469"/>
                <a:gd name="T47" fmla="*/ 71 h 453"/>
                <a:gd name="T48" fmla="*/ 307 w 469"/>
                <a:gd name="T49" fmla="*/ 67 h 453"/>
                <a:gd name="T50" fmla="*/ 292 w 469"/>
                <a:gd name="T51" fmla="*/ 65 h 453"/>
                <a:gd name="T52" fmla="*/ 285 w 469"/>
                <a:gd name="T53" fmla="*/ 69 h 453"/>
                <a:gd name="T54" fmla="*/ 278 w 469"/>
                <a:gd name="T55" fmla="*/ 56 h 453"/>
                <a:gd name="T56" fmla="*/ 264 w 469"/>
                <a:gd name="T57" fmla="*/ 421 h 453"/>
                <a:gd name="T58" fmla="*/ 279 w 469"/>
                <a:gd name="T59" fmla="*/ 411 h 453"/>
                <a:gd name="T60" fmla="*/ 305 w 469"/>
                <a:gd name="T61" fmla="*/ 400 h 453"/>
                <a:gd name="T62" fmla="*/ 334 w 469"/>
                <a:gd name="T63" fmla="*/ 391 h 453"/>
                <a:gd name="T64" fmla="*/ 288 w 469"/>
                <a:gd name="T65" fmla="*/ 434 h 453"/>
                <a:gd name="T66" fmla="*/ 234 w 469"/>
                <a:gd name="T67" fmla="*/ 427 h 453"/>
                <a:gd name="T68" fmla="*/ 258 w 469"/>
                <a:gd name="T69" fmla="*/ 417 h 453"/>
                <a:gd name="T70" fmla="*/ 177 w 469"/>
                <a:gd name="T71" fmla="*/ 48 h 453"/>
                <a:gd name="T72" fmla="*/ 217 w 469"/>
                <a:gd name="T73" fmla="*/ 63 h 453"/>
                <a:gd name="T74" fmla="*/ 179 w 469"/>
                <a:gd name="T75" fmla="*/ 93 h 453"/>
                <a:gd name="T76" fmla="*/ 183 w 469"/>
                <a:gd name="T77" fmla="*/ 118 h 453"/>
                <a:gd name="T78" fmla="*/ 138 w 469"/>
                <a:gd name="T79" fmla="*/ 125 h 453"/>
                <a:gd name="T80" fmla="*/ 103 w 469"/>
                <a:gd name="T81" fmla="*/ 122 h 453"/>
                <a:gd name="T82" fmla="*/ 120 w 469"/>
                <a:gd name="T83" fmla="*/ 143 h 453"/>
                <a:gd name="T84" fmla="*/ 96 w 469"/>
                <a:gd name="T85" fmla="*/ 166 h 453"/>
                <a:gd name="T86" fmla="*/ 135 w 469"/>
                <a:gd name="T87" fmla="*/ 161 h 453"/>
                <a:gd name="T88" fmla="*/ 159 w 469"/>
                <a:gd name="T89" fmla="*/ 136 h 453"/>
                <a:gd name="T90" fmla="*/ 188 w 469"/>
                <a:gd name="T91" fmla="*/ 130 h 453"/>
                <a:gd name="T92" fmla="*/ 228 w 469"/>
                <a:gd name="T93" fmla="*/ 143 h 453"/>
                <a:gd name="T94" fmla="*/ 254 w 469"/>
                <a:gd name="T95" fmla="*/ 192 h 453"/>
                <a:gd name="T96" fmla="*/ 241 w 469"/>
                <a:gd name="T97" fmla="*/ 224 h 453"/>
                <a:gd name="T98" fmla="*/ 191 w 469"/>
                <a:gd name="T99" fmla="*/ 240 h 453"/>
                <a:gd name="T100" fmla="*/ 184 w 469"/>
                <a:gd name="T101" fmla="*/ 274 h 453"/>
                <a:gd name="T102" fmla="*/ 185 w 469"/>
                <a:gd name="T103" fmla="*/ 310 h 453"/>
                <a:gd name="T104" fmla="*/ 189 w 469"/>
                <a:gd name="T105" fmla="*/ 350 h 453"/>
                <a:gd name="T106" fmla="*/ 174 w 469"/>
                <a:gd name="T107" fmla="*/ 374 h 453"/>
                <a:gd name="T108" fmla="*/ 132 w 469"/>
                <a:gd name="T109" fmla="*/ 346 h 453"/>
                <a:gd name="T110" fmla="*/ 103 w 469"/>
                <a:gd name="T111" fmla="*/ 321 h 453"/>
                <a:gd name="T112" fmla="*/ 79 w 469"/>
                <a:gd name="T113" fmla="*/ 280 h 453"/>
                <a:gd name="T114" fmla="*/ 73 w 469"/>
                <a:gd name="T115" fmla="*/ 244 h 453"/>
                <a:gd name="T116" fmla="*/ 88 w 469"/>
                <a:gd name="T117" fmla="*/ 220 h 453"/>
                <a:gd name="T118" fmla="*/ 85 w 469"/>
                <a:gd name="T119" fmla="*/ 201 h 453"/>
                <a:gd name="T120" fmla="*/ 59 w 469"/>
                <a:gd name="T121" fmla="*/ 234 h 453"/>
                <a:gd name="T122" fmla="*/ 50 w 469"/>
                <a:gd name="T123" fmla="*/ 197 h 453"/>
                <a:gd name="T124" fmla="*/ 34 w 469"/>
                <a:gd name="T125" fmla="*/ 223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69" h="453">
                  <a:moveTo>
                    <a:pt x="81" y="388"/>
                  </a:moveTo>
                  <a:cubicBezTo>
                    <a:pt x="116" y="423"/>
                    <a:pt x="154" y="439"/>
                    <a:pt x="187" y="445"/>
                  </a:cubicBezTo>
                  <a:cubicBezTo>
                    <a:pt x="220" y="453"/>
                    <a:pt x="256" y="453"/>
                    <a:pt x="291" y="444"/>
                  </a:cubicBezTo>
                  <a:cubicBezTo>
                    <a:pt x="403" y="412"/>
                    <a:pt x="469" y="294"/>
                    <a:pt x="437" y="180"/>
                  </a:cubicBezTo>
                  <a:cubicBezTo>
                    <a:pt x="407" y="67"/>
                    <a:pt x="290" y="0"/>
                    <a:pt x="178" y="32"/>
                  </a:cubicBezTo>
                  <a:cubicBezTo>
                    <a:pt x="118" y="49"/>
                    <a:pt x="71" y="91"/>
                    <a:pt x="46" y="144"/>
                  </a:cubicBezTo>
                  <a:cubicBezTo>
                    <a:pt x="0" y="225"/>
                    <a:pt x="15" y="322"/>
                    <a:pt x="81" y="388"/>
                  </a:cubicBezTo>
                  <a:close/>
                  <a:moveTo>
                    <a:pt x="398" y="153"/>
                  </a:moveTo>
                  <a:cubicBezTo>
                    <a:pt x="400" y="155"/>
                    <a:pt x="400" y="155"/>
                    <a:pt x="400" y="155"/>
                  </a:cubicBezTo>
                  <a:cubicBezTo>
                    <a:pt x="400" y="155"/>
                    <a:pt x="401" y="157"/>
                    <a:pt x="405" y="160"/>
                  </a:cubicBezTo>
                  <a:cubicBezTo>
                    <a:pt x="408" y="163"/>
                    <a:pt x="405" y="160"/>
                    <a:pt x="405" y="158"/>
                  </a:cubicBezTo>
                  <a:cubicBezTo>
                    <a:pt x="406" y="157"/>
                    <a:pt x="406" y="157"/>
                    <a:pt x="407" y="155"/>
                  </a:cubicBezTo>
                  <a:cubicBezTo>
                    <a:pt x="407" y="155"/>
                    <a:pt x="407" y="149"/>
                    <a:pt x="406" y="147"/>
                  </a:cubicBezTo>
                  <a:cubicBezTo>
                    <a:pt x="405" y="146"/>
                    <a:pt x="404" y="144"/>
                    <a:pt x="403" y="143"/>
                  </a:cubicBezTo>
                  <a:cubicBezTo>
                    <a:pt x="402" y="141"/>
                    <a:pt x="402" y="140"/>
                    <a:pt x="401" y="134"/>
                  </a:cubicBezTo>
                  <a:cubicBezTo>
                    <a:pt x="400" y="129"/>
                    <a:pt x="400" y="129"/>
                    <a:pt x="399" y="128"/>
                  </a:cubicBezTo>
                  <a:cubicBezTo>
                    <a:pt x="398" y="126"/>
                    <a:pt x="399" y="125"/>
                    <a:pt x="398" y="123"/>
                  </a:cubicBezTo>
                  <a:cubicBezTo>
                    <a:pt x="398" y="122"/>
                    <a:pt x="399" y="122"/>
                    <a:pt x="400" y="122"/>
                  </a:cubicBezTo>
                  <a:cubicBezTo>
                    <a:pt x="408" y="132"/>
                    <a:pt x="414" y="144"/>
                    <a:pt x="419" y="157"/>
                  </a:cubicBezTo>
                  <a:cubicBezTo>
                    <a:pt x="419" y="159"/>
                    <a:pt x="420" y="161"/>
                    <a:pt x="420" y="163"/>
                  </a:cubicBezTo>
                  <a:cubicBezTo>
                    <a:pt x="420" y="165"/>
                    <a:pt x="419" y="164"/>
                    <a:pt x="417" y="169"/>
                  </a:cubicBezTo>
                  <a:cubicBezTo>
                    <a:pt x="416" y="173"/>
                    <a:pt x="415" y="172"/>
                    <a:pt x="415" y="176"/>
                  </a:cubicBezTo>
                  <a:cubicBezTo>
                    <a:pt x="414" y="179"/>
                    <a:pt x="415" y="176"/>
                    <a:pt x="420" y="184"/>
                  </a:cubicBezTo>
                  <a:cubicBezTo>
                    <a:pt x="425" y="191"/>
                    <a:pt x="419" y="200"/>
                    <a:pt x="419" y="200"/>
                  </a:cubicBezTo>
                  <a:cubicBezTo>
                    <a:pt x="419" y="200"/>
                    <a:pt x="420" y="202"/>
                    <a:pt x="424" y="217"/>
                  </a:cubicBezTo>
                  <a:cubicBezTo>
                    <a:pt x="428" y="233"/>
                    <a:pt x="423" y="238"/>
                    <a:pt x="420" y="248"/>
                  </a:cubicBezTo>
                  <a:cubicBezTo>
                    <a:pt x="417" y="258"/>
                    <a:pt x="419" y="254"/>
                    <a:pt x="418" y="258"/>
                  </a:cubicBezTo>
                  <a:cubicBezTo>
                    <a:pt x="417" y="262"/>
                    <a:pt x="417" y="260"/>
                    <a:pt x="413" y="266"/>
                  </a:cubicBezTo>
                  <a:cubicBezTo>
                    <a:pt x="408" y="273"/>
                    <a:pt x="413" y="272"/>
                    <a:pt x="413" y="283"/>
                  </a:cubicBezTo>
                  <a:cubicBezTo>
                    <a:pt x="414" y="294"/>
                    <a:pt x="411" y="289"/>
                    <a:pt x="413" y="298"/>
                  </a:cubicBezTo>
                  <a:cubicBezTo>
                    <a:pt x="413" y="308"/>
                    <a:pt x="411" y="301"/>
                    <a:pt x="408" y="307"/>
                  </a:cubicBezTo>
                  <a:cubicBezTo>
                    <a:pt x="406" y="313"/>
                    <a:pt x="408" y="307"/>
                    <a:pt x="406" y="316"/>
                  </a:cubicBezTo>
                  <a:cubicBezTo>
                    <a:pt x="404" y="325"/>
                    <a:pt x="404" y="321"/>
                    <a:pt x="404" y="325"/>
                  </a:cubicBezTo>
                  <a:cubicBezTo>
                    <a:pt x="403" y="329"/>
                    <a:pt x="401" y="327"/>
                    <a:pt x="399" y="345"/>
                  </a:cubicBezTo>
                  <a:cubicBezTo>
                    <a:pt x="398" y="362"/>
                    <a:pt x="399" y="348"/>
                    <a:pt x="397" y="352"/>
                  </a:cubicBezTo>
                  <a:cubicBezTo>
                    <a:pt x="395" y="357"/>
                    <a:pt x="392" y="355"/>
                    <a:pt x="387" y="363"/>
                  </a:cubicBezTo>
                  <a:cubicBezTo>
                    <a:pt x="381" y="371"/>
                    <a:pt x="385" y="366"/>
                    <a:pt x="381" y="371"/>
                  </a:cubicBezTo>
                  <a:cubicBezTo>
                    <a:pt x="376" y="377"/>
                    <a:pt x="379" y="370"/>
                    <a:pt x="379" y="368"/>
                  </a:cubicBezTo>
                  <a:cubicBezTo>
                    <a:pt x="378" y="366"/>
                    <a:pt x="380" y="364"/>
                    <a:pt x="382" y="362"/>
                  </a:cubicBezTo>
                  <a:cubicBezTo>
                    <a:pt x="384" y="359"/>
                    <a:pt x="384" y="356"/>
                    <a:pt x="385" y="353"/>
                  </a:cubicBezTo>
                  <a:cubicBezTo>
                    <a:pt x="386" y="350"/>
                    <a:pt x="385" y="350"/>
                    <a:pt x="386" y="347"/>
                  </a:cubicBezTo>
                  <a:cubicBezTo>
                    <a:pt x="387" y="344"/>
                    <a:pt x="388" y="342"/>
                    <a:pt x="390" y="337"/>
                  </a:cubicBezTo>
                  <a:cubicBezTo>
                    <a:pt x="391" y="332"/>
                    <a:pt x="387" y="334"/>
                    <a:pt x="386" y="333"/>
                  </a:cubicBezTo>
                  <a:cubicBezTo>
                    <a:pt x="385" y="331"/>
                    <a:pt x="384" y="332"/>
                    <a:pt x="383" y="330"/>
                  </a:cubicBezTo>
                  <a:cubicBezTo>
                    <a:pt x="382" y="328"/>
                    <a:pt x="381" y="325"/>
                    <a:pt x="383" y="322"/>
                  </a:cubicBezTo>
                  <a:cubicBezTo>
                    <a:pt x="384" y="318"/>
                    <a:pt x="374" y="308"/>
                    <a:pt x="373" y="306"/>
                  </a:cubicBezTo>
                  <a:cubicBezTo>
                    <a:pt x="372" y="305"/>
                    <a:pt x="370" y="297"/>
                    <a:pt x="370" y="297"/>
                  </a:cubicBezTo>
                  <a:cubicBezTo>
                    <a:pt x="370" y="297"/>
                    <a:pt x="366" y="295"/>
                    <a:pt x="364" y="295"/>
                  </a:cubicBezTo>
                  <a:cubicBezTo>
                    <a:pt x="362" y="294"/>
                    <a:pt x="357" y="292"/>
                    <a:pt x="354" y="290"/>
                  </a:cubicBezTo>
                  <a:cubicBezTo>
                    <a:pt x="351" y="289"/>
                    <a:pt x="354" y="285"/>
                    <a:pt x="354" y="285"/>
                  </a:cubicBezTo>
                  <a:cubicBezTo>
                    <a:pt x="354" y="285"/>
                    <a:pt x="351" y="282"/>
                    <a:pt x="349" y="281"/>
                  </a:cubicBezTo>
                  <a:cubicBezTo>
                    <a:pt x="348" y="279"/>
                    <a:pt x="347" y="274"/>
                    <a:pt x="347" y="272"/>
                  </a:cubicBezTo>
                  <a:cubicBezTo>
                    <a:pt x="346" y="271"/>
                    <a:pt x="347" y="267"/>
                    <a:pt x="347" y="264"/>
                  </a:cubicBezTo>
                  <a:cubicBezTo>
                    <a:pt x="348" y="262"/>
                    <a:pt x="346" y="259"/>
                    <a:pt x="344" y="258"/>
                  </a:cubicBezTo>
                  <a:cubicBezTo>
                    <a:pt x="343" y="257"/>
                    <a:pt x="339" y="252"/>
                    <a:pt x="337" y="251"/>
                  </a:cubicBezTo>
                  <a:cubicBezTo>
                    <a:pt x="334" y="251"/>
                    <a:pt x="333" y="248"/>
                    <a:pt x="331" y="245"/>
                  </a:cubicBezTo>
                  <a:cubicBezTo>
                    <a:pt x="330" y="241"/>
                    <a:pt x="332" y="240"/>
                    <a:pt x="334" y="240"/>
                  </a:cubicBezTo>
                  <a:cubicBezTo>
                    <a:pt x="334" y="239"/>
                    <a:pt x="336" y="237"/>
                    <a:pt x="340" y="233"/>
                  </a:cubicBezTo>
                  <a:cubicBezTo>
                    <a:pt x="344" y="229"/>
                    <a:pt x="342" y="227"/>
                    <a:pt x="343" y="225"/>
                  </a:cubicBezTo>
                  <a:cubicBezTo>
                    <a:pt x="345" y="223"/>
                    <a:pt x="349" y="222"/>
                    <a:pt x="353" y="222"/>
                  </a:cubicBezTo>
                  <a:cubicBezTo>
                    <a:pt x="357" y="220"/>
                    <a:pt x="353" y="219"/>
                    <a:pt x="354" y="218"/>
                  </a:cubicBezTo>
                  <a:cubicBezTo>
                    <a:pt x="355" y="217"/>
                    <a:pt x="358" y="215"/>
                    <a:pt x="361" y="213"/>
                  </a:cubicBezTo>
                  <a:cubicBezTo>
                    <a:pt x="364" y="210"/>
                    <a:pt x="361" y="208"/>
                    <a:pt x="361" y="208"/>
                  </a:cubicBezTo>
                  <a:cubicBezTo>
                    <a:pt x="361" y="208"/>
                    <a:pt x="365" y="206"/>
                    <a:pt x="366" y="205"/>
                  </a:cubicBezTo>
                  <a:cubicBezTo>
                    <a:pt x="367" y="205"/>
                    <a:pt x="367" y="202"/>
                    <a:pt x="366" y="201"/>
                  </a:cubicBezTo>
                  <a:cubicBezTo>
                    <a:pt x="366" y="200"/>
                    <a:pt x="365" y="195"/>
                    <a:pt x="365" y="195"/>
                  </a:cubicBezTo>
                  <a:cubicBezTo>
                    <a:pt x="365" y="195"/>
                    <a:pt x="364" y="190"/>
                    <a:pt x="367" y="189"/>
                  </a:cubicBezTo>
                  <a:cubicBezTo>
                    <a:pt x="369" y="187"/>
                    <a:pt x="367" y="185"/>
                    <a:pt x="368" y="185"/>
                  </a:cubicBezTo>
                  <a:cubicBezTo>
                    <a:pt x="369" y="184"/>
                    <a:pt x="373" y="182"/>
                    <a:pt x="375" y="182"/>
                  </a:cubicBezTo>
                  <a:cubicBezTo>
                    <a:pt x="375" y="181"/>
                    <a:pt x="379" y="179"/>
                    <a:pt x="379" y="177"/>
                  </a:cubicBezTo>
                  <a:cubicBezTo>
                    <a:pt x="379" y="175"/>
                    <a:pt x="378" y="172"/>
                    <a:pt x="379" y="171"/>
                  </a:cubicBezTo>
                  <a:cubicBezTo>
                    <a:pt x="381" y="170"/>
                    <a:pt x="381" y="167"/>
                    <a:pt x="381" y="164"/>
                  </a:cubicBezTo>
                  <a:cubicBezTo>
                    <a:pt x="381" y="162"/>
                    <a:pt x="382" y="161"/>
                    <a:pt x="383" y="160"/>
                  </a:cubicBezTo>
                  <a:cubicBezTo>
                    <a:pt x="384" y="160"/>
                    <a:pt x="390" y="161"/>
                    <a:pt x="391" y="160"/>
                  </a:cubicBezTo>
                  <a:cubicBezTo>
                    <a:pt x="393" y="159"/>
                    <a:pt x="390" y="157"/>
                    <a:pt x="390" y="155"/>
                  </a:cubicBezTo>
                  <a:cubicBezTo>
                    <a:pt x="391" y="153"/>
                    <a:pt x="391" y="154"/>
                    <a:pt x="394" y="152"/>
                  </a:cubicBezTo>
                  <a:cubicBezTo>
                    <a:pt x="397" y="151"/>
                    <a:pt x="398" y="153"/>
                    <a:pt x="398" y="153"/>
                  </a:cubicBezTo>
                  <a:close/>
                  <a:moveTo>
                    <a:pt x="274" y="42"/>
                  </a:moveTo>
                  <a:cubicBezTo>
                    <a:pt x="279" y="40"/>
                    <a:pt x="287" y="41"/>
                    <a:pt x="295" y="43"/>
                  </a:cubicBezTo>
                  <a:cubicBezTo>
                    <a:pt x="331" y="55"/>
                    <a:pt x="363" y="76"/>
                    <a:pt x="387" y="105"/>
                  </a:cubicBezTo>
                  <a:cubicBezTo>
                    <a:pt x="388" y="106"/>
                    <a:pt x="388" y="108"/>
                    <a:pt x="388" y="108"/>
                  </a:cubicBezTo>
                  <a:cubicBezTo>
                    <a:pt x="389" y="109"/>
                    <a:pt x="390" y="111"/>
                    <a:pt x="390" y="112"/>
                  </a:cubicBezTo>
                  <a:cubicBezTo>
                    <a:pt x="391" y="113"/>
                    <a:pt x="392" y="115"/>
                    <a:pt x="393" y="117"/>
                  </a:cubicBezTo>
                  <a:cubicBezTo>
                    <a:pt x="393" y="118"/>
                    <a:pt x="392" y="118"/>
                    <a:pt x="391" y="118"/>
                  </a:cubicBezTo>
                  <a:cubicBezTo>
                    <a:pt x="390" y="118"/>
                    <a:pt x="390" y="119"/>
                    <a:pt x="388" y="121"/>
                  </a:cubicBezTo>
                  <a:cubicBezTo>
                    <a:pt x="388" y="123"/>
                    <a:pt x="388" y="121"/>
                    <a:pt x="388" y="122"/>
                  </a:cubicBezTo>
                  <a:cubicBezTo>
                    <a:pt x="387" y="122"/>
                    <a:pt x="386" y="124"/>
                    <a:pt x="386" y="125"/>
                  </a:cubicBezTo>
                  <a:cubicBezTo>
                    <a:pt x="385" y="126"/>
                    <a:pt x="387" y="127"/>
                    <a:pt x="388" y="129"/>
                  </a:cubicBezTo>
                  <a:cubicBezTo>
                    <a:pt x="388" y="131"/>
                    <a:pt x="388" y="129"/>
                    <a:pt x="387" y="131"/>
                  </a:cubicBezTo>
                  <a:cubicBezTo>
                    <a:pt x="386" y="132"/>
                    <a:pt x="385" y="132"/>
                    <a:pt x="384" y="133"/>
                  </a:cubicBezTo>
                  <a:cubicBezTo>
                    <a:pt x="384" y="134"/>
                    <a:pt x="381" y="132"/>
                    <a:pt x="380" y="134"/>
                  </a:cubicBezTo>
                  <a:cubicBezTo>
                    <a:pt x="378" y="134"/>
                    <a:pt x="379" y="135"/>
                    <a:pt x="379" y="137"/>
                  </a:cubicBezTo>
                  <a:cubicBezTo>
                    <a:pt x="378" y="138"/>
                    <a:pt x="379" y="138"/>
                    <a:pt x="378" y="139"/>
                  </a:cubicBezTo>
                  <a:cubicBezTo>
                    <a:pt x="378" y="140"/>
                    <a:pt x="376" y="138"/>
                    <a:pt x="375" y="137"/>
                  </a:cubicBezTo>
                  <a:cubicBezTo>
                    <a:pt x="375" y="137"/>
                    <a:pt x="373" y="135"/>
                    <a:pt x="373" y="135"/>
                  </a:cubicBezTo>
                  <a:cubicBezTo>
                    <a:pt x="375" y="133"/>
                    <a:pt x="375" y="133"/>
                    <a:pt x="375" y="133"/>
                  </a:cubicBezTo>
                  <a:cubicBezTo>
                    <a:pt x="378" y="130"/>
                    <a:pt x="378" y="130"/>
                    <a:pt x="378" y="130"/>
                  </a:cubicBezTo>
                  <a:cubicBezTo>
                    <a:pt x="381" y="128"/>
                    <a:pt x="381" y="128"/>
                    <a:pt x="381" y="128"/>
                  </a:cubicBezTo>
                  <a:cubicBezTo>
                    <a:pt x="381" y="128"/>
                    <a:pt x="383" y="127"/>
                    <a:pt x="385" y="126"/>
                  </a:cubicBezTo>
                  <a:cubicBezTo>
                    <a:pt x="386" y="126"/>
                    <a:pt x="384" y="123"/>
                    <a:pt x="384" y="122"/>
                  </a:cubicBezTo>
                  <a:cubicBezTo>
                    <a:pt x="383" y="122"/>
                    <a:pt x="382" y="118"/>
                    <a:pt x="382" y="118"/>
                  </a:cubicBezTo>
                  <a:cubicBezTo>
                    <a:pt x="382" y="118"/>
                    <a:pt x="384" y="116"/>
                    <a:pt x="385" y="116"/>
                  </a:cubicBezTo>
                  <a:cubicBezTo>
                    <a:pt x="386" y="116"/>
                    <a:pt x="387" y="114"/>
                    <a:pt x="387" y="113"/>
                  </a:cubicBezTo>
                  <a:cubicBezTo>
                    <a:pt x="387" y="112"/>
                    <a:pt x="385" y="110"/>
                    <a:pt x="384" y="109"/>
                  </a:cubicBezTo>
                  <a:cubicBezTo>
                    <a:pt x="382" y="109"/>
                    <a:pt x="378" y="109"/>
                    <a:pt x="377" y="109"/>
                  </a:cubicBezTo>
                  <a:cubicBezTo>
                    <a:pt x="376" y="109"/>
                    <a:pt x="375" y="108"/>
                    <a:pt x="373" y="107"/>
                  </a:cubicBezTo>
                  <a:cubicBezTo>
                    <a:pt x="372" y="107"/>
                    <a:pt x="370" y="105"/>
                    <a:pt x="370" y="103"/>
                  </a:cubicBezTo>
                  <a:cubicBezTo>
                    <a:pt x="369" y="101"/>
                    <a:pt x="367" y="99"/>
                    <a:pt x="366" y="98"/>
                  </a:cubicBezTo>
                  <a:cubicBezTo>
                    <a:pt x="366" y="97"/>
                    <a:pt x="365" y="94"/>
                    <a:pt x="364" y="93"/>
                  </a:cubicBezTo>
                  <a:cubicBezTo>
                    <a:pt x="363" y="91"/>
                    <a:pt x="360" y="90"/>
                    <a:pt x="359" y="90"/>
                  </a:cubicBezTo>
                  <a:cubicBezTo>
                    <a:pt x="358" y="90"/>
                    <a:pt x="352" y="87"/>
                    <a:pt x="351" y="85"/>
                  </a:cubicBezTo>
                  <a:cubicBezTo>
                    <a:pt x="348" y="84"/>
                    <a:pt x="345" y="83"/>
                    <a:pt x="345" y="83"/>
                  </a:cubicBezTo>
                  <a:cubicBezTo>
                    <a:pt x="343" y="80"/>
                    <a:pt x="343" y="80"/>
                    <a:pt x="343" y="80"/>
                  </a:cubicBezTo>
                  <a:cubicBezTo>
                    <a:pt x="343" y="80"/>
                    <a:pt x="342" y="79"/>
                    <a:pt x="338" y="79"/>
                  </a:cubicBezTo>
                  <a:cubicBezTo>
                    <a:pt x="335" y="79"/>
                    <a:pt x="333" y="78"/>
                    <a:pt x="333" y="78"/>
                  </a:cubicBezTo>
                  <a:cubicBezTo>
                    <a:pt x="333" y="78"/>
                    <a:pt x="331" y="75"/>
                    <a:pt x="331" y="74"/>
                  </a:cubicBezTo>
                  <a:cubicBezTo>
                    <a:pt x="331" y="73"/>
                    <a:pt x="329" y="73"/>
                    <a:pt x="329" y="73"/>
                  </a:cubicBezTo>
                  <a:cubicBezTo>
                    <a:pt x="329" y="73"/>
                    <a:pt x="323" y="71"/>
                    <a:pt x="323" y="71"/>
                  </a:cubicBezTo>
                  <a:cubicBezTo>
                    <a:pt x="322" y="70"/>
                    <a:pt x="322" y="70"/>
                    <a:pt x="320" y="70"/>
                  </a:cubicBezTo>
                  <a:cubicBezTo>
                    <a:pt x="319" y="70"/>
                    <a:pt x="317" y="71"/>
                    <a:pt x="316" y="71"/>
                  </a:cubicBezTo>
                  <a:cubicBezTo>
                    <a:pt x="315" y="73"/>
                    <a:pt x="313" y="73"/>
                    <a:pt x="311" y="74"/>
                  </a:cubicBezTo>
                  <a:cubicBezTo>
                    <a:pt x="308" y="76"/>
                    <a:pt x="307" y="75"/>
                    <a:pt x="307" y="75"/>
                  </a:cubicBezTo>
                  <a:cubicBezTo>
                    <a:pt x="307" y="75"/>
                    <a:pt x="305" y="73"/>
                    <a:pt x="305" y="71"/>
                  </a:cubicBezTo>
                  <a:cubicBezTo>
                    <a:pt x="305" y="70"/>
                    <a:pt x="305" y="69"/>
                    <a:pt x="305" y="69"/>
                  </a:cubicBezTo>
                  <a:cubicBezTo>
                    <a:pt x="305" y="69"/>
                    <a:pt x="307" y="67"/>
                    <a:pt x="307" y="67"/>
                  </a:cubicBezTo>
                  <a:cubicBezTo>
                    <a:pt x="308" y="67"/>
                    <a:pt x="305" y="63"/>
                    <a:pt x="305" y="63"/>
                  </a:cubicBezTo>
                  <a:cubicBezTo>
                    <a:pt x="301" y="62"/>
                    <a:pt x="301" y="62"/>
                    <a:pt x="301" y="62"/>
                  </a:cubicBezTo>
                  <a:cubicBezTo>
                    <a:pt x="301" y="62"/>
                    <a:pt x="297" y="60"/>
                    <a:pt x="295" y="60"/>
                  </a:cubicBezTo>
                  <a:cubicBezTo>
                    <a:pt x="293" y="60"/>
                    <a:pt x="293" y="62"/>
                    <a:pt x="293" y="64"/>
                  </a:cubicBezTo>
                  <a:cubicBezTo>
                    <a:pt x="291" y="64"/>
                    <a:pt x="292" y="65"/>
                    <a:pt x="292" y="65"/>
                  </a:cubicBezTo>
                  <a:cubicBezTo>
                    <a:pt x="297" y="67"/>
                    <a:pt x="297" y="67"/>
                    <a:pt x="297" y="67"/>
                  </a:cubicBezTo>
                  <a:cubicBezTo>
                    <a:pt x="297" y="67"/>
                    <a:pt x="297" y="70"/>
                    <a:pt x="296" y="71"/>
                  </a:cubicBezTo>
                  <a:cubicBezTo>
                    <a:pt x="294" y="71"/>
                    <a:pt x="291" y="72"/>
                    <a:pt x="291" y="72"/>
                  </a:cubicBezTo>
                  <a:cubicBezTo>
                    <a:pt x="287" y="71"/>
                    <a:pt x="287" y="71"/>
                    <a:pt x="287" y="71"/>
                  </a:cubicBezTo>
                  <a:cubicBezTo>
                    <a:pt x="285" y="69"/>
                    <a:pt x="285" y="69"/>
                    <a:pt x="285" y="69"/>
                  </a:cubicBezTo>
                  <a:cubicBezTo>
                    <a:pt x="285" y="65"/>
                    <a:pt x="285" y="65"/>
                    <a:pt x="285" y="65"/>
                  </a:cubicBezTo>
                  <a:cubicBezTo>
                    <a:pt x="285" y="65"/>
                    <a:pt x="285" y="62"/>
                    <a:pt x="284" y="61"/>
                  </a:cubicBezTo>
                  <a:cubicBezTo>
                    <a:pt x="284" y="59"/>
                    <a:pt x="283" y="59"/>
                    <a:pt x="282" y="59"/>
                  </a:cubicBezTo>
                  <a:cubicBezTo>
                    <a:pt x="281" y="58"/>
                    <a:pt x="279" y="58"/>
                    <a:pt x="279" y="58"/>
                  </a:cubicBezTo>
                  <a:cubicBezTo>
                    <a:pt x="278" y="56"/>
                    <a:pt x="278" y="56"/>
                    <a:pt x="278" y="56"/>
                  </a:cubicBezTo>
                  <a:cubicBezTo>
                    <a:pt x="278" y="56"/>
                    <a:pt x="277" y="53"/>
                    <a:pt x="276" y="52"/>
                  </a:cubicBezTo>
                  <a:cubicBezTo>
                    <a:pt x="276" y="51"/>
                    <a:pt x="272" y="48"/>
                    <a:pt x="272" y="47"/>
                  </a:cubicBezTo>
                  <a:cubicBezTo>
                    <a:pt x="271" y="47"/>
                    <a:pt x="270" y="46"/>
                    <a:pt x="270" y="46"/>
                  </a:cubicBezTo>
                  <a:cubicBezTo>
                    <a:pt x="274" y="42"/>
                    <a:pt x="274" y="42"/>
                    <a:pt x="274" y="42"/>
                  </a:cubicBezTo>
                  <a:close/>
                  <a:moveTo>
                    <a:pt x="264" y="421"/>
                  </a:moveTo>
                  <a:cubicBezTo>
                    <a:pt x="266" y="423"/>
                    <a:pt x="266" y="423"/>
                    <a:pt x="269" y="427"/>
                  </a:cubicBezTo>
                  <a:cubicBezTo>
                    <a:pt x="272" y="430"/>
                    <a:pt x="278" y="421"/>
                    <a:pt x="281" y="420"/>
                  </a:cubicBezTo>
                  <a:cubicBezTo>
                    <a:pt x="284" y="419"/>
                    <a:pt x="286" y="419"/>
                    <a:pt x="288" y="416"/>
                  </a:cubicBezTo>
                  <a:cubicBezTo>
                    <a:pt x="291" y="414"/>
                    <a:pt x="287" y="414"/>
                    <a:pt x="287" y="414"/>
                  </a:cubicBezTo>
                  <a:cubicBezTo>
                    <a:pt x="279" y="411"/>
                    <a:pt x="279" y="411"/>
                    <a:pt x="279" y="411"/>
                  </a:cubicBezTo>
                  <a:cubicBezTo>
                    <a:pt x="270" y="409"/>
                    <a:pt x="270" y="409"/>
                    <a:pt x="270" y="409"/>
                  </a:cubicBezTo>
                  <a:cubicBezTo>
                    <a:pt x="270" y="409"/>
                    <a:pt x="270" y="405"/>
                    <a:pt x="273" y="404"/>
                  </a:cubicBezTo>
                  <a:cubicBezTo>
                    <a:pt x="275" y="403"/>
                    <a:pt x="276" y="405"/>
                    <a:pt x="278" y="406"/>
                  </a:cubicBezTo>
                  <a:cubicBezTo>
                    <a:pt x="279" y="407"/>
                    <a:pt x="293" y="402"/>
                    <a:pt x="293" y="402"/>
                  </a:cubicBezTo>
                  <a:cubicBezTo>
                    <a:pt x="293" y="402"/>
                    <a:pt x="301" y="403"/>
                    <a:pt x="305" y="400"/>
                  </a:cubicBezTo>
                  <a:cubicBezTo>
                    <a:pt x="308" y="397"/>
                    <a:pt x="305" y="400"/>
                    <a:pt x="305" y="395"/>
                  </a:cubicBezTo>
                  <a:cubicBezTo>
                    <a:pt x="306" y="390"/>
                    <a:pt x="312" y="396"/>
                    <a:pt x="316" y="397"/>
                  </a:cubicBezTo>
                  <a:cubicBezTo>
                    <a:pt x="319" y="397"/>
                    <a:pt x="319" y="396"/>
                    <a:pt x="328" y="395"/>
                  </a:cubicBezTo>
                  <a:cubicBezTo>
                    <a:pt x="337" y="394"/>
                    <a:pt x="334" y="394"/>
                    <a:pt x="334" y="394"/>
                  </a:cubicBezTo>
                  <a:cubicBezTo>
                    <a:pt x="334" y="391"/>
                    <a:pt x="334" y="391"/>
                    <a:pt x="334" y="391"/>
                  </a:cubicBezTo>
                  <a:cubicBezTo>
                    <a:pt x="334" y="391"/>
                    <a:pt x="338" y="392"/>
                    <a:pt x="341" y="394"/>
                  </a:cubicBezTo>
                  <a:cubicBezTo>
                    <a:pt x="344" y="395"/>
                    <a:pt x="347" y="394"/>
                    <a:pt x="349" y="393"/>
                  </a:cubicBezTo>
                  <a:cubicBezTo>
                    <a:pt x="351" y="392"/>
                    <a:pt x="352" y="401"/>
                    <a:pt x="352" y="401"/>
                  </a:cubicBezTo>
                  <a:cubicBezTo>
                    <a:pt x="352" y="402"/>
                    <a:pt x="352" y="403"/>
                    <a:pt x="351" y="404"/>
                  </a:cubicBezTo>
                  <a:cubicBezTo>
                    <a:pt x="332" y="417"/>
                    <a:pt x="312" y="427"/>
                    <a:pt x="288" y="434"/>
                  </a:cubicBezTo>
                  <a:cubicBezTo>
                    <a:pt x="260" y="442"/>
                    <a:pt x="232" y="443"/>
                    <a:pt x="205" y="439"/>
                  </a:cubicBezTo>
                  <a:cubicBezTo>
                    <a:pt x="207" y="438"/>
                    <a:pt x="209" y="438"/>
                    <a:pt x="211" y="438"/>
                  </a:cubicBezTo>
                  <a:cubicBezTo>
                    <a:pt x="212" y="439"/>
                    <a:pt x="218" y="432"/>
                    <a:pt x="219" y="431"/>
                  </a:cubicBezTo>
                  <a:cubicBezTo>
                    <a:pt x="220" y="430"/>
                    <a:pt x="223" y="429"/>
                    <a:pt x="225" y="429"/>
                  </a:cubicBezTo>
                  <a:cubicBezTo>
                    <a:pt x="226" y="427"/>
                    <a:pt x="231" y="428"/>
                    <a:pt x="234" y="427"/>
                  </a:cubicBezTo>
                  <a:cubicBezTo>
                    <a:pt x="237" y="427"/>
                    <a:pt x="238" y="427"/>
                    <a:pt x="242" y="429"/>
                  </a:cubicBezTo>
                  <a:cubicBezTo>
                    <a:pt x="246" y="432"/>
                    <a:pt x="246" y="427"/>
                    <a:pt x="248" y="427"/>
                  </a:cubicBezTo>
                  <a:cubicBezTo>
                    <a:pt x="250" y="426"/>
                    <a:pt x="256" y="425"/>
                    <a:pt x="256" y="425"/>
                  </a:cubicBezTo>
                  <a:cubicBezTo>
                    <a:pt x="252" y="420"/>
                    <a:pt x="252" y="420"/>
                    <a:pt x="252" y="420"/>
                  </a:cubicBezTo>
                  <a:cubicBezTo>
                    <a:pt x="252" y="420"/>
                    <a:pt x="255" y="418"/>
                    <a:pt x="258" y="417"/>
                  </a:cubicBezTo>
                  <a:cubicBezTo>
                    <a:pt x="261" y="416"/>
                    <a:pt x="261" y="419"/>
                    <a:pt x="264" y="421"/>
                  </a:cubicBezTo>
                  <a:close/>
                  <a:moveTo>
                    <a:pt x="175" y="43"/>
                  </a:moveTo>
                  <a:cubicBezTo>
                    <a:pt x="174" y="43"/>
                    <a:pt x="174" y="43"/>
                    <a:pt x="174" y="43"/>
                  </a:cubicBezTo>
                  <a:cubicBezTo>
                    <a:pt x="174" y="43"/>
                    <a:pt x="177" y="46"/>
                    <a:pt x="178" y="47"/>
                  </a:cubicBezTo>
                  <a:cubicBezTo>
                    <a:pt x="180" y="48"/>
                    <a:pt x="177" y="48"/>
                    <a:pt x="177" y="48"/>
                  </a:cubicBezTo>
                  <a:cubicBezTo>
                    <a:pt x="177" y="48"/>
                    <a:pt x="170" y="55"/>
                    <a:pt x="170" y="56"/>
                  </a:cubicBezTo>
                  <a:cubicBezTo>
                    <a:pt x="170" y="58"/>
                    <a:pt x="174" y="58"/>
                    <a:pt x="181" y="55"/>
                  </a:cubicBezTo>
                  <a:cubicBezTo>
                    <a:pt x="188" y="53"/>
                    <a:pt x="185" y="55"/>
                    <a:pt x="193" y="48"/>
                  </a:cubicBezTo>
                  <a:cubicBezTo>
                    <a:pt x="201" y="41"/>
                    <a:pt x="203" y="53"/>
                    <a:pt x="208" y="55"/>
                  </a:cubicBezTo>
                  <a:cubicBezTo>
                    <a:pt x="213" y="58"/>
                    <a:pt x="214" y="58"/>
                    <a:pt x="217" y="63"/>
                  </a:cubicBezTo>
                  <a:cubicBezTo>
                    <a:pt x="222" y="68"/>
                    <a:pt x="217" y="63"/>
                    <a:pt x="212" y="69"/>
                  </a:cubicBezTo>
                  <a:cubicBezTo>
                    <a:pt x="208" y="74"/>
                    <a:pt x="211" y="70"/>
                    <a:pt x="207" y="71"/>
                  </a:cubicBezTo>
                  <a:cubicBezTo>
                    <a:pt x="203" y="71"/>
                    <a:pt x="195" y="71"/>
                    <a:pt x="192" y="72"/>
                  </a:cubicBezTo>
                  <a:cubicBezTo>
                    <a:pt x="189" y="72"/>
                    <a:pt x="188" y="73"/>
                    <a:pt x="191" y="82"/>
                  </a:cubicBezTo>
                  <a:cubicBezTo>
                    <a:pt x="193" y="91"/>
                    <a:pt x="191" y="82"/>
                    <a:pt x="179" y="93"/>
                  </a:cubicBezTo>
                  <a:cubicBezTo>
                    <a:pt x="167" y="103"/>
                    <a:pt x="183" y="99"/>
                    <a:pt x="173" y="103"/>
                  </a:cubicBezTo>
                  <a:cubicBezTo>
                    <a:pt x="164" y="109"/>
                    <a:pt x="176" y="106"/>
                    <a:pt x="184" y="107"/>
                  </a:cubicBezTo>
                  <a:cubicBezTo>
                    <a:pt x="193" y="108"/>
                    <a:pt x="188" y="106"/>
                    <a:pt x="196" y="111"/>
                  </a:cubicBezTo>
                  <a:cubicBezTo>
                    <a:pt x="202" y="116"/>
                    <a:pt x="196" y="115"/>
                    <a:pt x="193" y="117"/>
                  </a:cubicBezTo>
                  <a:cubicBezTo>
                    <a:pt x="191" y="119"/>
                    <a:pt x="185" y="119"/>
                    <a:pt x="183" y="118"/>
                  </a:cubicBezTo>
                  <a:cubicBezTo>
                    <a:pt x="180" y="117"/>
                    <a:pt x="178" y="118"/>
                    <a:pt x="178" y="118"/>
                  </a:cubicBezTo>
                  <a:cubicBezTo>
                    <a:pt x="178" y="118"/>
                    <a:pt x="171" y="114"/>
                    <a:pt x="167" y="119"/>
                  </a:cubicBezTo>
                  <a:cubicBezTo>
                    <a:pt x="162" y="124"/>
                    <a:pt x="167" y="119"/>
                    <a:pt x="165" y="119"/>
                  </a:cubicBezTo>
                  <a:cubicBezTo>
                    <a:pt x="163" y="117"/>
                    <a:pt x="161" y="119"/>
                    <a:pt x="158" y="117"/>
                  </a:cubicBezTo>
                  <a:cubicBezTo>
                    <a:pt x="156" y="116"/>
                    <a:pt x="150" y="115"/>
                    <a:pt x="138" y="125"/>
                  </a:cubicBezTo>
                  <a:cubicBezTo>
                    <a:pt x="126" y="134"/>
                    <a:pt x="139" y="129"/>
                    <a:pt x="134" y="134"/>
                  </a:cubicBezTo>
                  <a:cubicBezTo>
                    <a:pt x="128" y="138"/>
                    <a:pt x="132" y="136"/>
                    <a:pt x="130" y="132"/>
                  </a:cubicBezTo>
                  <a:cubicBezTo>
                    <a:pt x="129" y="129"/>
                    <a:pt x="127" y="123"/>
                    <a:pt x="125" y="123"/>
                  </a:cubicBezTo>
                  <a:cubicBezTo>
                    <a:pt x="123" y="123"/>
                    <a:pt x="122" y="125"/>
                    <a:pt x="120" y="127"/>
                  </a:cubicBezTo>
                  <a:cubicBezTo>
                    <a:pt x="117" y="130"/>
                    <a:pt x="108" y="117"/>
                    <a:pt x="103" y="122"/>
                  </a:cubicBezTo>
                  <a:cubicBezTo>
                    <a:pt x="97" y="126"/>
                    <a:pt x="101" y="123"/>
                    <a:pt x="96" y="129"/>
                  </a:cubicBezTo>
                  <a:cubicBezTo>
                    <a:pt x="91" y="135"/>
                    <a:pt x="98" y="135"/>
                    <a:pt x="102" y="138"/>
                  </a:cubicBezTo>
                  <a:cubicBezTo>
                    <a:pt x="106" y="140"/>
                    <a:pt x="103" y="135"/>
                    <a:pt x="108" y="132"/>
                  </a:cubicBezTo>
                  <a:cubicBezTo>
                    <a:pt x="113" y="129"/>
                    <a:pt x="111" y="133"/>
                    <a:pt x="120" y="138"/>
                  </a:cubicBezTo>
                  <a:cubicBezTo>
                    <a:pt x="130" y="143"/>
                    <a:pt x="120" y="138"/>
                    <a:pt x="120" y="143"/>
                  </a:cubicBezTo>
                  <a:cubicBezTo>
                    <a:pt x="120" y="147"/>
                    <a:pt x="114" y="143"/>
                    <a:pt x="110" y="146"/>
                  </a:cubicBezTo>
                  <a:cubicBezTo>
                    <a:pt x="106" y="148"/>
                    <a:pt x="108" y="148"/>
                    <a:pt x="102" y="150"/>
                  </a:cubicBezTo>
                  <a:cubicBezTo>
                    <a:pt x="97" y="153"/>
                    <a:pt x="102" y="150"/>
                    <a:pt x="102" y="154"/>
                  </a:cubicBezTo>
                  <a:cubicBezTo>
                    <a:pt x="102" y="158"/>
                    <a:pt x="99" y="155"/>
                    <a:pt x="94" y="160"/>
                  </a:cubicBezTo>
                  <a:cubicBezTo>
                    <a:pt x="90" y="164"/>
                    <a:pt x="93" y="162"/>
                    <a:pt x="96" y="166"/>
                  </a:cubicBezTo>
                  <a:cubicBezTo>
                    <a:pt x="99" y="169"/>
                    <a:pt x="98" y="165"/>
                    <a:pt x="100" y="164"/>
                  </a:cubicBezTo>
                  <a:cubicBezTo>
                    <a:pt x="101" y="162"/>
                    <a:pt x="102" y="162"/>
                    <a:pt x="107" y="163"/>
                  </a:cubicBezTo>
                  <a:cubicBezTo>
                    <a:pt x="112" y="164"/>
                    <a:pt x="112" y="162"/>
                    <a:pt x="114" y="163"/>
                  </a:cubicBezTo>
                  <a:cubicBezTo>
                    <a:pt x="117" y="163"/>
                    <a:pt x="117" y="160"/>
                    <a:pt x="127" y="157"/>
                  </a:cubicBezTo>
                  <a:cubicBezTo>
                    <a:pt x="138" y="152"/>
                    <a:pt x="127" y="157"/>
                    <a:pt x="135" y="161"/>
                  </a:cubicBezTo>
                  <a:cubicBezTo>
                    <a:pt x="143" y="165"/>
                    <a:pt x="135" y="161"/>
                    <a:pt x="140" y="160"/>
                  </a:cubicBezTo>
                  <a:cubicBezTo>
                    <a:pt x="144" y="158"/>
                    <a:pt x="144" y="156"/>
                    <a:pt x="147" y="154"/>
                  </a:cubicBezTo>
                  <a:cubicBezTo>
                    <a:pt x="149" y="152"/>
                    <a:pt x="148" y="151"/>
                    <a:pt x="153" y="149"/>
                  </a:cubicBezTo>
                  <a:cubicBezTo>
                    <a:pt x="159" y="148"/>
                    <a:pt x="153" y="149"/>
                    <a:pt x="159" y="147"/>
                  </a:cubicBezTo>
                  <a:cubicBezTo>
                    <a:pt x="164" y="146"/>
                    <a:pt x="160" y="143"/>
                    <a:pt x="159" y="136"/>
                  </a:cubicBezTo>
                  <a:cubicBezTo>
                    <a:pt x="157" y="129"/>
                    <a:pt x="159" y="136"/>
                    <a:pt x="162" y="134"/>
                  </a:cubicBezTo>
                  <a:cubicBezTo>
                    <a:pt x="165" y="133"/>
                    <a:pt x="164" y="133"/>
                    <a:pt x="165" y="132"/>
                  </a:cubicBezTo>
                  <a:cubicBezTo>
                    <a:pt x="167" y="132"/>
                    <a:pt x="165" y="132"/>
                    <a:pt x="174" y="132"/>
                  </a:cubicBezTo>
                  <a:cubicBezTo>
                    <a:pt x="182" y="131"/>
                    <a:pt x="176" y="131"/>
                    <a:pt x="179" y="131"/>
                  </a:cubicBezTo>
                  <a:cubicBezTo>
                    <a:pt x="182" y="130"/>
                    <a:pt x="183" y="130"/>
                    <a:pt x="188" y="130"/>
                  </a:cubicBezTo>
                  <a:cubicBezTo>
                    <a:pt x="192" y="129"/>
                    <a:pt x="191" y="129"/>
                    <a:pt x="193" y="129"/>
                  </a:cubicBezTo>
                  <a:cubicBezTo>
                    <a:pt x="195" y="129"/>
                    <a:pt x="200" y="132"/>
                    <a:pt x="203" y="134"/>
                  </a:cubicBezTo>
                  <a:cubicBezTo>
                    <a:pt x="207" y="136"/>
                    <a:pt x="212" y="137"/>
                    <a:pt x="216" y="135"/>
                  </a:cubicBezTo>
                  <a:cubicBezTo>
                    <a:pt x="220" y="133"/>
                    <a:pt x="219" y="135"/>
                    <a:pt x="222" y="136"/>
                  </a:cubicBezTo>
                  <a:cubicBezTo>
                    <a:pt x="223" y="137"/>
                    <a:pt x="227" y="141"/>
                    <a:pt x="228" y="143"/>
                  </a:cubicBezTo>
                  <a:cubicBezTo>
                    <a:pt x="229" y="144"/>
                    <a:pt x="237" y="146"/>
                    <a:pt x="243" y="152"/>
                  </a:cubicBezTo>
                  <a:cubicBezTo>
                    <a:pt x="250" y="160"/>
                    <a:pt x="249" y="158"/>
                    <a:pt x="247" y="170"/>
                  </a:cubicBezTo>
                  <a:cubicBezTo>
                    <a:pt x="245" y="183"/>
                    <a:pt x="251" y="173"/>
                    <a:pt x="253" y="178"/>
                  </a:cubicBezTo>
                  <a:cubicBezTo>
                    <a:pt x="254" y="184"/>
                    <a:pt x="255" y="181"/>
                    <a:pt x="258" y="185"/>
                  </a:cubicBezTo>
                  <a:cubicBezTo>
                    <a:pt x="261" y="189"/>
                    <a:pt x="258" y="185"/>
                    <a:pt x="254" y="192"/>
                  </a:cubicBezTo>
                  <a:cubicBezTo>
                    <a:pt x="251" y="199"/>
                    <a:pt x="254" y="192"/>
                    <a:pt x="252" y="197"/>
                  </a:cubicBezTo>
                  <a:cubicBezTo>
                    <a:pt x="250" y="202"/>
                    <a:pt x="252" y="200"/>
                    <a:pt x="253" y="204"/>
                  </a:cubicBezTo>
                  <a:cubicBezTo>
                    <a:pt x="253" y="209"/>
                    <a:pt x="252" y="207"/>
                    <a:pt x="249" y="211"/>
                  </a:cubicBezTo>
                  <a:cubicBezTo>
                    <a:pt x="245" y="214"/>
                    <a:pt x="247" y="213"/>
                    <a:pt x="246" y="219"/>
                  </a:cubicBezTo>
                  <a:cubicBezTo>
                    <a:pt x="246" y="223"/>
                    <a:pt x="244" y="220"/>
                    <a:pt x="241" y="224"/>
                  </a:cubicBezTo>
                  <a:cubicBezTo>
                    <a:pt x="237" y="228"/>
                    <a:pt x="230" y="228"/>
                    <a:pt x="225" y="229"/>
                  </a:cubicBezTo>
                  <a:cubicBezTo>
                    <a:pt x="219" y="231"/>
                    <a:pt x="217" y="231"/>
                    <a:pt x="213" y="231"/>
                  </a:cubicBezTo>
                  <a:cubicBezTo>
                    <a:pt x="208" y="230"/>
                    <a:pt x="203" y="232"/>
                    <a:pt x="200" y="231"/>
                  </a:cubicBezTo>
                  <a:cubicBezTo>
                    <a:pt x="197" y="229"/>
                    <a:pt x="194" y="231"/>
                    <a:pt x="193" y="232"/>
                  </a:cubicBezTo>
                  <a:cubicBezTo>
                    <a:pt x="193" y="233"/>
                    <a:pt x="194" y="235"/>
                    <a:pt x="191" y="240"/>
                  </a:cubicBezTo>
                  <a:cubicBezTo>
                    <a:pt x="187" y="244"/>
                    <a:pt x="187" y="240"/>
                    <a:pt x="184" y="240"/>
                  </a:cubicBezTo>
                  <a:cubicBezTo>
                    <a:pt x="181" y="240"/>
                    <a:pt x="175" y="247"/>
                    <a:pt x="175" y="247"/>
                  </a:cubicBezTo>
                  <a:cubicBezTo>
                    <a:pt x="175" y="247"/>
                    <a:pt x="177" y="251"/>
                    <a:pt x="180" y="257"/>
                  </a:cubicBezTo>
                  <a:cubicBezTo>
                    <a:pt x="183" y="262"/>
                    <a:pt x="180" y="257"/>
                    <a:pt x="181" y="260"/>
                  </a:cubicBezTo>
                  <a:cubicBezTo>
                    <a:pt x="182" y="264"/>
                    <a:pt x="184" y="274"/>
                    <a:pt x="184" y="274"/>
                  </a:cubicBezTo>
                  <a:cubicBezTo>
                    <a:pt x="184" y="274"/>
                    <a:pt x="182" y="277"/>
                    <a:pt x="181" y="282"/>
                  </a:cubicBezTo>
                  <a:cubicBezTo>
                    <a:pt x="179" y="287"/>
                    <a:pt x="179" y="286"/>
                    <a:pt x="179" y="288"/>
                  </a:cubicBezTo>
                  <a:cubicBezTo>
                    <a:pt x="179" y="289"/>
                    <a:pt x="176" y="294"/>
                    <a:pt x="176" y="297"/>
                  </a:cubicBezTo>
                  <a:cubicBezTo>
                    <a:pt x="176" y="299"/>
                    <a:pt x="176" y="301"/>
                    <a:pt x="176" y="305"/>
                  </a:cubicBezTo>
                  <a:cubicBezTo>
                    <a:pt x="177" y="309"/>
                    <a:pt x="181" y="308"/>
                    <a:pt x="185" y="310"/>
                  </a:cubicBezTo>
                  <a:cubicBezTo>
                    <a:pt x="190" y="312"/>
                    <a:pt x="188" y="313"/>
                    <a:pt x="191" y="319"/>
                  </a:cubicBezTo>
                  <a:cubicBezTo>
                    <a:pt x="194" y="325"/>
                    <a:pt x="191" y="319"/>
                    <a:pt x="195" y="324"/>
                  </a:cubicBezTo>
                  <a:cubicBezTo>
                    <a:pt x="199" y="330"/>
                    <a:pt x="195" y="327"/>
                    <a:pt x="193" y="332"/>
                  </a:cubicBezTo>
                  <a:cubicBezTo>
                    <a:pt x="190" y="337"/>
                    <a:pt x="190" y="334"/>
                    <a:pt x="188" y="342"/>
                  </a:cubicBezTo>
                  <a:cubicBezTo>
                    <a:pt x="187" y="348"/>
                    <a:pt x="188" y="344"/>
                    <a:pt x="189" y="350"/>
                  </a:cubicBezTo>
                  <a:cubicBezTo>
                    <a:pt x="190" y="355"/>
                    <a:pt x="189" y="350"/>
                    <a:pt x="191" y="355"/>
                  </a:cubicBezTo>
                  <a:cubicBezTo>
                    <a:pt x="193" y="361"/>
                    <a:pt x="191" y="355"/>
                    <a:pt x="190" y="363"/>
                  </a:cubicBezTo>
                  <a:cubicBezTo>
                    <a:pt x="188" y="372"/>
                    <a:pt x="190" y="367"/>
                    <a:pt x="188" y="375"/>
                  </a:cubicBezTo>
                  <a:cubicBezTo>
                    <a:pt x="186" y="382"/>
                    <a:pt x="188" y="375"/>
                    <a:pt x="186" y="375"/>
                  </a:cubicBezTo>
                  <a:cubicBezTo>
                    <a:pt x="184" y="376"/>
                    <a:pt x="176" y="375"/>
                    <a:pt x="174" y="374"/>
                  </a:cubicBezTo>
                  <a:cubicBezTo>
                    <a:pt x="172" y="372"/>
                    <a:pt x="162" y="371"/>
                    <a:pt x="159" y="372"/>
                  </a:cubicBezTo>
                  <a:cubicBezTo>
                    <a:pt x="156" y="372"/>
                    <a:pt x="155" y="366"/>
                    <a:pt x="155" y="366"/>
                  </a:cubicBezTo>
                  <a:cubicBezTo>
                    <a:pt x="144" y="362"/>
                    <a:pt x="144" y="362"/>
                    <a:pt x="144" y="362"/>
                  </a:cubicBezTo>
                  <a:cubicBezTo>
                    <a:pt x="134" y="353"/>
                    <a:pt x="134" y="353"/>
                    <a:pt x="134" y="353"/>
                  </a:cubicBezTo>
                  <a:cubicBezTo>
                    <a:pt x="134" y="353"/>
                    <a:pt x="132" y="347"/>
                    <a:pt x="132" y="346"/>
                  </a:cubicBezTo>
                  <a:cubicBezTo>
                    <a:pt x="132" y="344"/>
                    <a:pt x="127" y="345"/>
                    <a:pt x="125" y="345"/>
                  </a:cubicBezTo>
                  <a:cubicBezTo>
                    <a:pt x="123" y="345"/>
                    <a:pt x="122" y="342"/>
                    <a:pt x="121" y="341"/>
                  </a:cubicBezTo>
                  <a:cubicBezTo>
                    <a:pt x="120" y="340"/>
                    <a:pt x="114" y="336"/>
                    <a:pt x="110" y="336"/>
                  </a:cubicBezTo>
                  <a:cubicBezTo>
                    <a:pt x="106" y="336"/>
                    <a:pt x="111" y="327"/>
                    <a:pt x="111" y="327"/>
                  </a:cubicBezTo>
                  <a:cubicBezTo>
                    <a:pt x="111" y="327"/>
                    <a:pt x="105" y="325"/>
                    <a:pt x="103" y="321"/>
                  </a:cubicBezTo>
                  <a:cubicBezTo>
                    <a:pt x="102" y="318"/>
                    <a:pt x="100" y="310"/>
                    <a:pt x="100" y="308"/>
                  </a:cubicBezTo>
                  <a:cubicBezTo>
                    <a:pt x="100" y="306"/>
                    <a:pt x="98" y="299"/>
                    <a:pt x="98" y="299"/>
                  </a:cubicBezTo>
                  <a:cubicBezTo>
                    <a:pt x="92" y="295"/>
                    <a:pt x="92" y="295"/>
                    <a:pt x="92" y="295"/>
                  </a:cubicBezTo>
                  <a:cubicBezTo>
                    <a:pt x="92" y="295"/>
                    <a:pt x="89" y="286"/>
                    <a:pt x="87" y="285"/>
                  </a:cubicBezTo>
                  <a:cubicBezTo>
                    <a:pt x="86" y="284"/>
                    <a:pt x="81" y="279"/>
                    <a:pt x="79" y="280"/>
                  </a:cubicBezTo>
                  <a:cubicBezTo>
                    <a:pt x="76" y="281"/>
                    <a:pt x="73" y="266"/>
                    <a:pt x="73" y="266"/>
                  </a:cubicBezTo>
                  <a:cubicBezTo>
                    <a:pt x="67" y="260"/>
                    <a:pt x="67" y="260"/>
                    <a:pt x="67" y="260"/>
                  </a:cubicBezTo>
                  <a:cubicBezTo>
                    <a:pt x="67" y="260"/>
                    <a:pt x="63" y="252"/>
                    <a:pt x="63" y="251"/>
                  </a:cubicBezTo>
                  <a:cubicBezTo>
                    <a:pt x="62" y="249"/>
                    <a:pt x="65" y="245"/>
                    <a:pt x="65" y="245"/>
                  </a:cubicBezTo>
                  <a:cubicBezTo>
                    <a:pt x="65" y="245"/>
                    <a:pt x="70" y="243"/>
                    <a:pt x="73" y="244"/>
                  </a:cubicBezTo>
                  <a:cubicBezTo>
                    <a:pt x="77" y="245"/>
                    <a:pt x="76" y="244"/>
                    <a:pt x="77" y="243"/>
                  </a:cubicBezTo>
                  <a:cubicBezTo>
                    <a:pt x="79" y="243"/>
                    <a:pt x="79" y="242"/>
                    <a:pt x="82" y="240"/>
                  </a:cubicBezTo>
                  <a:cubicBezTo>
                    <a:pt x="85" y="239"/>
                    <a:pt x="82" y="236"/>
                    <a:pt x="80" y="234"/>
                  </a:cubicBezTo>
                  <a:cubicBezTo>
                    <a:pt x="80" y="231"/>
                    <a:pt x="85" y="230"/>
                    <a:pt x="86" y="229"/>
                  </a:cubicBezTo>
                  <a:cubicBezTo>
                    <a:pt x="88" y="228"/>
                    <a:pt x="87" y="222"/>
                    <a:pt x="88" y="220"/>
                  </a:cubicBezTo>
                  <a:cubicBezTo>
                    <a:pt x="89" y="219"/>
                    <a:pt x="89" y="216"/>
                    <a:pt x="90" y="212"/>
                  </a:cubicBezTo>
                  <a:cubicBezTo>
                    <a:pt x="91" y="207"/>
                    <a:pt x="93" y="208"/>
                    <a:pt x="94" y="207"/>
                  </a:cubicBezTo>
                  <a:cubicBezTo>
                    <a:pt x="97" y="206"/>
                    <a:pt x="92" y="202"/>
                    <a:pt x="94" y="196"/>
                  </a:cubicBezTo>
                  <a:cubicBezTo>
                    <a:pt x="95" y="191"/>
                    <a:pt x="88" y="196"/>
                    <a:pt x="88" y="196"/>
                  </a:cubicBezTo>
                  <a:cubicBezTo>
                    <a:pt x="88" y="196"/>
                    <a:pt x="88" y="196"/>
                    <a:pt x="85" y="201"/>
                  </a:cubicBezTo>
                  <a:cubicBezTo>
                    <a:pt x="82" y="205"/>
                    <a:pt x="84" y="203"/>
                    <a:pt x="83" y="208"/>
                  </a:cubicBezTo>
                  <a:cubicBezTo>
                    <a:pt x="81" y="212"/>
                    <a:pt x="84" y="214"/>
                    <a:pt x="83" y="216"/>
                  </a:cubicBezTo>
                  <a:cubicBezTo>
                    <a:pt x="83" y="217"/>
                    <a:pt x="77" y="220"/>
                    <a:pt x="76" y="224"/>
                  </a:cubicBezTo>
                  <a:cubicBezTo>
                    <a:pt x="75" y="228"/>
                    <a:pt x="73" y="233"/>
                    <a:pt x="73" y="233"/>
                  </a:cubicBezTo>
                  <a:cubicBezTo>
                    <a:pt x="73" y="233"/>
                    <a:pt x="62" y="234"/>
                    <a:pt x="59" y="234"/>
                  </a:cubicBezTo>
                  <a:cubicBezTo>
                    <a:pt x="58" y="233"/>
                    <a:pt x="55" y="228"/>
                    <a:pt x="55" y="228"/>
                  </a:cubicBezTo>
                  <a:cubicBezTo>
                    <a:pt x="55" y="228"/>
                    <a:pt x="52" y="223"/>
                    <a:pt x="51" y="221"/>
                  </a:cubicBezTo>
                  <a:cubicBezTo>
                    <a:pt x="50" y="219"/>
                    <a:pt x="51" y="211"/>
                    <a:pt x="51" y="211"/>
                  </a:cubicBezTo>
                  <a:cubicBezTo>
                    <a:pt x="49" y="204"/>
                    <a:pt x="49" y="204"/>
                    <a:pt x="49" y="204"/>
                  </a:cubicBezTo>
                  <a:cubicBezTo>
                    <a:pt x="49" y="204"/>
                    <a:pt x="52" y="199"/>
                    <a:pt x="50" y="197"/>
                  </a:cubicBezTo>
                  <a:cubicBezTo>
                    <a:pt x="49" y="195"/>
                    <a:pt x="50" y="197"/>
                    <a:pt x="49" y="198"/>
                  </a:cubicBezTo>
                  <a:cubicBezTo>
                    <a:pt x="47" y="199"/>
                    <a:pt x="42" y="201"/>
                    <a:pt x="42" y="203"/>
                  </a:cubicBezTo>
                  <a:cubicBezTo>
                    <a:pt x="41" y="205"/>
                    <a:pt x="41" y="212"/>
                    <a:pt x="39" y="214"/>
                  </a:cubicBezTo>
                  <a:cubicBezTo>
                    <a:pt x="38" y="217"/>
                    <a:pt x="37" y="216"/>
                    <a:pt x="36" y="220"/>
                  </a:cubicBezTo>
                  <a:cubicBezTo>
                    <a:pt x="35" y="223"/>
                    <a:pt x="35" y="223"/>
                    <a:pt x="34" y="223"/>
                  </a:cubicBezTo>
                  <a:cubicBezTo>
                    <a:pt x="39" y="141"/>
                    <a:pt x="94" y="68"/>
                    <a:pt x="175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0"/>
            </a:p>
          </p:txBody>
        </p:sp>
        <p:sp>
          <p:nvSpPr>
            <p:cNvPr id="50" name="Freeform 18"/>
            <p:cNvSpPr>
              <a:spLocks noEditPoints="1"/>
            </p:cNvSpPr>
            <p:nvPr userDrawn="1"/>
          </p:nvSpPr>
          <p:spPr bwMode="auto">
            <a:xfrm>
              <a:off x="4559300" y="4606926"/>
              <a:ext cx="1425575" cy="1390650"/>
            </a:xfrm>
            <a:custGeom>
              <a:avLst/>
              <a:gdLst>
                <a:gd name="T0" fmla="*/ 443 w 449"/>
                <a:gd name="T1" fmla="*/ 209 h 437"/>
                <a:gd name="T2" fmla="*/ 419 w 449"/>
                <a:gd name="T3" fmla="*/ 170 h 437"/>
                <a:gd name="T4" fmla="*/ 418 w 449"/>
                <a:gd name="T5" fmla="*/ 143 h 437"/>
                <a:gd name="T6" fmla="*/ 424 w 449"/>
                <a:gd name="T7" fmla="*/ 208 h 437"/>
                <a:gd name="T8" fmla="*/ 400 w 449"/>
                <a:gd name="T9" fmla="*/ 288 h 437"/>
                <a:gd name="T10" fmla="*/ 379 w 449"/>
                <a:gd name="T11" fmla="*/ 343 h 437"/>
                <a:gd name="T12" fmla="*/ 346 w 449"/>
                <a:gd name="T13" fmla="*/ 380 h 437"/>
                <a:gd name="T14" fmla="*/ 360 w 449"/>
                <a:gd name="T15" fmla="*/ 347 h 437"/>
                <a:gd name="T16" fmla="*/ 346 w 449"/>
                <a:gd name="T17" fmla="*/ 305 h 437"/>
                <a:gd name="T18" fmla="*/ 337 w 449"/>
                <a:gd name="T19" fmla="*/ 272 h 437"/>
                <a:gd name="T20" fmla="*/ 336 w 449"/>
                <a:gd name="T21" fmla="*/ 240 h 437"/>
                <a:gd name="T22" fmla="*/ 362 w 449"/>
                <a:gd name="T23" fmla="*/ 219 h 437"/>
                <a:gd name="T24" fmla="*/ 374 w 449"/>
                <a:gd name="T25" fmla="*/ 198 h 437"/>
                <a:gd name="T26" fmla="*/ 393 w 449"/>
                <a:gd name="T27" fmla="*/ 178 h 437"/>
                <a:gd name="T28" fmla="*/ 411 w 449"/>
                <a:gd name="T29" fmla="*/ 176 h 437"/>
                <a:gd name="T30" fmla="*/ 409 w 449"/>
                <a:gd name="T31" fmla="*/ 124 h 437"/>
                <a:gd name="T32" fmla="*/ 407 w 449"/>
                <a:gd name="T33" fmla="*/ 140 h 437"/>
                <a:gd name="T34" fmla="*/ 400 w 449"/>
                <a:gd name="T35" fmla="*/ 151 h 437"/>
                <a:gd name="T36" fmla="*/ 390 w 449"/>
                <a:gd name="T37" fmla="*/ 151 h 437"/>
                <a:gd name="T38" fmla="*/ 400 w 449"/>
                <a:gd name="T39" fmla="*/ 140 h 437"/>
                <a:gd name="T40" fmla="*/ 398 w 449"/>
                <a:gd name="T41" fmla="*/ 126 h 437"/>
                <a:gd name="T42" fmla="*/ 385 w 449"/>
                <a:gd name="T43" fmla="*/ 103 h 437"/>
                <a:gd name="T44" fmla="*/ 362 w 449"/>
                <a:gd name="T45" fmla="*/ 87 h 437"/>
                <a:gd name="T46" fmla="*/ 346 w 449"/>
                <a:gd name="T47" fmla="*/ 76 h 437"/>
                <a:gd name="T48" fmla="*/ 339 w 449"/>
                <a:gd name="T49" fmla="*/ 70 h 437"/>
                <a:gd name="T50" fmla="*/ 325 w 449"/>
                <a:gd name="T51" fmla="*/ 65 h 437"/>
                <a:gd name="T52" fmla="*/ 316 w 449"/>
                <a:gd name="T53" fmla="*/ 67 h 437"/>
                <a:gd name="T54" fmla="*/ 312 w 449"/>
                <a:gd name="T55" fmla="*/ 53 h 437"/>
                <a:gd name="T56" fmla="*/ 269 w 449"/>
                <a:gd name="T57" fmla="*/ 391 h 437"/>
                <a:gd name="T58" fmla="*/ 303 w 449"/>
                <a:gd name="T59" fmla="*/ 397 h 437"/>
                <a:gd name="T60" fmla="*/ 161 w 449"/>
                <a:gd name="T61" fmla="*/ 412 h 437"/>
                <a:gd name="T62" fmla="*/ 200 w 449"/>
                <a:gd name="T63" fmla="*/ 411 h 437"/>
                <a:gd name="T64" fmla="*/ 222 w 449"/>
                <a:gd name="T65" fmla="*/ 407 h 437"/>
                <a:gd name="T66" fmla="*/ 239 w 449"/>
                <a:gd name="T67" fmla="*/ 400 h 437"/>
                <a:gd name="T68" fmla="*/ 267 w 449"/>
                <a:gd name="T69" fmla="*/ 395 h 437"/>
                <a:gd name="T70" fmla="*/ 218 w 449"/>
                <a:gd name="T71" fmla="*/ 22 h 437"/>
                <a:gd name="T72" fmla="*/ 245 w 449"/>
                <a:gd name="T73" fmla="*/ 37 h 437"/>
                <a:gd name="T74" fmla="*/ 222 w 449"/>
                <a:gd name="T75" fmla="*/ 60 h 437"/>
                <a:gd name="T76" fmla="*/ 217 w 449"/>
                <a:gd name="T77" fmla="*/ 95 h 437"/>
                <a:gd name="T78" fmla="*/ 183 w 449"/>
                <a:gd name="T79" fmla="*/ 87 h 437"/>
                <a:gd name="T80" fmla="*/ 144 w 449"/>
                <a:gd name="T81" fmla="*/ 88 h 437"/>
                <a:gd name="T82" fmla="*/ 142 w 449"/>
                <a:gd name="T83" fmla="*/ 99 h 437"/>
                <a:gd name="T84" fmla="*/ 112 w 449"/>
                <a:gd name="T85" fmla="*/ 115 h 437"/>
                <a:gd name="T86" fmla="*/ 145 w 449"/>
                <a:gd name="T87" fmla="*/ 119 h 437"/>
                <a:gd name="T88" fmla="*/ 177 w 449"/>
                <a:gd name="T89" fmla="*/ 116 h 437"/>
                <a:gd name="T90" fmla="*/ 201 w 449"/>
                <a:gd name="T91" fmla="*/ 104 h 437"/>
                <a:gd name="T92" fmla="*/ 240 w 449"/>
                <a:gd name="T93" fmla="*/ 119 h 437"/>
                <a:gd name="T94" fmla="*/ 266 w 449"/>
                <a:gd name="T95" fmla="*/ 175 h 437"/>
                <a:gd name="T96" fmla="*/ 248 w 449"/>
                <a:gd name="T97" fmla="*/ 205 h 437"/>
                <a:gd name="T98" fmla="*/ 193 w 449"/>
                <a:gd name="T99" fmla="*/ 206 h 437"/>
                <a:gd name="T100" fmla="*/ 175 w 449"/>
                <a:gd name="T101" fmla="*/ 232 h 437"/>
                <a:gd name="T102" fmla="*/ 162 w 449"/>
                <a:gd name="T103" fmla="*/ 274 h 437"/>
                <a:gd name="T104" fmla="*/ 166 w 449"/>
                <a:gd name="T105" fmla="*/ 313 h 437"/>
                <a:gd name="T106" fmla="*/ 156 w 449"/>
                <a:gd name="T107" fmla="*/ 345 h 437"/>
                <a:gd name="T108" fmla="*/ 108 w 449"/>
                <a:gd name="T109" fmla="*/ 312 h 437"/>
                <a:gd name="T110" fmla="*/ 93 w 449"/>
                <a:gd name="T111" fmla="*/ 282 h 437"/>
                <a:gd name="T112" fmla="*/ 78 w 449"/>
                <a:gd name="T113" fmla="*/ 236 h 437"/>
                <a:gd name="T114" fmla="*/ 66 w 449"/>
                <a:gd name="T115" fmla="*/ 191 h 437"/>
                <a:gd name="T116" fmla="*/ 89 w 449"/>
                <a:gd name="T117" fmla="*/ 181 h 437"/>
                <a:gd name="T118" fmla="*/ 97 w 449"/>
                <a:gd name="T119" fmla="*/ 149 h 437"/>
                <a:gd name="T120" fmla="*/ 75 w 449"/>
                <a:gd name="T121" fmla="*/ 182 h 437"/>
                <a:gd name="T122" fmla="*/ 58 w 449"/>
                <a:gd name="T123" fmla="*/ 148 h 437"/>
                <a:gd name="T124" fmla="*/ 42 w 449"/>
                <a:gd name="T125" fmla="*/ 161 h 4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49" h="437">
                  <a:moveTo>
                    <a:pt x="67" y="89"/>
                  </a:moveTo>
                  <a:cubicBezTo>
                    <a:pt x="6" y="159"/>
                    <a:pt x="0" y="257"/>
                    <a:pt x="51" y="335"/>
                  </a:cubicBezTo>
                  <a:cubicBezTo>
                    <a:pt x="78" y="377"/>
                    <a:pt x="111" y="401"/>
                    <a:pt x="142" y="414"/>
                  </a:cubicBezTo>
                  <a:cubicBezTo>
                    <a:pt x="173" y="429"/>
                    <a:pt x="208" y="437"/>
                    <a:pt x="244" y="435"/>
                  </a:cubicBezTo>
                  <a:cubicBezTo>
                    <a:pt x="360" y="428"/>
                    <a:pt x="449" y="327"/>
                    <a:pt x="443" y="209"/>
                  </a:cubicBezTo>
                  <a:cubicBezTo>
                    <a:pt x="436" y="91"/>
                    <a:pt x="336" y="0"/>
                    <a:pt x="221" y="7"/>
                  </a:cubicBezTo>
                  <a:cubicBezTo>
                    <a:pt x="158" y="11"/>
                    <a:pt x="103" y="42"/>
                    <a:pt x="67" y="89"/>
                  </a:cubicBezTo>
                  <a:close/>
                  <a:moveTo>
                    <a:pt x="416" y="180"/>
                  </a:moveTo>
                  <a:cubicBezTo>
                    <a:pt x="416" y="179"/>
                    <a:pt x="416" y="179"/>
                    <a:pt x="417" y="178"/>
                  </a:cubicBezTo>
                  <a:cubicBezTo>
                    <a:pt x="418" y="177"/>
                    <a:pt x="419" y="172"/>
                    <a:pt x="419" y="170"/>
                  </a:cubicBezTo>
                  <a:cubicBezTo>
                    <a:pt x="418" y="168"/>
                    <a:pt x="417" y="166"/>
                    <a:pt x="416" y="164"/>
                  </a:cubicBezTo>
                  <a:cubicBezTo>
                    <a:pt x="416" y="163"/>
                    <a:pt x="417" y="161"/>
                    <a:pt x="416" y="156"/>
                  </a:cubicBezTo>
                  <a:cubicBezTo>
                    <a:pt x="416" y="151"/>
                    <a:pt x="416" y="151"/>
                    <a:pt x="416" y="150"/>
                  </a:cubicBezTo>
                  <a:cubicBezTo>
                    <a:pt x="416" y="148"/>
                    <a:pt x="416" y="147"/>
                    <a:pt x="416" y="145"/>
                  </a:cubicBezTo>
                  <a:cubicBezTo>
                    <a:pt x="416" y="144"/>
                    <a:pt x="418" y="144"/>
                    <a:pt x="418" y="143"/>
                  </a:cubicBezTo>
                  <a:cubicBezTo>
                    <a:pt x="423" y="156"/>
                    <a:pt x="427" y="169"/>
                    <a:pt x="430" y="182"/>
                  </a:cubicBezTo>
                  <a:cubicBezTo>
                    <a:pt x="430" y="184"/>
                    <a:pt x="429" y="186"/>
                    <a:pt x="428" y="188"/>
                  </a:cubicBezTo>
                  <a:cubicBezTo>
                    <a:pt x="428" y="190"/>
                    <a:pt x="428" y="189"/>
                    <a:pt x="425" y="193"/>
                  </a:cubicBezTo>
                  <a:cubicBezTo>
                    <a:pt x="423" y="197"/>
                    <a:pt x="422" y="197"/>
                    <a:pt x="421" y="199"/>
                  </a:cubicBezTo>
                  <a:cubicBezTo>
                    <a:pt x="421" y="202"/>
                    <a:pt x="421" y="199"/>
                    <a:pt x="424" y="208"/>
                  </a:cubicBezTo>
                  <a:cubicBezTo>
                    <a:pt x="427" y="217"/>
                    <a:pt x="420" y="224"/>
                    <a:pt x="420" y="224"/>
                  </a:cubicBezTo>
                  <a:cubicBezTo>
                    <a:pt x="420" y="224"/>
                    <a:pt x="421" y="227"/>
                    <a:pt x="421" y="243"/>
                  </a:cubicBezTo>
                  <a:cubicBezTo>
                    <a:pt x="422" y="258"/>
                    <a:pt x="416" y="262"/>
                    <a:pt x="411" y="272"/>
                  </a:cubicBezTo>
                  <a:cubicBezTo>
                    <a:pt x="407" y="281"/>
                    <a:pt x="409" y="278"/>
                    <a:pt x="407" y="281"/>
                  </a:cubicBezTo>
                  <a:cubicBezTo>
                    <a:pt x="405" y="285"/>
                    <a:pt x="405" y="282"/>
                    <a:pt x="400" y="288"/>
                  </a:cubicBezTo>
                  <a:cubicBezTo>
                    <a:pt x="395" y="293"/>
                    <a:pt x="399" y="293"/>
                    <a:pt x="397" y="304"/>
                  </a:cubicBezTo>
                  <a:cubicBezTo>
                    <a:pt x="395" y="315"/>
                    <a:pt x="395" y="309"/>
                    <a:pt x="393" y="319"/>
                  </a:cubicBezTo>
                  <a:cubicBezTo>
                    <a:pt x="392" y="328"/>
                    <a:pt x="391" y="321"/>
                    <a:pt x="387" y="327"/>
                  </a:cubicBezTo>
                  <a:cubicBezTo>
                    <a:pt x="384" y="332"/>
                    <a:pt x="387" y="327"/>
                    <a:pt x="383" y="335"/>
                  </a:cubicBezTo>
                  <a:cubicBezTo>
                    <a:pt x="380" y="343"/>
                    <a:pt x="380" y="339"/>
                    <a:pt x="379" y="343"/>
                  </a:cubicBezTo>
                  <a:cubicBezTo>
                    <a:pt x="378" y="347"/>
                    <a:pt x="376" y="345"/>
                    <a:pt x="371" y="362"/>
                  </a:cubicBezTo>
                  <a:cubicBezTo>
                    <a:pt x="366" y="379"/>
                    <a:pt x="369" y="364"/>
                    <a:pt x="367" y="368"/>
                  </a:cubicBezTo>
                  <a:cubicBezTo>
                    <a:pt x="364" y="372"/>
                    <a:pt x="362" y="370"/>
                    <a:pt x="354" y="377"/>
                  </a:cubicBezTo>
                  <a:cubicBezTo>
                    <a:pt x="348" y="383"/>
                    <a:pt x="352" y="379"/>
                    <a:pt x="347" y="383"/>
                  </a:cubicBezTo>
                  <a:cubicBezTo>
                    <a:pt x="341" y="388"/>
                    <a:pt x="346" y="382"/>
                    <a:pt x="346" y="380"/>
                  </a:cubicBezTo>
                  <a:cubicBezTo>
                    <a:pt x="346" y="378"/>
                    <a:pt x="348" y="376"/>
                    <a:pt x="350" y="374"/>
                  </a:cubicBezTo>
                  <a:cubicBezTo>
                    <a:pt x="352" y="372"/>
                    <a:pt x="353" y="369"/>
                    <a:pt x="355" y="367"/>
                  </a:cubicBezTo>
                  <a:cubicBezTo>
                    <a:pt x="357" y="364"/>
                    <a:pt x="356" y="363"/>
                    <a:pt x="357" y="360"/>
                  </a:cubicBezTo>
                  <a:cubicBezTo>
                    <a:pt x="359" y="358"/>
                    <a:pt x="360" y="357"/>
                    <a:pt x="363" y="352"/>
                  </a:cubicBezTo>
                  <a:cubicBezTo>
                    <a:pt x="366" y="347"/>
                    <a:pt x="361" y="349"/>
                    <a:pt x="360" y="347"/>
                  </a:cubicBezTo>
                  <a:cubicBezTo>
                    <a:pt x="359" y="345"/>
                    <a:pt x="359" y="346"/>
                    <a:pt x="357" y="344"/>
                  </a:cubicBezTo>
                  <a:cubicBezTo>
                    <a:pt x="357" y="342"/>
                    <a:pt x="357" y="339"/>
                    <a:pt x="359" y="336"/>
                  </a:cubicBezTo>
                  <a:cubicBezTo>
                    <a:pt x="362" y="333"/>
                    <a:pt x="354" y="320"/>
                    <a:pt x="353" y="318"/>
                  </a:cubicBezTo>
                  <a:cubicBezTo>
                    <a:pt x="353" y="317"/>
                    <a:pt x="352" y="308"/>
                    <a:pt x="352" y="308"/>
                  </a:cubicBezTo>
                  <a:cubicBezTo>
                    <a:pt x="352" y="308"/>
                    <a:pt x="349" y="305"/>
                    <a:pt x="346" y="305"/>
                  </a:cubicBezTo>
                  <a:cubicBezTo>
                    <a:pt x="345" y="304"/>
                    <a:pt x="340" y="301"/>
                    <a:pt x="338" y="299"/>
                  </a:cubicBezTo>
                  <a:cubicBezTo>
                    <a:pt x="335" y="296"/>
                    <a:pt x="339" y="293"/>
                    <a:pt x="339" y="293"/>
                  </a:cubicBezTo>
                  <a:cubicBezTo>
                    <a:pt x="339" y="293"/>
                    <a:pt x="336" y="290"/>
                    <a:pt x="336" y="288"/>
                  </a:cubicBezTo>
                  <a:cubicBezTo>
                    <a:pt x="334" y="286"/>
                    <a:pt x="334" y="281"/>
                    <a:pt x="334" y="279"/>
                  </a:cubicBezTo>
                  <a:cubicBezTo>
                    <a:pt x="334" y="278"/>
                    <a:pt x="336" y="275"/>
                    <a:pt x="337" y="272"/>
                  </a:cubicBezTo>
                  <a:cubicBezTo>
                    <a:pt x="338" y="269"/>
                    <a:pt x="337" y="267"/>
                    <a:pt x="336" y="265"/>
                  </a:cubicBezTo>
                  <a:cubicBezTo>
                    <a:pt x="334" y="264"/>
                    <a:pt x="331" y="258"/>
                    <a:pt x="329" y="257"/>
                  </a:cubicBezTo>
                  <a:cubicBezTo>
                    <a:pt x="327" y="255"/>
                    <a:pt x="327" y="253"/>
                    <a:pt x="325" y="249"/>
                  </a:cubicBezTo>
                  <a:cubicBezTo>
                    <a:pt x="325" y="245"/>
                    <a:pt x="327" y="245"/>
                    <a:pt x="328" y="244"/>
                  </a:cubicBezTo>
                  <a:cubicBezTo>
                    <a:pt x="330" y="244"/>
                    <a:pt x="331" y="243"/>
                    <a:pt x="336" y="240"/>
                  </a:cubicBezTo>
                  <a:cubicBezTo>
                    <a:pt x="341" y="236"/>
                    <a:pt x="339" y="234"/>
                    <a:pt x="341" y="232"/>
                  </a:cubicBezTo>
                  <a:cubicBezTo>
                    <a:pt x="343" y="231"/>
                    <a:pt x="347" y="231"/>
                    <a:pt x="351" y="231"/>
                  </a:cubicBezTo>
                  <a:cubicBezTo>
                    <a:pt x="356" y="231"/>
                    <a:pt x="352" y="228"/>
                    <a:pt x="353" y="227"/>
                  </a:cubicBezTo>
                  <a:cubicBezTo>
                    <a:pt x="354" y="227"/>
                    <a:pt x="357" y="226"/>
                    <a:pt x="361" y="224"/>
                  </a:cubicBezTo>
                  <a:cubicBezTo>
                    <a:pt x="365" y="222"/>
                    <a:pt x="362" y="219"/>
                    <a:pt x="362" y="219"/>
                  </a:cubicBezTo>
                  <a:cubicBezTo>
                    <a:pt x="362" y="219"/>
                    <a:pt x="366" y="218"/>
                    <a:pt x="368" y="218"/>
                  </a:cubicBezTo>
                  <a:cubicBezTo>
                    <a:pt x="369" y="217"/>
                    <a:pt x="369" y="215"/>
                    <a:pt x="369" y="214"/>
                  </a:cubicBezTo>
                  <a:cubicBezTo>
                    <a:pt x="368" y="212"/>
                    <a:pt x="369" y="208"/>
                    <a:pt x="369" y="208"/>
                  </a:cubicBezTo>
                  <a:cubicBezTo>
                    <a:pt x="369" y="208"/>
                    <a:pt x="369" y="203"/>
                    <a:pt x="372" y="202"/>
                  </a:cubicBezTo>
                  <a:cubicBezTo>
                    <a:pt x="374" y="201"/>
                    <a:pt x="372" y="199"/>
                    <a:pt x="374" y="198"/>
                  </a:cubicBezTo>
                  <a:cubicBezTo>
                    <a:pt x="375" y="197"/>
                    <a:pt x="380" y="197"/>
                    <a:pt x="381" y="197"/>
                  </a:cubicBezTo>
                  <a:cubicBezTo>
                    <a:pt x="381" y="197"/>
                    <a:pt x="386" y="195"/>
                    <a:pt x="386" y="193"/>
                  </a:cubicBezTo>
                  <a:cubicBezTo>
                    <a:pt x="387" y="191"/>
                    <a:pt x="386" y="188"/>
                    <a:pt x="388" y="187"/>
                  </a:cubicBezTo>
                  <a:cubicBezTo>
                    <a:pt x="389" y="186"/>
                    <a:pt x="390" y="183"/>
                    <a:pt x="390" y="181"/>
                  </a:cubicBezTo>
                  <a:cubicBezTo>
                    <a:pt x="391" y="179"/>
                    <a:pt x="392" y="178"/>
                    <a:pt x="393" y="178"/>
                  </a:cubicBezTo>
                  <a:cubicBezTo>
                    <a:pt x="395" y="177"/>
                    <a:pt x="400" y="179"/>
                    <a:pt x="401" y="179"/>
                  </a:cubicBezTo>
                  <a:cubicBezTo>
                    <a:pt x="403" y="179"/>
                    <a:pt x="401" y="176"/>
                    <a:pt x="401" y="174"/>
                  </a:cubicBezTo>
                  <a:cubicBezTo>
                    <a:pt x="402" y="173"/>
                    <a:pt x="402" y="173"/>
                    <a:pt x="406" y="173"/>
                  </a:cubicBezTo>
                  <a:cubicBezTo>
                    <a:pt x="409" y="171"/>
                    <a:pt x="409" y="174"/>
                    <a:pt x="409" y="174"/>
                  </a:cubicBezTo>
                  <a:cubicBezTo>
                    <a:pt x="411" y="176"/>
                    <a:pt x="411" y="176"/>
                    <a:pt x="411" y="176"/>
                  </a:cubicBezTo>
                  <a:cubicBezTo>
                    <a:pt x="411" y="176"/>
                    <a:pt x="412" y="178"/>
                    <a:pt x="415" y="182"/>
                  </a:cubicBezTo>
                  <a:cubicBezTo>
                    <a:pt x="418" y="185"/>
                    <a:pt x="415" y="182"/>
                    <a:pt x="416" y="180"/>
                  </a:cubicBezTo>
                  <a:close/>
                  <a:moveTo>
                    <a:pt x="312" y="38"/>
                  </a:moveTo>
                  <a:cubicBezTo>
                    <a:pt x="318" y="38"/>
                    <a:pt x="324" y="40"/>
                    <a:pt x="331" y="43"/>
                  </a:cubicBezTo>
                  <a:cubicBezTo>
                    <a:pt x="364" y="62"/>
                    <a:pt x="391" y="90"/>
                    <a:pt x="409" y="124"/>
                  </a:cubicBezTo>
                  <a:cubicBezTo>
                    <a:pt x="410" y="126"/>
                    <a:pt x="410" y="127"/>
                    <a:pt x="410" y="128"/>
                  </a:cubicBezTo>
                  <a:cubicBezTo>
                    <a:pt x="410" y="129"/>
                    <a:pt x="411" y="131"/>
                    <a:pt x="411" y="132"/>
                  </a:cubicBezTo>
                  <a:cubicBezTo>
                    <a:pt x="411" y="133"/>
                    <a:pt x="412" y="136"/>
                    <a:pt x="412" y="137"/>
                  </a:cubicBezTo>
                  <a:cubicBezTo>
                    <a:pt x="412" y="138"/>
                    <a:pt x="411" y="138"/>
                    <a:pt x="410" y="137"/>
                  </a:cubicBezTo>
                  <a:cubicBezTo>
                    <a:pt x="410" y="137"/>
                    <a:pt x="409" y="138"/>
                    <a:pt x="407" y="140"/>
                  </a:cubicBezTo>
                  <a:cubicBezTo>
                    <a:pt x="406" y="142"/>
                    <a:pt x="407" y="140"/>
                    <a:pt x="406" y="140"/>
                  </a:cubicBezTo>
                  <a:cubicBezTo>
                    <a:pt x="405" y="140"/>
                    <a:pt x="404" y="143"/>
                    <a:pt x="404" y="144"/>
                  </a:cubicBezTo>
                  <a:cubicBezTo>
                    <a:pt x="403" y="145"/>
                    <a:pt x="404" y="146"/>
                    <a:pt x="404" y="148"/>
                  </a:cubicBezTo>
                  <a:cubicBezTo>
                    <a:pt x="405" y="150"/>
                    <a:pt x="404" y="148"/>
                    <a:pt x="403" y="149"/>
                  </a:cubicBezTo>
                  <a:cubicBezTo>
                    <a:pt x="402" y="150"/>
                    <a:pt x="401" y="151"/>
                    <a:pt x="400" y="151"/>
                  </a:cubicBezTo>
                  <a:cubicBezTo>
                    <a:pt x="399" y="151"/>
                    <a:pt x="398" y="150"/>
                    <a:pt x="396" y="151"/>
                  </a:cubicBezTo>
                  <a:cubicBezTo>
                    <a:pt x="395" y="151"/>
                    <a:pt x="395" y="152"/>
                    <a:pt x="394" y="154"/>
                  </a:cubicBezTo>
                  <a:cubicBezTo>
                    <a:pt x="393" y="156"/>
                    <a:pt x="394" y="156"/>
                    <a:pt x="393" y="156"/>
                  </a:cubicBezTo>
                  <a:cubicBezTo>
                    <a:pt x="392" y="156"/>
                    <a:pt x="391" y="154"/>
                    <a:pt x="391" y="154"/>
                  </a:cubicBezTo>
                  <a:cubicBezTo>
                    <a:pt x="390" y="153"/>
                    <a:pt x="390" y="151"/>
                    <a:pt x="390" y="151"/>
                  </a:cubicBezTo>
                  <a:cubicBezTo>
                    <a:pt x="392" y="149"/>
                    <a:pt x="392" y="149"/>
                    <a:pt x="392" y="149"/>
                  </a:cubicBezTo>
                  <a:cubicBezTo>
                    <a:pt x="395" y="147"/>
                    <a:pt x="395" y="147"/>
                    <a:pt x="395" y="147"/>
                  </a:cubicBezTo>
                  <a:cubicBezTo>
                    <a:pt x="398" y="145"/>
                    <a:pt x="397" y="145"/>
                    <a:pt x="397" y="145"/>
                  </a:cubicBezTo>
                  <a:cubicBezTo>
                    <a:pt x="400" y="145"/>
                    <a:pt x="400" y="145"/>
                    <a:pt x="400" y="145"/>
                  </a:cubicBezTo>
                  <a:cubicBezTo>
                    <a:pt x="404" y="145"/>
                    <a:pt x="400" y="141"/>
                    <a:pt x="400" y="140"/>
                  </a:cubicBezTo>
                  <a:cubicBezTo>
                    <a:pt x="400" y="140"/>
                    <a:pt x="400" y="136"/>
                    <a:pt x="400" y="136"/>
                  </a:cubicBezTo>
                  <a:cubicBezTo>
                    <a:pt x="400" y="136"/>
                    <a:pt x="403" y="135"/>
                    <a:pt x="404" y="135"/>
                  </a:cubicBezTo>
                  <a:cubicBezTo>
                    <a:pt x="405" y="135"/>
                    <a:pt x="407" y="133"/>
                    <a:pt x="407" y="132"/>
                  </a:cubicBezTo>
                  <a:cubicBezTo>
                    <a:pt x="407" y="131"/>
                    <a:pt x="406" y="129"/>
                    <a:pt x="405" y="128"/>
                  </a:cubicBezTo>
                  <a:cubicBezTo>
                    <a:pt x="403" y="127"/>
                    <a:pt x="399" y="126"/>
                    <a:pt x="398" y="126"/>
                  </a:cubicBezTo>
                  <a:cubicBezTo>
                    <a:pt x="398" y="125"/>
                    <a:pt x="396" y="124"/>
                    <a:pt x="395" y="124"/>
                  </a:cubicBezTo>
                  <a:cubicBezTo>
                    <a:pt x="394" y="123"/>
                    <a:pt x="393" y="121"/>
                    <a:pt x="392" y="119"/>
                  </a:cubicBezTo>
                  <a:cubicBezTo>
                    <a:pt x="392" y="117"/>
                    <a:pt x="391" y="114"/>
                    <a:pt x="390" y="113"/>
                  </a:cubicBezTo>
                  <a:cubicBezTo>
                    <a:pt x="389" y="112"/>
                    <a:pt x="389" y="109"/>
                    <a:pt x="389" y="107"/>
                  </a:cubicBezTo>
                  <a:cubicBezTo>
                    <a:pt x="388" y="105"/>
                    <a:pt x="386" y="103"/>
                    <a:pt x="385" y="103"/>
                  </a:cubicBezTo>
                  <a:cubicBezTo>
                    <a:pt x="384" y="103"/>
                    <a:pt x="379" y="99"/>
                    <a:pt x="377" y="98"/>
                  </a:cubicBezTo>
                  <a:cubicBezTo>
                    <a:pt x="375" y="95"/>
                    <a:pt x="373" y="94"/>
                    <a:pt x="373" y="94"/>
                  </a:cubicBezTo>
                  <a:cubicBezTo>
                    <a:pt x="371" y="90"/>
                    <a:pt x="371" y="90"/>
                    <a:pt x="371" y="90"/>
                  </a:cubicBezTo>
                  <a:cubicBezTo>
                    <a:pt x="371" y="90"/>
                    <a:pt x="370" y="89"/>
                    <a:pt x="367" y="89"/>
                  </a:cubicBezTo>
                  <a:cubicBezTo>
                    <a:pt x="364" y="88"/>
                    <a:pt x="362" y="87"/>
                    <a:pt x="362" y="87"/>
                  </a:cubicBezTo>
                  <a:cubicBezTo>
                    <a:pt x="362" y="87"/>
                    <a:pt x="360" y="83"/>
                    <a:pt x="360" y="82"/>
                  </a:cubicBezTo>
                  <a:cubicBezTo>
                    <a:pt x="360" y="81"/>
                    <a:pt x="359" y="80"/>
                    <a:pt x="359" y="80"/>
                  </a:cubicBezTo>
                  <a:cubicBezTo>
                    <a:pt x="359" y="80"/>
                    <a:pt x="354" y="78"/>
                    <a:pt x="353" y="77"/>
                  </a:cubicBezTo>
                  <a:cubicBezTo>
                    <a:pt x="353" y="76"/>
                    <a:pt x="352" y="76"/>
                    <a:pt x="351" y="75"/>
                  </a:cubicBezTo>
                  <a:cubicBezTo>
                    <a:pt x="349" y="75"/>
                    <a:pt x="348" y="76"/>
                    <a:pt x="346" y="76"/>
                  </a:cubicBezTo>
                  <a:cubicBezTo>
                    <a:pt x="345" y="77"/>
                    <a:pt x="343" y="78"/>
                    <a:pt x="340" y="78"/>
                  </a:cubicBezTo>
                  <a:cubicBezTo>
                    <a:pt x="338" y="79"/>
                    <a:pt x="337" y="78"/>
                    <a:pt x="337" y="78"/>
                  </a:cubicBezTo>
                  <a:cubicBezTo>
                    <a:pt x="337" y="78"/>
                    <a:pt x="336" y="75"/>
                    <a:pt x="336" y="74"/>
                  </a:cubicBezTo>
                  <a:cubicBezTo>
                    <a:pt x="336" y="73"/>
                    <a:pt x="336" y="72"/>
                    <a:pt x="336" y="72"/>
                  </a:cubicBezTo>
                  <a:cubicBezTo>
                    <a:pt x="336" y="72"/>
                    <a:pt x="338" y="70"/>
                    <a:pt x="339" y="70"/>
                  </a:cubicBezTo>
                  <a:cubicBezTo>
                    <a:pt x="340" y="70"/>
                    <a:pt x="338" y="66"/>
                    <a:pt x="338" y="66"/>
                  </a:cubicBezTo>
                  <a:cubicBezTo>
                    <a:pt x="334" y="64"/>
                    <a:pt x="334" y="64"/>
                    <a:pt x="334" y="64"/>
                  </a:cubicBezTo>
                  <a:cubicBezTo>
                    <a:pt x="334" y="64"/>
                    <a:pt x="330" y="61"/>
                    <a:pt x="328" y="60"/>
                  </a:cubicBezTo>
                  <a:cubicBezTo>
                    <a:pt x="326" y="60"/>
                    <a:pt x="327" y="63"/>
                    <a:pt x="325" y="63"/>
                  </a:cubicBezTo>
                  <a:cubicBezTo>
                    <a:pt x="324" y="64"/>
                    <a:pt x="325" y="65"/>
                    <a:pt x="325" y="65"/>
                  </a:cubicBezTo>
                  <a:cubicBezTo>
                    <a:pt x="329" y="67"/>
                    <a:pt x="329" y="67"/>
                    <a:pt x="329" y="67"/>
                  </a:cubicBezTo>
                  <a:cubicBezTo>
                    <a:pt x="329" y="67"/>
                    <a:pt x="328" y="70"/>
                    <a:pt x="327" y="71"/>
                  </a:cubicBezTo>
                  <a:cubicBezTo>
                    <a:pt x="326" y="72"/>
                    <a:pt x="322" y="71"/>
                    <a:pt x="322" y="71"/>
                  </a:cubicBezTo>
                  <a:cubicBezTo>
                    <a:pt x="319" y="70"/>
                    <a:pt x="318" y="70"/>
                    <a:pt x="318" y="70"/>
                  </a:cubicBezTo>
                  <a:cubicBezTo>
                    <a:pt x="317" y="67"/>
                    <a:pt x="316" y="67"/>
                    <a:pt x="316" y="67"/>
                  </a:cubicBezTo>
                  <a:cubicBezTo>
                    <a:pt x="316" y="63"/>
                    <a:pt x="316" y="63"/>
                    <a:pt x="316" y="63"/>
                  </a:cubicBezTo>
                  <a:cubicBezTo>
                    <a:pt x="316" y="63"/>
                    <a:pt x="317" y="61"/>
                    <a:pt x="317" y="59"/>
                  </a:cubicBezTo>
                  <a:cubicBezTo>
                    <a:pt x="317" y="57"/>
                    <a:pt x="317" y="57"/>
                    <a:pt x="316" y="57"/>
                  </a:cubicBezTo>
                  <a:cubicBezTo>
                    <a:pt x="315" y="56"/>
                    <a:pt x="314" y="55"/>
                    <a:pt x="314" y="55"/>
                  </a:cubicBezTo>
                  <a:cubicBezTo>
                    <a:pt x="312" y="53"/>
                    <a:pt x="312" y="53"/>
                    <a:pt x="312" y="53"/>
                  </a:cubicBezTo>
                  <a:cubicBezTo>
                    <a:pt x="312" y="53"/>
                    <a:pt x="312" y="49"/>
                    <a:pt x="312" y="49"/>
                  </a:cubicBezTo>
                  <a:cubicBezTo>
                    <a:pt x="312" y="47"/>
                    <a:pt x="309" y="44"/>
                    <a:pt x="308" y="43"/>
                  </a:cubicBezTo>
                  <a:cubicBezTo>
                    <a:pt x="307" y="43"/>
                    <a:pt x="307" y="40"/>
                    <a:pt x="307" y="40"/>
                  </a:cubicBezTo>
                  <a:cubicBezTo>
                    <a:pt x="312" y="38"/>
                    <a:pt x="312" y="38"/>
                    <a:pt x="312" y="38"/>
                  </a:cubicBezTo>
                  <a:close/>
                  <a:moveTo>
                    <a:pt x="269" y="391"/>
                  </a:moveTo>
                  <a:cubicBezTo>
                    <a:pt x="270" y="386"/>
                    <a:pt x="274" y="393"/>
                    <a:pt x="278" y="394"/>
                  </a:cubicBezTo>
                  <a:cubicBezTo>
                    <a:pt x="281" y="395"/>
                    <a:pt x="281" y="395"/>
                    <a:pt x="290" y="395"/>
                  </a:cubicBezTo>
                  <a:cubicBezTo>
                    <a:pt x="299" y="397"/>
                    <a:pt x="296" y="396"/>
                    <a:pt x="296" y="396"/>
                  </a:cubicBezTo>
                  <a:cubicBezTo>
                    <a:pt x="296" y="392"/>
                    <a:pt x="296" y="392"/>
                    <a:pt x="296" y="392"/>
                  </a:cubicBezTo>
                  <a:cubicBezTo>
                    <a:pt x="296" y="392"/>
                    <a:pt x="300" y="395"/>
                    <a:pt x="303" y="397"/>
                  </a:cubicBezTo>
                  <a:cubicBezTo>
                    <a:pt x="306" y="400"/>
                    <a:pt x="309" y="398"/>
                    <a:pt x="311" y="398"/>
                  </a:cubicBezTo>
                  <a:cubicBezTo>
                    <a:pt x="313" y="398"/>
                    <a:pt x="313" y="406"/>
                    <a:pt x="313" y="406"/>
                  </a:cubicBezTo>
                  <a:cubicBezTo>
                    <a:pt x="313" y="408"/>
                    <a:pt x="312" y="408"/>
                    <a:pt x="311" y="409"/>
                  </a:cubicBezTo>
                  <a:cubicBezTo>
                    <a:pt x="290" y="418"/>
                    <a:pt x="268" y="423"/>
                    <a:pt x="244" y="425"/>
                  </a:cubicBezTo>
                  <a:cubicBezTo>
                    <a:pt x="215" y="426"/>
                    <a:pt x="187" y="422"/>
                    <a:pt x="161" y="412"/>
                  </a:cubicBezTo>
                  <a:cubicBezTo>
                    <a:pt x="163" y="412"/>
                    <a:pt x="166" y="412"/>
                    <a:pt x="167" y="412"/>
                  </a:cubicBezTo>
                  <a:cubicBezTo>
                    <a:pt x="168" y="413"/>
                    <a:pt x="175" y="407"/>
                    <a:pt x="177" y="407"/>
                  </a:cubicBezTo>
                  <a:cubicBezTo>
                    <a:pt x="178" y="407"/>
                    <a:pt x="181" y="406"/>
                    <a:pt x="183" y="406"/>
                  </a:cubicBezTo>
                  <a:cubicBezTo>
                    <a:pt x="184" y="405"/>
                    <a:pt x="189" y="406"/>
                    <a:pt x="192" y="407"/>
                  </a:cubicBezTo>
                  <a:cubicBezTo>
                    <a:pt x="195" y="407"/>
                    <a:pt x="196" y="408"/>
                    <a:pt x="200" y="411"/>
                  </a:cubicBezTo>
                  <a:cubicBezTo>
                    <a:pt x="203" y="414"/>
                    <a:pt x="203" y="411"/>
                    <a:pt x="206" y="411"/>
                  </a:cubicBezTo>
                  <a:cubicBezTo>
                    <a:pt x="208" y="411"/>
                    <a:pt x="214" y="411"/>
                    <a:pt x="214" y="411"/>
                  </a:cubicBezTo>
                  <a:cubicBezTo>
                    <a:pt x="211" y="403"/>
                    <a:pt x="211" y="404"/>
                    <a:pt x="211" y="404"/>
                  </a:cubicBezTo>
                  <a:cubicBezTo>
                    <a:pt x="211" y="404"/>
                    <a:pt x="214" y="403"/>
                    <a:pt x="218" y="402"/>
                  </a:cubicBezTo>
                  <a:cubicBezTo>
                    <a:pt x="221" y="402"/>
                    <a:pt x="221" y="405"/>
                    <a:pt x="222" y="407"/>
                  </a:cubicBezTo>
                  <a:cubicBezTo>
                    <a:pt x="224" y="410"/>
                    <a:pt x="224" y="410"/>
                    <a:pt x="226" y="414"/>
                  </a:cubicBezTo>
                  <a:cubicBezTo>
                    <a:pt x="228" y="417"/>
                    <a:pt x="236" y="411"/>
                    <a:pt x="240" y="410"/>
                  </a:cubicBezTo>
                  <a:cubicBezTo>
                    <a:pt x="243" y="409"/>
                    <a:pt x="245" y="409"/>
                    <a:pt x="247" y="408"/>
                  </a:cubicBezTo>
                  <a:cubicBezTo>
                    <a:pt x="250" y="406"/>
                    <a:pt x="246" y="406"/>
                    <a:pt x="246" y="406"/>
                  </a:cubicBezTo>
                  <a:cubicBezTo>
                    <a:pt x="239" y="400"/>
                    <a:pt x="239" y="400"/>
                    <a:pt x="239" y="400"/>
                  </a:cubicBezTo>
                  <a:cubicBezTo>
                    <a:pt x="231" y="397"/>
                    <a:pt x="231" y="397"/>
                    <a:pt x="231" y="397"/>
                  </a:cubicBezTo>
                  <a:cubicBezTo>
                    <a:pt x="231" y="397"/>
                    <a:pt x="233" y="392"/>
                    <a:pt x="234" y="392"/>
                  </a:cubicBezTo>
                  <a:cubicBezTo>
                    <a:pt x="237" y="391"/>
                    <a:pt x="237" y="394"/>
                    <a:pt x="239" y="395"/>
                  </a:cubicBezTo>
                  <a:cubicBezTo>
                    <a:pt x="240" y="397"/>
                    <a:pt x="254" y="395"/>
                    <a:pt x="254" y="395"/>
                  </a:cubicBezTo>
                  <a:cubicBezTo>
                    <a:pt x="254" y="395"/>
                    <a:pt x="263" y="397"/>
                    <a:pt x="267" y="395"/>
                  </a:cubicBezTo>
                  <a:cubicBezTo>
                    <a:pt x="271" y="393"/>
                    <a:pt x="267" y="395"/>
                    <a:pt x="269" y="391"/>
                  </a:cubicBezTo>
                  <a:close/>
                  <a:moveTo>
                    <a:pt x="214" y="19"/>
                  </a:moveTo>
                  <a:cubicBezTo>
                    <a:pt x="214" y="19"/>
                    <a:pt x="214" y="19"/>
                    <a:pt x="215" y="19"/>
                  </a:cubicBezTo>
                  <a:cubicBezTo>
                    <a:pt x="214" y="19"/>
                    <a:pt x="214" y="18"/>
                    <a:pt x="214" y="18"/>
                  </a:cubicBezTo>
                  <a:cubicBezTo>
                    <a:pt x="214" y="19"/>
                    <a:pt x="216" y="21"/>
                    <a:pt x="218" y="22"/>
                  </a:cubicBezTo>
                  <a:cubicBezTo>
                    <a:pt x="218" y="24"/>
                    <a:pt x="216" y="23"/>
                    <a:pt x="216" y="23"/>
                  </a:cubicBezTo>
                  <a:cubicBezTo>
                    <a:pt x="216" y="23"/>
                    <a:pt x="207" y="28"/>
                    <a:pt x="207" y="29"/>
                  </a:cubicBezTo>
                  <a:cubicBezTo>
                    <a:pt x="207" y="31"/>
                    <a:pt x="211" y="32"/>
                    <a:pt x="218" y="31"/>
                  </a:cubicBezTo>
                  <a:cubicBezTo>
                    <a:pt x="226" y="30"/>
                    <a:pt x="222" y="32"/>
                    <a:pt x="231" y="26"/>
                  </a:cubicBezTo>
                  <a:cubicBezTo>
                    <a:pt x="241" y="21"/>
                    <a:pt x="240" y="34"/>
                    <a:pt x="245" y="37"/>
                  </a:cubicBezTo>
                  <a:cubicBezTo>
                    <a:pt x="249" y="40"/>
                    <a:pt x="250" y="41"/>
                    <a:pt x="252" y="47"/>
                  </a:cubicBezTo>
                  <a:cubicBezTo>
                    <a:pt x="255" y="53"/>
                    <a:pt x="252" y="47"/>
                    <a:pt x="246" y="51"/>
                  </a:cubicBezTo>
                  <a:cubicBezTo>
                    <a:pt x="240" y="55"/>
                    <a:pt x="243" y="52"/>
                    <a:pt x="240" y="52"/>
                  </a:cubicBezTo>
                  <a:cubicBezTo>
                    <a:pt x="237" y="52"/>
                    <a:pt x="228" y="50"/>
                    <a:pt x="225" y="50"/>
                  </a:cubicBezTo>
                  <a:cubicBezTo>
                    <a:pt x="222" y="50"/>
                    <a:pt x="221" y="50"/>
                    <a:pt x="222" y="60"/>
                  </a:cubicBezTo>
                  <a:cubicBezTo>
                    <a:pt x="223" y="69"/>
                    <a:pt x="222" y="60"/>
                    <a:pt x="209" y="67"/>
                  </a:cubicBezTo>
                  <a:cubicBezTo>
                    <a:pt x="195" y="75"/>
                    <a:pt x="211" y="74"/>
                    <a:pt x="201" y="77"/>
                  </a:cubicBezTo>
                  <a:cubicBezTo>
                    <a:pt x="190" y="80"/>
                    <a:pt x="203" y="79"/>
                    <a:pt x="210" y="82"/>
                  </a:cubicBezTo>
                  <a:cubicBezTo>
                    <a:pt x="219" y="86"/>
                    <a:pt x="215" y="82"/>
                    <a:pt x="221" y="89"/>
                  </a:cubicBezTo>
                  <a:cubicBezTo>
                    <a:pt x="226" y="95"/>
                    <a:pt x="220" y="93"/>
                    <a:pt x="217" y="95"/>
                  </a:cubicBezTo>
                  <a:cubicBezTo>
                    <a:pt x="215" y="96"/>
                    <a:pt x="209" y="95"/>
                    <a:pt x="207" y="93"/>
                  </a:cubicBezTo>
                  <a:cubicBezTo>
                    <a:pt x="204" y="91"/>
                    <a:pt x="203" y="92"/>
                    <a:pt x="203" y="92"/>
                  </a:cubicBezTo>
                  <a:cubicBezTo>
                    <a:pt x="203" y="92"/>
                    <a:pt x="197" y="87"/>
                    <a:pt x="190" y="91"/>
                  </a:cubicBezTo>
                  <a:cubicBezTo>
                    <a:pt x="185" y="95"/>
                    <a:pt x="190" y="91"/>
                    <a:pt x="189" y="89"/>
                  </a:cubicBezTo>
                  <a:cubicBezTo>
                    <a:pt x="187" y="88"/>
                    <a:pt x="185" y="89"/>
                    <a:pt x="183" y="87"/>
                  </a:cubicBezTo>
                  <a:cubicBezTo>
                    <a:pt x="181" y="85"/>
                    <a:pt x="176" y="84"/>
                    <a:pt x="162" y="90"/>
                  </a:cubicBezTo>
                  <a:cubicBezTo>
                    <a:pt x="148" y="96"/>
                    <a:pt x="162" y="94"/>
                    <a:pt x="156" y="97"/>
                  </a:cubicBezTo>
                  <a:cubicBezTo>
                    <a:pt x="150" y="101"/>
                    <a:pt x="153" y="99"/>
                    <a:pt x="153" y="95"/>
                  </a:cubicBezTo>
                  <a:cubicBezTo>
                    <a:pt x="152" y="92"/>
                    <a:pt x="151" y="86"/>
                    <a:pt x="150" y="86"/>
                  </a:cubicBezTo>
                  <a:cubicBezTo>
                    <a:pt x="147" y="84"/>
                    <a:pt x="146" y="86"/>
                    <a:pt x="144" y="88"/>
                  </a:cubicBezTo>
                  <a:cubicBezTo>
                    <a:pt x="140" y="90"/>
                    <a:pt x="134" y="76"/>
                    <a:pt x="128" y="79"/>
                  </a:cubicBezTo>
                  <a:cubicBezTo>
                    <a:pt x="122" y="83"/>
                    <a:pt x="126" y="81"/>
                    <a:pt x="120" y="86"/>
                  </a:cubicBezTo>
                  <a:cubicBezTo>
                    <a:pt x="114" y="90"/>
                    <a:pt x="120" y="92"/>
                    <a:pt x="124" y="95"/>
                  </a:cubicBezTo>
                  <a:cubicBezTo>
                    <a:pt x="127" y="98"/>
                    <a:pt x="125" y="93"/>
                    <a:pt x="131" y="91"/>
                  </a:cubicBezTo>
                  <a:cubicBezTo>
                    <a:pt x="136" y="89"/>
                    <a:pt x="133" y="92"/>
                    <a:pt x="142" y="99"/>
                  </a:cubicBezTo>
                  <a:cubicBezTo>
                    <a:pt x="150" y="106"/>
                    <a:pt x="142" y="99"/>
                    <a:pt x="140" y="104"/>
                  </a:cubicBezTo>
                  <a:cubicBezTo>
                    <a:pt x="139" y="108"/>
                    <a:pt x="134" y="102"/>
                    <a:pt x="130" y="104"/>
                  </a:cubicBezTo>
                  <a:cubicBezTo>
                    <a:pt x="126" y="106"/>
                    <a:pt x="127" y="105"/>
                    <a:pt x="121" y="107"/>
                  </a:cubicBezTo>
                  <a:cubicBezTo>
                    <a:pt x="115" y="108"/>
                    <a:pt x="121" y="107"/>
                    <a:pt x="121" y="111"/>
                  </a:cubicBezTo>
                  <a:cubicBezTo>
                    <a:pt x="119" y="115"/>
                    <a:pt x="118" y="111"/>
                    <a:pt x="112" y="115"/>
                  </a:cubicBezTo>
                  <a:cubicBezTo>
                    <a:pt x="106" y="118"/>
                    <a:pt x="110" y="116"/>
                    <a:pt x="112" y="121"/>
                  </a:cubicBezTo>
                  <a:cubicBezTo>
                    <a:pt x="115" y="125"/>
                    <a:pt x="114" y="121"/>
                    <a:pt x="116" y="119"/>
                  </a:cubicBezTo>
                  <a:cubicBezTo>
                    <a:pt x="118" y="119"/>
                    <a:pt x="118" y="119"/>
                    <a:pt x="124" y="121"/>
                  </a:cubicBezTo>
                  <a:cubicBezTo>
                    <a:pt x="128" y="123"/>
                    <a:pt x="128" y="121"/>
                    <a:pt x="131" y="122"/>
                  </a:cubicBezTo>
                  <a:cubicBezTo>
                    <a:pt x="133" y="122"/>
                    <a:pt x="134" y="120"/>
                    <a:pt x="145" y="119"/>
                  </a:cubicBezTo>
                  <a:cubicBezTo>
                    <a:pt x="156" y="117"/>
                    <a:pt x="145" y="119"/>
                    <a:pt x="151" y="124"/>
                  </a:cubicBezTo>
                  <a:cubicBezTo>
                    <a:pt x="158" y="130"/>
                    <a:pt x="151" y="124"/>
                    <a:pt x="156" y="124"/>
                  </a:cubicBezTo>
                  <a:cubicBezTo>
                    <a:pt x="160" y="124"/>
                    <a:pt x="162" y="122"/>
                    <a:pt x="165" y="121"/>
                  </a:cubicBezTo>
                  <a:cubicBezTo>
                    <a:pt x="167" y="119"/>
                    <a:pt x="166" y="118"/>
                    <a:pt x="171" y="118"/>
                  </a:cubicBezTo>
                  <a:cubicBezTo>
                    <a:pt x="177" y="117"/>
                    <a:pt x="171" y="118"/>
                    <a:pt x="177" y="116"/>
                  </a:cubicBezTo>
                  <a:cubicBezTo>
                    <a:pt x="183" y="116"/>
                    <a:pt x="180" y="113"/>
                    <a:pt x="180" y="105"/>
                  </a:cubicBezTo>
                  <a:cubicBezTo>
                    <a:pt x="180" y="98"/>
                    <a:pt x="180" y="105"/>
                    <a:pt x="183" y="104"/>
                  </a:cubicBezTo>
                  <a:cubicBezTo>
                    <a:pt x="186" y="104"/>
                    <a:pt x="185" y="103"/>
                    <a:pt x="187" y="103"/>
                  </a:cubicBezTo>
                  <a:cubicBezTo>
                    <a:pt x="189" y="103"/>
                    <a:pt x="187" y="103"/>
                    <a:pt x="195" y="104"/>
                  </a:cubicBezTo>
                  <a:cubicBezTo>
                    <a:pt x="204" y="105"/>
                    <a:pt x="198" y="105"/>
                    <a:pt x="201" y="104"/>
                  </a:cubicBezTo>
                  <a:cubicBezTo>
                    <a:pt x="204" y="104"/>
                    <a:pt x="204" y="105"/>
                    <a:pt x="209" y="105"/>
                  </a:cubicBezTo>
                  <a:cubicBezTo>
                    <a:pt x="213" y="106"/>
                    <a:pt x="212" y="105"/>
                    <a:pt x="215" y="105"/>
                  </a:cubicBezTo>
                  <a:cubicBezTo>
                    <a:pt x="216" y="106"/>
                    <a:pt x="221" y="110"/>
                    <a:pt x="224" y="113"/>
                  </a:cubicBezTo>
                  <a:cubicBezTo>
                    <a:pt x="227" y="116"/>
                    <a:pt x="231" y="118"/>
                    <a:pt x="236" y="116"/>
                  </a:cubicBezTo>
                  <a:cubicBezTo>
                    <a:pt x="240" y="116"/>
                    <a:pt x="239" y="118"/>
                    <a:pt x="240" y="119"/>
                  </a:cubicBezTo>
                  <a:cubicBezTo>
                    <a:pt x="243" y="120"/>
                    <a:pt x="245" y="125"/>
                    <a:pt x="246" y="127"/>
                  </a:cubicBezTo>
                  <a:cubicBezTo>
                    <a:pt x="247" y="129"/>
                    <a:pt x="254" y="131"/>
                    <a:pt x="259" y="140"/>
                  </a:cubicBezTo>
                  <a:cubicBezTo>
                    <a:pt x="264" y="148"/>
                    <a:pt x="263" y="146"/>
                    <a:pt x="259" y="158"/>
                  </a:cubicBezTo>
                  <a:cubicBezTo>
                    <a:pt x="254" y="170"/>
                    <a:pt x="262" y="161"/>
                    <a:pt x="262" y="167"/>
                  </a:cubicBezTo>
                  <a:cubicBezTo>
                    <a:pt x="263" y="173"/>
                    <a:pt x="264" y="170"/>
                    <a:pt x="266" y="175"/>
                  </a:cubicBezTo>
                  <a:cubicBezTo>
                    <a:pt x="268" y="180"/>
                    <a:pt x="266" y="175"/>
                    <a:pt x="261" y="181"/>
                  </a:cubicBezTo>
                  <a:cubicBezTo>
                    <a:pt x="256" y="187"/>
                    <a:pt x="261" y="181"/>
                    <a:pt x="258" y="185"/>
                  </a:cubicBezTo>
                  <a:cubicBezTo>
                    <a:pt x="255" y="189"/>
                    <a:pt x="257" y="188"/>
                    <a:pt x="257" y="192"/>
                  </a:cubicBezTo>
                  <a:cubicBezTo>
                    <a:pt x="257" y="197"/>
                    <a:pt x="256" y="195"/>
                    <a:pt x="251" y="198"/>
                  </a:cubicBezTo>
                  <a:cubicBezTo>
                    <a:pt x="247" y="200"/>
                    <a:pt x="249" y="200"/>
                    <a:pt x="248" y="205"/>
                  </a:cubicBezTo>
                  <a:cubicBezTo>
                    <a:pt x="246" y="210"/>
                    <a:pt x="245" y="206"/>
                    <a:pt x="241" y="209"/>
                  </a:cubicBezTo>
                  <a:cubicBezTo>
                    <a:pt x="237" y="212"/>
                    <a:pt x="230" y="211"/>
                    <a:pt x="224" y="211"/>
                  </a:cubicBezTo>
                  <a:cubicBezTo>
                    <a:pt x="218" y="211"/>
                    <a:pt x="217" y="212"/>
                    <a:pt x="213" y="210"/>
                  </a:cubicBezTo>
                  <a:cubicBezTo>
                    <a:pt x="208" y="208"/>
                    <a:pt x="203" y="209"/>
                    <a:pt x="200" y="207"/>
                  </a:cubicBezTo>
                  <a:cubicBezTo>
                    <a:pt x="198" y="205"/>
                    <a:pt x="195" y="206"/>
                    <a:pt x="193" y="206"/>
                  </a:cubicBezTo>
                  <a:cubicBezTo>
                    <a:pt x="192" y="208"/>
                    <a:pt x="193" y="210"/>
                    <a:pt x="189" y="214"/>
                  </a:cubicBezTo>
                  <a:cubicBezTo>
                    <a:pt x="185" y="217"/>
                    <a:pt x="185" y="213"/>
                    <a:pt x="182" y="212"/>
                  </a:cubicBezTo>
                  <a:cubicBezTo>
                    <a:pt x="179" y="212"/>
                    <a:pt x="172" y="218"/>
                    <a:pt x="172" y="218"/>
                  </a:cubicBezTo>
                  <a:cubicBezTo>
                    <a:pt x="172" y="218"/>
                    <a:pt x="173" y="221"/>
                    <a:pt x="175" y="228"/>
                  </a:cubicBezTo>
                  <a:cubicBezTo>
                    <a:pt x="177" y="234"/>
                    <a:pt x="175" y="228"/>
                    <a:pt x="175" y="232"/>
                  </a:cubicBezTo>
                  <a:cubicBezTo>
                    <a:pt x="175" y="235"/>
                    <a:pt x="175" y="246"/>
                    <a:pt x="175" y="246"/>
                  </a:cubicBezTo>
                  <a:cubicBezTo>
                    <a:pt x="175" y="246"/>
                    <a:pt x="173" y="249"/>
                    <a:pt x="171" y="253"/>
                  </a:cubicBezTo>
                  <a:cubicBezTo>
                    <a:pt x="168" y="258"/>
                    <a:pt x="168" y="256"/>
                    <a:pt x="168" y="258"/>
                  </a:cubicBezTo>
                  <a:cubicBezTo>
                    <a:pt x="167" y="260"/>
                    <a:pt x="163" y="264"/>
                    <a:pt x="162" y="266"/>
                  </a:cubicBezTo>
                  <a:cubicBezTo>
                    <a:pt x="162" y="269"/>
                    <a:pt x="162" y="270"/>
                    <a:pt x="162" y="274"/>
                  </a:cubicBezTo>
                  <a:cubicBezTo>
                    <a:pt x="161" y="278"/>
                    <a:pt x="165" y="278"/>
                    <a:pt x="169" y="281"/>
                  </a:cubicBezTo>
                  <a:cubicBezTo>
                    <a:pt x="172" y="284"/>
                    <a:pt x="171" y="285"/>
                    <a:pt x="172" y="292"/>
                  </a:cubicBezTo>
                  <a:cubicBezTo>
                    <a:pt x="174" y="298"/>
                    <a:pt x="172" y="292"/>
                    <a:pt x="175" y="298"/>
                  </a:cubicBezTo>
                  <a:cubicBezTo>
                    <a:pt x="178" y="304"/>
                    <a:pt x="175" y="300"/>
                    <a:pt x="171" y="304"/>
                  </a:cubicBezTo>
                  <a:cubicBezTo>
                    <a:pt x="168" y="308"/>
                    <a:pt x="168" y="306"/>
                    <a:pt x="166" y="313"/>
                  </a:cubicBezTo>
                  <a:cubicBezTo>
                    <a:pt x="163" y="319"/>
                    <a:pt x="165" y="315"/>
                    <a:pt x="165" y="321"/>
                  </a:cubicBezTo>
                  <a:cubicBezTo>
                    <a:pt x="165" y="326"/>
                    <a:pt x="165" y="321"/>
                    <a:pt x="165" y="327"/>
                  </a:cubicBezTo>
                  <a:cubicBezTo>
                    <a:pt x="165" y="333"/>
                    <a:pt x="165" y="327"/>
                    <a:pt x="162" y="334"/>
                  </a:cubicBezTo>
                  <a:cubicBezTo>
                    <a:pt x="159" y="343"/>
                    <a:pt x="162" y="338"/>
                    <a:pt x="158" y="345"/>
                  </a:cubicBezTo>
                  <a:cubicBezTo>
                    <a:pt x="155" y="353"/>
                    <a:pt x="158" y="345"/>
                    <a:pt x="156" y="345"/>
                  </a:cubicBezTo>
                  <a:cubicBezTo>
                    <a:pt x="153" y="345"/>
                    <a:pt x="146" y="342"/>
                    <a:pt x="145" y="341"/>
                  </a:cubicBezTo>
                  <a:cubicBezTo>
                    <a:pt x="143" y="340"/>
                    <a:pt x="133" y="336"/>
                    <a:pt x="130" y="336"/>
                  </a:cubicBezTo>
                  <a:cubicBezTo>
                    <a:pt x="127" y="336"/>
                    <a:pt x="128" y="330"/>
                    <a:pt x="128" y="330"/>
                  </a:cubicBezTo>
                  <a:cubicBezTo>
                    <a:pt x="118" y="323"/>
                    <a:pt x="117" y="323"/>
                    <a:pt x="117" y="323"/>
                  </a:cubicBezTo>
                  <a:cubicBezTo>
                    <a:pt x="109" y="312"/>
                    <a:pt x="108" y="312"/>
                    <a:pt x="108" y="312"/>
                  </a:cubicBezTo>
                  <a:cubicBezTo>
                    <a:pt x="108" y="312"/>
                    <a:pt x="108" y="306"/>
                    <a:pt x="108" y="305"/>
                  </a:cubicBezTo>
                  <a:cubicBezTo>
                    <a:pt x="108" y="304"/>
                    <a:pt x="104" y="303"/>
                    <a:pt x="102" y="303"/>
                  </a:cubicBezTo>
                  <a:cubicBezTo>
                    <a:pt x="99" y="302"/>
                    <a:pt x="100" y="299"/>
                    <a:pt x="99" y="298"/>
                  </a:cubicBezTo>
                  <a:cubicBezTo>
                    <a:pt x="98" y="296"/>
                    <a:pt x="94" y="291"/>
                    <a:pt x="90" y="290"/>
                  </a:cubicBezTo>
                  <a:cubicBezTo>
                    <a:pt x="86" y="290"/>
                    <a:pt x="93" y="282"/>
                    <a:pt x="93" y="282"/>
                  </a:cubicBezTo>
                  <a:cubicBezTo>
                    <a:pt x="93" y="282"/>
                    <a:pt x="87" y="279"/>
                    <a:pt x="86" y="275"/>
                  </a:cubicBezTo>
                  <a:cubicBezTo>
                    <a:pt x="85" y="271"/>
                    <a:pt x="86" y="263"/>
                    <a:pt x="86" y="261"/>
                  </a:cubicBezTo>
                  <a:cubicBezTo>
                    <a:pt x="87" y="259"/>
                    <a:pt x="86" y="252"/>
                    <a:pt x="86" y="252"/>
                  </a:cubicBezTo>
                  <a:cubicBezTo>
                    <a:pt x="81" y="246"/>
                    <a:pt x="81" y="246"/>
                    <a:pt x="81" y="246"/>
                  </a:cubicBezTo>
                  <a:cubicBezTo>
                    <a:pt x="81" y="246"/>
                    <a:pt x="80" y="237"/>
                    <a:pt x="78" y="236"/>
                  </a:cubicBezTo>
                  <a:cubicBezTo>
                    <a:pt x="77" y="235"/>
                    <a:pt x="74" y="229"/>
                    <a:pt x="71" y="229"/>
                  </a:cubicBezTo>
                  <a:cubicBezTo>
                    <a:pt x="69" y="229"/>
                    <a:pt x="69" y="214"/>
                    <a:pt x="69" y="214"/>
                  </a:cubicBezTo>
                  <a:cubicBezTo>
                    <a:pt x="64" y="206"/>
                    <a:pt x="64" y="206"/>
                    <a:pt x="64" y="206"/>
                  </a:cubicBezTo>
                  <a:cubicBezTo>
                    <a:pt x="64" y="206"/>
                    <a:pt x="62" y="198"/>
                    <a:pt x="62" y="197"/>
                  </a:cubicBezTo>
                  <a:cubicBezTo>
                    <a:pt x="62" y="195"/>
                    <a:pt x="66" y="191"/>
                    <a:pt x="66" y="191"/>
                  </a:cubicBezTo>
                  <a:cubicBezTo>
                    <a:pt x="66" y="191"/>
                    <a:pt x="70" y="191"/>
                    <a:pt x="73" y="192"/>
                  </a:cubicBezTo>
                  <a:cubicBezTo>
                    <a:pt x="77" y="194"/>
                    <a:pt x="75" y="192"/>
                    <a:pt x="78" y="193"/>
                  </a:cubicBezTo>
                  <a:cubicBezTo>
                    <a:pt x="80" y="194"/>
                    <a:pt x="80" y="192"/>
                    <a:pt x="83" y="191"/>
                  </a:cubicBezTo>
                  <a:cubicBezTo>
                    <a:pt x="87" y="189"/>
                    <a:pt x="83" y="186"/>
                    <a:pt x="83" y="184"/>
                  </a:cubicBezTo>
                  <a:cubicBezTo>
                    <a:pt x="82" y="182"/>
                    <a:pt x="88" y="182"/>
                    <a:pt x="89" y="181"/>
                  </a:cubicBezTo>
                  <a:cubicBezTo>
                    <a:pt x="92" y="180"/>
                    <a:pt x="92" y="174"/>
                    <a:pt x="93" y="173"/>
                  </a:cubicBezTo>
                  <a:cubicBezTo>
                    <a:pt x="94" y="171"/>
                    <a:pt x="95" y="169"/>
                    <a:pt x="97" y="165"/>
                  </a:cubicBezTo>
                  <a:cubicBezTo>
                    <a:pt x="98" y="160"/>
                    <a:pt x="100" y="162"/>
                    <a:pt x="102" y="161"/>
                  </a:cubicBezTo>
                  <a:cubicBezTo>
                    <a:pt x="104" y="160"/>
                    <a:pt x="101" y="156"/>
                    <a:pt x="103" y="150"/>
                  </a:cubicBezTo>
                  <a:cubicBezTo>
                    <a:pt x="106" y="145"/>
                    <a:pt x="97" y="149"/>
                    <a:pt x="97" y="149"/>
                  </a:cubicBezTo>
                  <a:cubicBezTo>
                    <a:pt x="97" y="149"/>
                    <a:pt x="97" y="149"/>
                    <a:pt x="94" y="153"/>
                  </a:cubicBezTo>
                  <a:cubicBezTo>
                    <a:pt x="90" y="156"/>
                    <a:pt x="93" y="155"/>
                    <a:pt x="91" y="159"/>
                  </a:cubicBezTo>
                  <a:cubicBezTo>
                    <a:pt x="88" y="163"/>
                    <a:pt x="90" y="166"/>
                    <a:pt x="89" y="168"/>
                  </a:cubicBezTo>
                  <a:cubicBezTo>
                    <a:pt x="88" y="169"/>
                    <a:pt x="82" y="170"/>
                    <a:pt x="80" y="174"/>
                  </a:cubicBezTo>
                  <a:cubicBezTo>
                    <a:pt x="78" y="177"/>
                    <a:pt x="75" y="182"/>
                    <a:pt x="75" y="182"/>
                  </a:cubicBezTo>
                  <a:cubicBezTo>
                    <a:pt x="75" y="182"/>
                    <a:pt x="65" y="180"/>
                    <a:pt x="62" y="179"/>
                  </a:cubicBezTo>
                  <a:cubicBezTo>
                    <a:pt x="60" y="179"/>
                    <a:pt x="59" y="173"/>
                    <a:pt x="59" y="173"/>
                  </a:cubicBezTo>
                  <a:cubicBezTo>
                    <a:pt x="59" y="173"/>
                    <a:pt x="56" y="167"/>
                    <a:pt x="56" y="165"/>
                  </a:cubicBezTo>
                  <a:cubicBezTo>
                    <a:pt x="56" y="163"/>
                    <a:pt x="59" y="156"/>
                    <a:pt x="59" y="156"/>
                  </a:cubicBezTo>
                  <a:cubicBezTo>
                    <a:pt x="58" y="148"/>
                    <a:pt x="58" y="148"/>
                    <a:pt x="58" y="148"/>
                  </a:cubicBezTo>
                  <a:cubicBezTo>
                    <a:pt x="58" y="148"/>
                    <a:pt x="62" y="144"/>
                    <a:pt x="61" y="142"/>
                  </a:cubicBezTo>
                  <a:cubicBezTo>
                    <a:pt x="60" y="139"/>
                    <a:pt x="61" y="142"/>
                    <a:pt x="59" y="142"/>
                  </a:cubicBezTo>
                  <a:cubicBezTo>
                    <a:pt x="57" y="143"/>
                    <a:pt x="53" y="144"/>
                    <a:pt x="51" y="145"/>
                  </a:cubicBezTo>
                  <a:cubicBezTo>
                    <a:pt x="50" y="148"/>
                    <a:pt x="48" y="154"/>
                    <a:pt x="47" y="156"/>
                  </a:cubicBezTo>
                  <a:cubicBezTo>
                    <a:pt x="45" y="158"/>
                    <a:pt x="44" y="157"/>
                    <a:pt x="42" y="161"/>
                  </a:cubicBezTo>
                  <a:cubicBezTo>
                    <a:pt x="41" y="164"/>
                    <a:pt x="40" y="163"/>
                    <a:pt x="39" y="164"/>
                  </a:cubicBezTo>
                  <a:cubicBezTo>
                    <a:pt x="62" y="85"/>
                    <a:pt x="130" y="26"/>
                    <a:pt x="214" y="18"/>
                  </a:cubicBezTo>
                  <a:cubicBezTo>
                    <a:pt x="214" y="18"/>
                    <a:pt x="214" y="19"/>
                    <a:pt x="214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0"/>
            </a:p>
          </p:txBody>
        </p:sp>
        <p:sp>
          <p:nvSpPr>
            <p:cNvPr id="51" name="Freeform 19"/>
            <p:cNvSpPr>
              <a:spLocks noEditPoints="1"/>
            </p:cNvSpPr>
            <p:nvPr userDrawn="1"/>
          </p:nvSpPr>
          <p:spPr bwMode="auto">
            <a:xfrm>
              <a:off x="41275" y="3959226"/>
              <a:ext cx="1997075" cy="1141413"/>
            </a:xfrm>
            <a:custGeom>
              <a:avLst/>
              <a:gdLst>
                <a:gd name="T0" fmla="*/ 29 w 629"/>
                <a:gd name="T1" fmla="*/ 145 h 359"/>
                <a:gd name="T2" fmla="*/ 81 w 629"/>
                <a:gd name="T3" fmla="*/ 125 h 359"/>
                <a:gd name="T4" fmla="*/ 139 w 629"/>
                <a:gd name="T5" fmla="*/ 191 h 359"/>
                <a:gd name="T6" fmla="*/ 318 w 629"/>
                <a:gd name="T7" fmla="*/ 133 h 359"/>
                <a:gd name="T8" fmla="*/ 326 w 629"/>
                <a:gd name="T9" fmla="*/ 127 h 359"/>
                <a:gd name="T10" fmla="*/ 346 w 629"/>
                <a:gd name="T11" fmla="*/ 133 h 359"/>
                <a:gd name="T12" fmla="*/ 365 w 629"/>
                <a:gd name="T13" fmla="*/ 140 h 359"/>
                <a:gd name="T14" fmla="*/ 367 w 629"/>
                <a:gd name="T15" fmla="*/ 151 h 359"/>
                <a:gd name="T16" fmla="*/ 471 w 629"/>
                <a:gd name="T17" fmla="*/ 310 h 359"/>
                <a:gd name="T18" fmla="*/ 556 w 629"/>
                <a:gd name="T19" fmla="*/ 297 h 359"/>
                <a:gd name="T20" fmla="*/ 583 w 629"/>
                <a:gd name="T21" fmla="*/ 344 h 359"/>
                <a:gd name="T22" fmla="*/ 614 w 629"/>
                <a:gd name="T23" fmla="*/ 347 h 359"/>
                <a:gd name="T24" fmla="*/ 601 w 629"/>
                <a:gd name="T25" fmla="*/ 298 h 359"/>
                <a:gd name="T26" fmla="*/ 580 w 629"/>
                <a:gd name="T27" fmla="*/ 270 h 359"/>
                <a:gd name="T28" fmla="*/ 614 w 629"/>
                <a:gd name="T29" fmla="*/ 239 h 359"/>
                <a:gd name="T30" fmla="*/ 629 w 629"/>
                <a:gd name="T31" fmla="*/ 194 h 359"/>
                <a:gd name="T32" fmla="*/ 559 w 629"/>
                <a:gd name="T33" fmla="*/ 152 h 359"/>
                <a:gd name="T34" fmla="*/ 419 w 629"/>
                <a:gd name="T35" fmla="*/ 102 h 359"/>
                <a:gd name="T36" fmla="*/ 360 w 629"/>
                <a:gd name="T37" fmla="*/ 92 h 359"/>
                <a:gd name="T38" fmla="*/ 308 w 629"/>
                <a:gd name="T39" fmla="*/ 63 h 359"/>
                <a:gd name="T40" fmla="*/ 169 w 629"/>
                <a:gd name="T41" fmla="*/ 12 h 359"/>
                <a:gd name="T42" fmla="*/ 88 w 629"/>
                <a:gd name="T43" fmla="*/ 0 h 359"/>
                <a:gd name="T44" fmla="*/ 72 w 629"/>
                <a:gd name="T45" fmla="*/ 45 h 359"/>
                <a:gd name="T46" fmla="*/ 79 w 629"/>
                <a:gd name="T47" fmla="*/ 90 h 359"/>
                <a:gd name="T48" fmla="*/ 44 w 629"/>
                <a:gd name="T49" fmla="*/ 98 h 359"/>
                <a:gd name="T50" fmla="*/ 4 w 629"/>
                <a:gd name="T51" fmla="*/ 128 h 359"/>
                <a:gd name="T52" fmla="*/ 29 w 629"/>
                <a:gd name="T53" fmla="*/ 145 h 359"/>
                <a:gd name="T54" fmla="*/ 565 w 629"/>
                <a:gd name="T55" fmla="*/ 251 h 359"/>
                <a:gd name="T56" fmla="*/ 531 w 629"/>
                <a:gd name="T57" fmla="*/ 206 h 359"/>
                <a:gd name="T58" fmla="*/ 574 w 629"/>
                <a:gd name="T59" fmla="*/ 223 h 359"/>
                <a:gd name="T60" fmla="*/ 565 w 629"/>
                <a:gd name="T61" fmla="*/ 251 h 359"/>
                <a:gd name="T62" fmla="*/ 470 w 629"/>
                <a:gd name="T63" fmla="*/ 131 h 359"/>
                <a:gd name="T64" fmla="*/ 568 w 629"/>
                <a:gd name="T65" fmla="*/ 180 h 359"/>
                <a:gd name="T66" fmla="*/ 416 w 629"/>
                <a:gd name="T67" fmla="*/ 131 h 359"/>
                <a:gd name="T68" fmla="*/ 470 w 629"/>
                <a:gd name="T69" fmla="*/ 131 h 359"/>
                <a:gd name="T70" fmla="*/ 393 w 629"/>
                <a:gd name="T71" fmla="*/ 151 h 359"/>
                <a:gd name="T72" fmla="*/ 497 w 629"/>
                <a:gd name="T73" fmla="*/ 193 h 359"/>
                <a:gd name="T74" fmla="*/ 548 w 629"/>
                <a:gd name="T75" fmla="*/ 282 h 359"/>
                <a:gd name="T76" fmla="*/ 537 w 629"/>
                <a:gd name="T77" fmla="*/ 293 h 359"/>
                <a:gd name="T78" fmla="*/ 442 w 629"/>
                <a:gd name="T79" fmla="*/ 286 h 359"/>
                <a:gd name="T80" fmla="*/ 393 w 629"/>
                <a:gd name="T81" fmla="*/ 151 h 359"/>
                <a:gd name="T82" fmla="*/ 251 w 629"/>
                <a:gd name="T83" fmla="*/ 52 h 359"/>
                <a:gd name="T84" fmla="*/ 293 w 629"/>
                <a:gd name="T85" fmla="*/ 87 h 359"/>
                <a:gd name="T86" fmla="*/ 144 w 629"/>
                <a:gd name="T87" fmla="*/ 27 h 359"/>
                <a:gd name="T88" fmla="*/ 251 w 629"/>
                <a:gd name="T89" fmla="*/ 52 h 359"/>
                <a:gd name="T90" fmla="*/ 113 w 629"/>
                <a:gd name="T91" fmla="*/ 58 h 359"/>
                <a:gd name="T92" fmla="*/ 156 w 629"/>
                <a:gd name="T93" fmla="*/ 72 h 359"/>
                <a:gd name="T94" fmla="*/ 103 w 629"/>
                <a:gd name="T95" fmla="*/ 84 h 359"/>
                <a:gd name="T96" fmla="*/ 113 w 629"/>
                <a:gd name="T97" fmla="*/ 58 h 359"/>
                <a:gd name="T98" fmla="*/ 96 w 629"/>
                <a:gd name="T99" fmla="*/ 119 h 359"/>
                <a:gd name="T100" fmla="*/ 191 w 629"/>
                <a:gd name="T101" fmla="*/ 82 h 359"/>
                <a:gd name="T102" fmla="*/ 298 w 629"/>
                <a:gd name="T103" fmla="*/ 117 h 359"/>
                <a:gd name="T104" fmla="*/ 176 w 629"/>
                <a:gd name="T105" fmla="*/ 191 h 359"/>
                <a:gd name="T106" fmla="*/ 98 w 629"/>
                <a:gd name="T107" fmla="*/ 136 h 359"/>
                <a:gd name="T108" fmla="*/ 96 w 629"/>
                <a:gd name="T109" fmla="*/ 119 h 3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629" h="359">
                  <a:moveTo>
                    <a:pt x="29" y="145"/>
                  </a:moveTo>
                  <a:cubicBezTo>
                    <a:pt x="36" y="144"/>
                    <a:pt x="57" y="136"/>
                    <a:pt x="81" y="125"/>
                  </a:cubicBezTo>
                  <a:cubicBezTo>
                    <a:pt x="84" y="148"/>
                    <a:pt x="95" y="170"/>
                    <a:pt x="139" y="191"/>
                  </a:cubicBezTo>
                  <a:cubicBezTo>
                    <a:pt x="203" y="221"/>
                    <a:pt x="270" y="235"/>
                    <a:pt x="318" y="133"/>
                  </a:cubicBezTo>
                  <a:cubicBezTo>
                    <a:pt x="318" y="133"/>
                    <a:pt x="321" y="130"/>
                    <a:pt x="326" y="127"/>
                  </a:cubicBezTo>
                  <a:cubicBezTo>
                    <a:pt x="333" y="129"/>
                    <a:pt x="339" y="131"/>
                    <a:pt x="346" y="133"/>
                  </a:cubicBezTo>
                  <a:cubicBezTo>
                    <a:pt x="352" y="136"/>
                    <a:pt x="358" y="138"/>
                    <a:pt x="365" y="140"/>
                  </a:cubicBezTo>
                  <a:cubicBezTo>
                    <a:pt x="367" y="146"/>
                    <a:pt x="367" y="151"/>
                    <a:pt x="367" y="151"/>
                  </a:cubicBezTo>
                  <a:cubicBezTo>
                    <a:pt x="341" y="260"/>
                    <a:pt x="403" y="292"/>
                    <a:pt x="471" y="310"/>
                  </a:cubicBezTo>
                  <a:cubicBezTo>
                    <a:pt x="518" y="322"/>
                    <a:pt x="540" y="312"/>
                    <a:pt x="556" y="297"/>
                  </a:cubicBezTo>
                  <a:cubicBezTo>
                    <a:pt x="568" y="320"/>
                    <a:pt x="579" y="339"/>
                    <a:pt x="583" y="344"/>
                  </a:cubicBezTo>
                  <a:cubicBezTo>
                    <a:pt x="597" y="359"/>
                    <a:pt x="614" y="347"/>
                    <a:pt x="614" y="347"/>
                  </a:cubicBezTo>
                  <a:cubicBezTo>
                    <a:pt x="628" y="335"/>
                    <a:pt x="623" y="324"/>
                    <a:pt x="601" y="298"/>
                  </a:cubicBezTo>
                  <a:cubicBezTo>
                    <a:pt x="595" y="291"/>
                    <a:pt x="588" y="282"/>
                    <a:pt x="580" y="270"/>
                  </a:cubicBezTo>
                  <a:cubicBezTo>
                    <a:pt x="599" y="249"/>
                    <a:pt x="614" y="239"/>
                    <a:pt x="614" y="239"/>
                  </a:cubicBezTo>
                  <a:cubicBezTo>
                    <a:pt x="629" y="194"/>
                    <a:pt x="629" y="194"/>
                    <a:pt x="629" y="194"/>
                  </a:cubicBezTo>
                  <a:cubicBezTo>
                    <a:pt x="629" y="194"/>
                    <a:pt x="605" y="181"/>
                    <a:pt x="559" y="152"/>
                  </a:cubicBezTo>
                  <a:cubicBezTo>
                    <a:pt x="512" y="124"/>
                    <a:pt x="451" y="104"/>
                    <a:pt x="419" y="102"/>
                  </a:cubicBezTo>
                  <a:cubicBezTo>
                    <a:pt x="393" y="101"/>
                    <a:pt x="369" y="95"/>
                    <a:pt x="360" y="92"/>
                  </a:cubicBezTo>
                  <a:cubicBezTo>
                    <a:pt x="352" y="89"/>
                    <a:pt x="329" y="78"/>
                    <a:pt x="308" y="63"/>
                  </a:cubicBezTo>
                  <a:cubicBezTo>
                    <a:pt x="282" y="43"/>
                    <a:pt x="223" y="19"/>
                    <a:pt x="169" y="12"/>
                  </a:cubicBezTo>
                  <a:cubicBezTo>
                    <a:pt x="115" y="5"/>
                    <a:pt x="88" y="0"/>
                    <a:pt x="88" y="0"/>
                  </a:cubicBezTo>
                  <a:cubicBezTo>
                    <a:pt x="72" y="45"/>
                    <a:pt x="72" y="45"/>
                    <a:pt x="72" y="45"/>
                  </a:cubicBezTo>
                  <a:cubicBezTo>
                    <a:pt x="72" y="45"/>
                    <a:pt x="77" y="61"/>
                    <a:pt x="79" y="90"/>
                  </a:cubicBezTo>
                  <a:cubicBezTo>
                    <a:pt x="65" y="93"/>
                    <a:pt x="53" y="96"/>
                    <a:pt x="44" y="98"/>
                  </a:cubicBezTo>
                  <a:cubicBezTo>
                    <a:pt x="11" y="104"/>
                    <a:pt x="0" y="109"/>
                    <a:pt x="4" y="128"/>
                  </a:cubicBezTo>
                  <a:cubicBezTo>
                    <a:pt x="4" y="128"/>
                    <a:pt x="10" y="149"/>
                    <a:pt x="29" y="145"/>
                  </a:cubicBezTo>
                  <a:close/>
                  <a:moveTo>
                    <a:pt x="565" y="251"/>
                  </a:moveTo>
                  <a:cubicBezTo>
                    <a:pt x="554" y="236"/>
                    <a:pt x="542" y="219"/>
                    <a:pt x="531" y="206"/>
                  </a:cubicBezTo>
                  <a:cubicBezTo>
                    <a:pt x="547" y="213"/>
                    <a:pt x="562" y="218"/>
                    <a:pt x="574" y="223"/>
                  </a:cubicBezTo>
                  <a:cubicBezTo>
                    <a:pt x="572" y="232"/>
                    <a:pt x="568" y="242"/>
                    <a:pt x="565" y="251"/>
                  </a:cubicBezTo>
                  <a:close/>
                  <a:moveTo>
                    <a:pt x="470" y="131"/>
                  </a:moveTo>
                  <a:cubicBezTo>
                    <a:pt x="507" y="142"/>
                    <a:pt x="550" y="158"/>
                    <a:pt x="568" y="180"/>
                  </a:cubicBezTo>
                  <a:cubicBezTo>
                    <a:pt x="416" y="131"/>
                    <a:pt x="416" y="131"/>
                    <a:pt x="416" y="131"/>
                  </a:cubicBezTo>
                  <a:cubicBezTo>
                    <a:pt x="428" y="126"/>
                    <a:pt x="445" y="124"/>
                    <a:pt x="470" y="131"/>
                  </a:cubicBezTo>
                  <a:close/>
                  <a:moveTo>
                    <a:pt x="393" y="151"/>
                  </a:moveTo>
                  <a:cubicBezTo>
                    <a:pt x="428" y="166"/>
                    <a:pt x="465" y="180"/>
                    <a:pt x="497" y="193"/>
                  </a:cubicBezTo>
                  <a:cubicBezTo>
                    <a:pt x="509" y="209"/>
                    <a:pt x="530" y="247"/>
                    <a:pt x="548" y="282"/>
                  </a:cubicBezTo>
                  <a:cubicBezTo>
                    <a:pt x="544" y="287"/>
                    <a:pt x="541" y="291"/>
                    <a:pt x="537" y="293"/>
                  </a:cubicBezTo>
                  <a:cubicBezTo>
                    <a:pt x="521" y="303"/>
                    <a:pt x="481" y="303"/>
                    <a:pt x="442" y="286"/>
                  </a:cubicBezTo>
                  <a:cubicBezTo>
                    <a:pt x="403" y="270"/>
                    <a:pt x="349" y="228"/>
                    <a:pt x="393" y="151"/>
                  </a:cubicBezTo>
                  <a:close/>
                  <a:moveTo>
                    <a:pt x="251" y="52"/>
                  </a:moveTo>
                  <a:cubicBezTo>
                    <a:pt x="274" y="62"/>
                    <a:pt x="286" y="76"/>
                    <a:pt x="293" y="87"/>
                  </a:cubicBezTo>
                  <a:cubicBezTo>
                    <a:pt x="144" y="27"/>
                    <a:pt x="144" y="27"/>
                    <a:pt x="144" y="27"/>
                  </a:cubicBezTo>
                  <a:cubicBezTo>
                    <a:pt x="171" y="22"/>
                    <a:pt x="215" y="37"/>
                    <a:pt x="251" y="52"/>
                  </a:cubicBezTo>
                  <a:close/>
                  <a:moveTo>
                    <a:pt x="113" y="58"/>
                  </a:moveTo>
                  <a:cubicBezTo>
                    <a:pt x="125" y="61"/>
                    <a:pt x="139" y="66"/>
                    <a:pt x="156" y="72"/>
                  </a:cubicBezTo>
                  <a:cubicBezTo>
                    <a:pt x="139" y="75"/>
                    <a:pt x="121" y="79"/>
                    <a:pt x="103" y="84"/>
                  </a:cubicBezTo>
                  <a:cubicBezTo>
                    <a:pt x="105" y="75"/>
                    <a:pt x="108" y="66"/>
                    <a:pt x="113" y="58"/>
                  </a:cubicBezTo>
                  <a:close/>
                  <a:moveTo>
                    <a:pt x="96" y="119"/>
                  </a:moveTo>
                  <a:cubicBezTo>
                    <a:pt x="131" y="104"/>
                    <a:pt x="171" y="87"/>
                    <a:pt x="191" y="82"/>
                  </a:cubicBezTo>
                  <a:cubicBezTo>
                    <a:pt x="224" y="93"/>
                    <a:pt x="261" y="105"/>
                    <a:pt x="298" y="117"/>
                  </a:cubicBezTo>
                  <a:cubicBezTo>
                    <a:pt x="283" y="205"/>
                    <a:pt x="216" y="203"/>
                    <a:pt x="176" y="191"/>
                  </a:cubicBezTo>
                  <a:cubicBezTo>
                    <a:pt x="134" y="178"/>
                    <a:pt x="104" y="154"/>
                    <a:pt x="98" y="136"/>
                  </a:cubicBezTo>
                  <a:cubicBezTo>
                    <a:pt x="96" y="131"/>
                    <a:pt x="96" y="125"/>
                    <a:pt x="96" y="1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0"/>
            </a:p>
          </p:txBody>
        </p:sp>
        <p:sp>
          <p:nvSpPr>
            <p:cNvPr id="52" name="Freeform 20"/>
            <p:cNvSpPr>
              <a:spLocks/>
            </p:cNvSpPr>
            <p:nvPr userDrawn="1"/>
          </p:nvSpPr>
          <p:spPr bwMode="auto">
            <a:xfrm>
              <a:off x="2489200" y="4916488"/>
              <a:ext cx="1828800" cy="1103313"/>
            </a:xfrm>
            <a:custGeom>
              <a:avLst/>
              <a:gdLst>
                <a:gd name="T0" fmla="*/ 352 w 1152"/>
                <a:gd name="T1" fmla="*/ 236 h 695"/>
                <a:gd name="T2" fmla="*/ 646 w 1152"/>
                <a:gd name="T3" fmla="*/ 461 h 695"/>
                <a:gd name="T4" fmla="*/ 788 w 1152"/>
                <a:gd name="T5" fmla="*/ 386 h 695"/>
                <a:gd name="T6" fmla="*/ 1152 w 1152"/>
                <a:gd name="T7" fmla="*/ 695 h 695"/>
                <a:gd name="T8" fmla="*/ 1152 w 1152"/>
                <a:gd name="T9" fmla="*/ 601 h 695"/>
                <a:gd name="T10" fmla="*/ 798 w 1152"/>
                <a:gd name="T11" fmla="*/ 302 h 695"/>
                <a:gd name="T12" fmla="*/ 654 w 1152"/>
                <a:gd name="T13" fmla="*/ 374 h 695"/>
                <a:gd name="T14" fmla="*/ 376 w 1152"/>
                <a:gd name="T15" fmla="*/ 164 h 695"/>
                <a:gd name="T16" fmla="*/ 162 w 1152"/>
                <a:gd name="T17" fmla="*/ 164 h 695"/>
                <a:gd name="T18" fmla="*/ 0 w 1152"/>
                <a:gd name="T19" fmla="*/ 0 h 695"/>
                <a:gd name="T20" fmla="*/ 0 w 1152"/>
                <a:gd name="T21" fmla="*/ 104 h 695"/>
                <a:gd name="T22" fmla="*/ 132 w 1152"/>
                <a:gd name="T23" fmla="*/ 236 h 695"/>
                <a:gd name="T24" fmla="*/ 352 w 1152"/>
                <a:gd name="T25" fmla="*/ 236 h 6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52" h="695">
                  <a:moveTo>
                    <a:pt x="352" y="236"/>
                  </a:moveTo>
                  <a:lnTo>
                    <a:pt x="646" y="461"/>
                  </a:lnTo>
                  <a:lnTo>
                    <a:pt x="788" y="386"/>
                  </a:lnTo>
                  <a:lnTo>
                    <a:pt x="1152" y="695"/>
                  </a:lnTo>
                  <a:lnTo>
                    <a:pt x="1152" y="601"/>
                  </a:lnTo>
                  <a:lnTo>
                    <a:pt x="798" y="302"/>
                  </a:lnTo>
                  <a:lnTo>
                    <a:pt x="654" y="374"/>
                  </a:lnTo>
                  <a:lnTo>
                    <a:pt x="376" y="164"/>
                  </a:lnTo>
                  <a:lnTo>
                    <a:pt x="162" y="164"/>
                  </a:lnTo>
                  <a:lnTo>
                    <a:pt x="0" y="0"/>
                  </a:lnTo>
                  <a:lnTo>
                    <a:pt x="0" y="104"/>
                  </a:lnTo>
                  <a:lnTo>
                    <a:pt x="132" y="236"/>
                  </a:lnTo>
                  <a:lnTo>
                    <a:pt x="352" y="2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0"/>
            </a:p>
          </p:txBody>
        </p:sp>
        <p:sp>
          <p:nvSpPr>
            <p:cNvPr id="53" name="Freeform 21"/>
            <p:cNvSpPr>
              <a:spLocks/>
            </p:cNvSpPr>
            <p:nvPr userDrawn="1"/>
          </p:nvSpPr>
          <p:spPr bwMode="auto">
            <a:xfrm>
              <a:off x="7940675" y="4970463"/>
              <a:ext cx="231775" cy="225425"/>
            </a:xfrm>
            <a:custGeom>
              <a:avLst/>
              <a:gdLst>
                <a:gd name="T0" fmla="*/ 112 w 146"/>
                <a:gd name="T1" fmla="*/ 142 h 142"/>
                <a:gd name="T2" fmla="*/ 146 w 146"/>
                <a:gd name="T3" fmla="*/ 34 h 142"/>
                <a:gd name="T4" fmla="*/ 30 w 146"/>
                <a:gd name="T5" fmla="*/ 0 h 142"/>
                <a:gd name="T6" fmla="*/ 0 w 146"/>
                <a:gd name="T7" fmla="*/ 110 h 142"/>
                <a:gd name="T8" fmla="*/ 112 w 146"/>
                <a:gd name="T9" fmla="*/ 142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142">
                  <a:moveTo>
                    <a:pt x="112" y="142"/>
                  </a:moveTo>
                  <a:lnTo>
                    <a:pt x="146" y="34"/>
                  </a:lnTo>
                  <a:lnTo>
                    <a:pt x="30" y="0"/>
                  </a:lnTo>
                  <a:lnTo>
                    <a:pt x="0" y="110"/>
                  </a:lnTo>
                  <a:lnTo>
                    <a:pt x="112" y="1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0"/>
            </a:p>
          </p:txBody>
        </p:sp>
        <p:sp>
          <p:nvSpPr>
            <p:cNvPr id="54" name="Freeform 22"/>
            <p:cNvSpPr>
              <a:spLocks/>
            </p:cNvSpPr>
            <p:nvPr userDrawn="1"/>
          </p:nvSpPr>
          <p:spPr bwMode="auto">
            <a:xfrm>
              <a:off x="7658100" y="4824413"/>
              <a:ext cx="304800" cy="374650"/>
            </a:xfrm>
            <a:custGeom>
              <a:avLst/>
              <a:gdLst>
                <a:gd name="T0" fmla="*/ 134 w 192"/>
                <a:gd name="T1" fmla="*/ 236 h 236"/>
                <a:gd name="T2" fmla="*/ 192 w 192"/>
                <a:gd name="T3" fmla="*/ 40 h 236"/>
                <a:gd name="T4" fmla="*/ 56 w 192"/>
                <a:gd name="T5" fmla="*/ 0 h 236"/>
                <a:gd name="T6" fmla="*/ 0 w 192"/>
                <a:gd name="T7" fmla="*/ 196 h 236"/>
                <a:gd name="T8" fmla="*/ 134 w 192"/>
                <a:gd name="T9" fmla="*/ 236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2" h="236">
                  <a:moveTo>
                    <a:pt x="134" y="236"/>
                  </a:moveTo>
                  <a:lnTo>
                    <a:pt x="192" y="40"/>
                  </a:lnTo>
                  <a:lnTo>
                    <a:pt x="56" y="0"/>
                  </a:lnTo>
                  <a:lnTo>
                    <a:pt x="0" y="196"/>
                  </a:lnTo>
                  <a:lnTo>
                    <a:pt x="134" y="2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0"/>
            </a:p>
          </p:txBody>
        </p:sp>
        <p:sp>
          <p:nvSpPr>
            <p:cNvPr id="55" name="Freeform 23"/>
            <p:cNvSpPr>
              <a:spLocks/>
            </p:cNvSpPr>
            <p:nvPr userDrawn="1"/>
          </p:nvSpPr>
          <p:spPr bwMode="auto">
            <a:xfrm>
              <a:off x="7038975" y="4518026"/>
              <a:ext cx="409575" cy="661988"/>
            </a:xfrm>
            <a:custGeom>
              <a:avLst/>
              <a:gdLst>
                <a:gd name="T0" fmla="*/ 258 w 258"/>
                <a:gd name="T1" fmla="*/ 44 h 417"/>
                <a:gd name="T2" fmla="*/ 108 w 258"/>
                <a:gd name="T3" fmla="*/ 0 h 417"/>
                <a:gd name="T4" fmla="*/ 0 w 258"/>
                <a:gd name="T5" fmla="*/ 373 h 417"/>
                <a:gd name="T6" fmla="*/ 150 w 258"/>
                <a:gd name="T7" fmla="*/ 417 h 417"/>
                <a:gd name="T8" fmla="*/ 258 w 258"/>
                <a:gd name="T9" fmla="*/ 44 h 4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8" h="417">
                  <a:moveTo>
                    <a:pt x="258" y="44"/>
                  </a:moveTo>
                  <a:lnTo>
                    <a:pt x="108" y="0"/>
                  </a:lnTo>
                  <a:lnTo>
                    <a:pt x="0" y="373"/>
                  </a:lnTo>
                  <a:lnTo>
                    <a:pt x="150" y="417"/>
                  </a:lnTo>
                  <a:lnTo>
                    <a:pt x="258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0"/>
            </a:p>
          </p:txBody>
        </p:sp>
        <p:sp>
          <p:nvSpPr>
            <p:cNvPr id="56" name="Freeform 24"/>
            <p:cNvSpPr>
              <a:spLocks noEditPoints="1"/>
            </p:cNvSpPr>
            <p:nvPr userDrawn="1"/>
          </p:nvSpPr>
          <p:spPr bwMode="auto">
            <a:xfrm>
              <a:off x="0" y="3411538"/>
              <a:ext cx="12192000" cy="3470275"/>
            </a:xfrm>
            <a:custGeom>
              <a:avLst/>
              <a:gdLst>
                <a:gd name="T0" fmla="*/ 3764 w 3840"/>
                <a:gd name="T1" fmla="*/ 249 h 1091"/>
                <a:gd name="T2" fmla="*/ 3710 w 3840"/>
                <a:gd name="T3" fmla="*/ 226 h 1091"/>
                <a:gd name="T4" fmla="*/ 3657 w 3840"/>
                <a:gd name="T5" fmla="*/ 202 h 1091"/>
                <a:gd name="T6" fmla="*/ 3604 w 3840"/>
                <a:gd name="T7" fmla="*/ 179 h 1091"/>
                <a:gd name="T8" fmla="*/ 3550 w 3840"/>
                <a:gd name="T9" fmla="*/ 154 h 1091"/>
                <a:gd name="T10" fmla="*/ 3497 w 3840"/>
                <a:gd name="T11" fmla="*/ 131 h 1091"/>
                <a:gd name="T12" fmla="*/ 3382 w 3840"/>
                <a:gd name="T13" fmla="*/ 421 h 1091"/>
                <a:gd name="T14" fmla="*/ 3184 w 3840"/>
                <a:gd name="T15" fmla="*/ 424 h 1091"/>
                <a:gd name="T16" fmla="*/ 2915 w 3840"/>
                <a:gd name="T17" fmla="*/ 20 h 1091"/>
                <a:gd name="T18" fmla="*/ 3118 w 3840"/>
                <a:gd name="T19" fmla="*/ 521 h 1091"/>
                <a:gd name="T20" fmla="*/ 2876 w 3840"/>
                <a:gd name="T21" fmla="*/ 490 h 1091"/>
                <a:gd name="T22" fmla="*/ 2824 w 3840"/>
                <a:gd name="T23" fmla="*/ 360 h 1091"/>
                <a:gd name="T24" fmla="*/ 2711 w 3840"/>
                <a:gd name="T25" fmla="*/ 370 h 1091"/>
                <a:gd name="T26" fmla="*/ 2636 w 3840"/>
                <a:gd name="T27" fmla="*/ 447 h 1091"/>
                <a:gd name="T28" fmla="*/ 2627 w 3840"/>
                <a:gd name="T29" fmla="*/ 563 h 1091"/>
                <a:gd name="T30" fmla="*/ 2554 w 3840"/>
                <a:gd name="T31" fmla="*/ 663 h 1091"/>
                <a:gd name="T32" fmla="*/ 2426 w 3840"/>
                <a:gd name="T33" fmla="*/ 421 h 1091"/>
                <a:gd name="T34" fmla="*/ 2286 w 3840"/>
                <a:gd name="T35" fmla="*/ 745 h 1091"/>
                <a:gd name="T36" fmla="*/ 2058 w 3840"/>
                <a:gd name="T37" fmla="*/ 503 h 1091"/>
                <a:gd name="T38" fmla="*/ 2050 w 3840"/>
                <a:gd name="T39" fmla="*/ 761 h 1091"/>
                <a:gd name="T40" fmla="*/ 1892 w 3840"/>
                <a:gd name="T41" fmla="*/ 743 h 1091"/>
                <a:gd name="T42" fmla="*/ 1502 w 3840"/>
                <a:gd name="T43" fmla="*/ 384 h 1091"/>
                <a:gd name="T44" fmla="*/ 1596 w 3840"/>
                <a:gd name="T45" fmla="*/ 949 h 1091"/>
                <a:gd name="T46" fmla="*/ 1523 w 3840"/>
                <a:gd name="T47" fmla="*/ 915 h 1091"/>
                <a:gd name="T48" fmla="*/ 1416 w 3840"/>
                <a:gd name="T49" fmla="*/ 915 h 1091"/>
                <a:gd name="T50" fmla="*/ 1324 w 3840"/>
                <a:gd name="T51" fmla="*/ 977 h 1091"/>
                <a:gd name="T52" fmla="*/ 1180 w 3840"/>
                <a:gd name="T53" fmla="*/ 819 h 1091"/>
                <a:gd name="T54" fmla="*/ 928 w 3840"/>
                <a:gd name="T55" fmla="*/ 747 h 1091"/>
                <a:gd name="T56" fmla="*/ 784 w 3840"/>
                <a:gd name="T57" fmla="*/ 981 h 1091"/>
                <a:gd name="T58" fmla="*/ 524 w 3840"/>
                <a:gd name="T59" fmla="*/ 874 h 1091"/>
                <a:gd name="T60" fmla="*/ 362 w 3840"/>
                <a:gd name="T61" fmla="*/ 578 h 1091"/>
                <a:gd name="T62" fmla="*/ 160 w 3840"/>
                <a:gd name="T63" fmla="*/ 618 h 1091"/>
                <a:gd name="T64" fmla="*/ 92 w 3840"/>
                <a:gd name="T65" fmla="*/ 891 h 1091"/>
                <a:gd name="T66" fmla="*/ 3708 w 3840"/>
                <a:gd name="T67" fmla="*/ 484 h 1091"/>
                <a:gd name="T68" fmla="*/ 166 w 3840"/>
                <a:gd name="T69" fmla="*/ 906 h 1091"/>
                <a:gd name="T70" fmla="*/ 308 w 3840"/>
                <a:gd name="T71" fmla="*/ 828 h 1091"/>
                <a:gd name="T72" fmla="*/ 281 w 3840"/>
                <a:gd name="T73" fmla="*/ 726 h 1091"/>
                <a:gd name="T74" fmla="*/ 290 w 3840"/>
                <a:gd name="T75" fmla="*/ 706 h 1091"/>
                <a:gd name="T76" fmla="*/ 308 w 3840"/>
                <a:gd name="T77" fmla="*/ 614 h 1091"/>
                <a:gd name="T78" fmla="*/ 472 w 3840"/>
                <a:gd name="T79" fmla="*/ 641 h 1091"/>
                <a:gd name="T80" fmla="*/ 328 w 3840"/>
                <a:gd name="T81" fmla="*/ 803 h 1091"/>
                <a:gd name="T82" fmla="*/ 500 w 3840"/>
                <a:gd name="T83" fmla="*/ 681 h 1091"/>
                <a:gd name="T84" fmla="*/ 328 w 3840"/>
                <a:gd name="T85" fmla="*/ 934 h 1091"/>
                <a:gd name="T86" fmla="*/ 328 w 3840"/>
                <a:gd name="T87" fmla="*/ 934 h 1091"/>
                <a:gd name="T88" fmla="*/ 2667 w 3840"/>
                <a:gd name="T89" fmla="*/ 475 h 1091"/>
                <a:gd name="T90" fmla="*/ 2758 w 3840"/>
                <a:gd name="T91" fmla="*/ 599 h 1091"/>
                <a:gd name="T92" fmla="*/ 3453 w 3840"/>
                <a:gd name="T93" fmla="*/ 188 h 1091"/>
                <a:gd name="T94" fmla="*/ 3455 w 3840"/>
                <a:gd name="T95" fmla="*/ 194 h 1091"/>
                <a:gd name="T96" fmla="*/ 3736 w 3840"/>
                <a:gd name="T97" fmla="*/ 366 h 1091"/>
                <a:gd name="T98" fmla="*/ 3421 w 3840"/>
                <a:gd name="T99" fmla="*/ 274 h 1091"/>
                <a:gd name="T100" fmla="*/ 3415 w 3840"/>
                <a:gd name="T101" fmla="*/ 276 h 1091"/>
                <a:gd name="T102" fmla="*/ 3402 w 3840"/>
                <a:gd name="T103" fmla="*/ 318 h 10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840" h="1091">
                  <a:moveTo>
                    <a:pt x="3708" y="484"/>
                  </a:moveTo>
                  <a:cubicBezTo>
                    <a:pt x="3815" y="235"/>
                    <a:pt x="3814" y="235"/>
                    <a:pt x="3814" y="235"/>
                  </a:cubicBezTo>
                  <a:cubicBezTo>
                    <a:pt x="3790" y="224"/>
                    <a:pt x="3790" y="224"/>
                    <a:pt x="3790" y="224"/>
                  </a:cubicBezTo>
                  <a:cubicBezTo>
                    <a:pt x="3791" y="229"/>
                    <a:pt x="3791" y="234"/>
                    <a:pt x="3789" y="239"/>
                  </a:cubicBezTo>
                  <a:cubicBezTo>
                    <a:pt x="3785" y="249"/>
                    <a:pt x="3774" y="253"/>
                    <a:pt x="3764" y="249"/>
                  </a:cubicBezTo>
                  <a:cubicBezTo>
                    <a:pt x="3754" y="245"/>
                    <a:pt x="3750" y="233"/>
                    <a:pt x="3754" y="224"/>
                  </a:cubicBezTo>
                  <a:cubicBezTo>
                    <a:pt x="3756" y="218"/>
                    <a:pt x="3760" y="215"/>
                    <a:pt x="3764" y="214"/>
                  </a:cubicBezTo>
                  <a:cubicBezTo>
                    <a:pt x="3736" y="201"/>
                    <a:pt x="3736" y="201"/>
                    <a:pt x="3736" y="201"/>
                  </a:cubicBezTo>
                  <a:cubicBezTo>
                    <a:pt x="3738" y="205"/>
                    <a:pt x="3738" y="210"/>
                    <a:pt x="3736" y="215"/>
                  </a:cubicBezTo>
                  <a:cubicBezTo>
                    <a:pt x="3732" y="225"/>
                    <a:pt x="3720" y="230"/>
                    <a:pt x="3710" y="226"/>
                  </a:cubicBezTo>
                  <a:cubicBezTo>
                    <a:pt x="3701" y="221"/>
                    <a:pt x="3697" y="210"/>
                    <a:pt x="3701" y="200"/>
                  </a:cubicBezTo>
                  <a:cubicBezTo>
                    <a:pt x="3703" y="195"/>
                    <a:pt x="3707" y="191"/>
                    <a:pt x="3711" y="189"/>
                  </a:cubicBezTo>
                  <a:cubicBezTo>
                    <a:pt x="3683" y="177"/>
                    <a:pt x="3683" y="177"/>
                    <a:pt x="3683" y="177"/>
                  </a:cubicBezTo>
                  <a:cubicBezTo>
                    <a:pt x="3684" y="182"/>
                    <a:pt x="3684" y="187"/>
                    <a:pt x="3682" y="192"/>
                  </a:cubicBezTo>
                  <a:cubicBezTo>
                    <a:pt x="3678" y="201"/>
                    <a:pt x="3667" y="206"/>
                    <a:pt x="3657" y="202"/>
                  </a:cubicBezTo>
                  <a:cubicBezTo>
                    <a:pt x="3648" y="198"/>
                    <a:pt x="3643" y="186"/>
                    <a:pt x="3647" y="176"/>
                  </a:cubicBezTo>
                  <a:cubicBezTo>
                    <a:pt x="3650" y="171"/>
                    <a:pt x="3653" y="168"/>
                    <a:pt x="3658" y="166"/>
                  </a:cubicBezTo>
                  <a:cubicBezTo>
                    <a:pt x="3629" y="153"/>
                    <a:pt x="3629" y="153"/>
                    <a:pt x="3629" y="153"/>
                  </a:cubicBezTo>
                  <a:cubicBezTo>
                    <a:pt x="3631" y="158"/>
                    <a:pt x="3631" y="163"/>
                    <a:pt x="3629" y="168"/>
                  </a:cubicBezTo>
                  <a:cubicBezTo>
                    <a:pt x="3625" y="178"/>
                    <a:pt x="3613" y="183"/>
                    <a:pt x="3604" y="179"/>
                  </a:cubicBezTo>
                  <a:cubicBezTo>
                    <a:pt x="3594" y="174"/>
                    <a:pt x="3590" y="163"/>
                    <a:pt x="3594" y="153"/>
                  </a:cubicBezTo>
                  <a:cubicBezTo>
                    <a:pt x="3596" y="148"/>
                    <a:pt x="3600" y="144"/>
                    <a:pt x="3604" y="142"/>
                  </a:cubicBezTo>
                  <a:cubicBezTo>
                    <a:pt x="3575" y="130"/>
                    <a:pt x="3575" y="130"/>
                    <a:pt x="3575" y="130"/>
                  </a:cubicBezTo>
                  <a:cubicBezTo>
                    <a:pt x="3577" y="134"/>
                    <a:pt x="3577" y="140"/>
                    <a:pt x="3575" y="145"/>
                  </a:cubicBezTo>
                  <a:cubicBezTo>
                    <a:pt x="3571" y="154"/>
                    <a:pt x="3560" y="159"/>
                    <a:pt x="3550" y="154"/>
                  </a:cubicBezTo>
                  <a:cubicBezTo>
                    <a:pt x="3540" y="150"/>
                    <a:pt x="3536" y="139"/>
                    <a:pt x="3540" y="129"/>
                  </a:cubicBezTo>
                  <a:cubicBezTo>
                    <a:pt x="3542" y="124"/>
                    <a:pt x="3546" y="121"/>
                    <a:pt x="3551" y="119"/>
                  </a:cubicBezTo>
                  <a:cubicBezTo>
                    <a:pt x="3522" y="106"/>
                    <a:pt x="3522" y="106"/>
                    <a:pt x="3522" y="106"/>
                  </a:cubicBezTo>
                  <a:cubicBezTo>
                    <a:pt x="3524" y="111"/>
                    <a:pt x="3524" y="116"/>
                    <a:pt x="3522" y="121"/>
                  </a:cubicBezTo>
                  <a:cubicBezTo>
                    <a:pt x="3517" y="131"/>
                    <a:pt x="3507" y="135"/>
                    <a:pt x="3497" y="131"/>
                  </a:cubicBezTo>
                  <a:cubicBezTo>
                    <a:pt x="3487" y="127"/>
                    <a:pt x="3482" y="115"/>
                    <a:pt x="3487" y="105"/>
                  </a:cubicBezTo>
                  <a:cubicBezTo>
                    <a:pt x="3489" y="101"/>
                    <a:pt x="3493" y="97"/>
                    <a:pt x="3498" y="95"/>
                  </a:cubicBezTo>
                  <a:cubicBezTo>
                    <a:pt x="3475" y="85"/>
                    <a:pt x="3475" y="85"/>
                    <a:pt x="3475" y="85"/>
                  </a:cubicBezTo>
                  <a:cubicBezTo>
                    <a:pt x="3358" y="358"/>
                    <a:pt x="3358" y="358"/>
                    <a:pt x="3358" y="358"/>
                  </a:cubicBezTo>
                  <a:cubicBezTo>
                    <a:pt x="3347" y="382"/>
                    <a:pt x="3358" y="410"/>
                    <a:pt x="3382" y="421"/>
                  </a:cubicBezTo>
                  <a:cubicBezTo>
                    <a:pt x="3526" y="484"/>
                    <a:pt x="3526" y="484"/>
                    <a:pt x="3526" y="484"/>
                  </a:cubicBezTo>
                  <a:cubicBezTo>
                    <a:pt x="3452" y="487"/>
                    <a:pt x="3374" y="492"/>
                    <a:pt x="3294" y="500"/>
                  </a:cubicBezTo>
                  <a:cubicBezTo>
                    <a:pt x="3283" y="492"/>
                    <a:pt x="3263" y="489"/>
                    <a:pt x="3244" y="488"/>
                  </a:cubicBezTo>
                  <a:cubicBezTo>
                    <a:pt x="3214" y="486"/>
                    <a:pt x="3195" y="465"/>
                    <a:pt x="3195" y="465"/>
                  </a:cubicBezTo>
                  <a:cubicBezTo>
                    <a:pt x="3184" y="424"/>
                    <a:pt x="3184" y="424"/>
                    <a:pt x="3184" y="424"/>
                  </a:cubicBezTo>
                  <a:cubicBezTo>
                    <a:pt x="3261" y="398"/>
                    <a:pt x="3319" y="339"/>
                    <a:pt x="3347" y="268"/>
                  </a:cubicBezTo>
                  <a:cubicBezTo>
                    <a:pt x="3319" y="255"/>
                    <a:pt x="3319" y="255"/>
                    <a:pt x="3319" y="255"/>
                  </a:cubicBezTo>
                  <a:cubicBezTo>
                    <a:pt x="3293" y="322"/>
                    <a:pt x="3237" y="376"/>
                    <a:pt x="3163" y="398"/>
                  </a:cubicBezTo>
                  <a:cubicBezTo>
                    <a:pt x="3039" y="433"/>
                    <a:pt x="2909" y="358"/>
                    <a:pt x="2874" y="232"/>
                  </a:cubicBezTo>
                  <a:cubicBezTo>
                    <a:pt x="2853" y="156"/>
                    <a:pt x="2871" y="78"/>
                    <a:pt x="2915" y="20"/>
                  </a:cubicBezTo>
                  <a:cubicBezTo>
                    <a:pt x="2891" y="0"/>
                    <a:pt x="2891" y="0"/>
                    <a:pt x="2891" y="0"/>
                  </a:cubicBezTo>
                  <a:cubicBezTo>
                    <a:pt x="2841" y="66"/>
                    <a:pt x="2821" y="154"/>
                    <a:pt x="2844" y="240"/>
                  </a:cubicBezTo>
                  <a:cubicBezTo>
                    <a:pt x="2880" y="369"/>
                    <a:pt x="3002" y="450"/>
                    <a:pt x="3130" y="436"/>
                  </a:cubicBezTo>
                  <a:cubicBezTo>
                    <a:pt x="3142" y="480"/>
                    <a:pt x="3142" y="480"/>
                    <a:pt x="3142" y="480"/>
                  </a:cubicBezTo>
                  <a:cubicBezTo>
                    <a:pt x="3142" y="480"/>
                    <a:pt x="3139" y="504"/>
                    <a:pt x="3118" y="521"/>
                  </a:cubicBezTo>
                  <a:cubicBezTo>
                    <a:pt x="3025" y="536"/>
                    <a:pt x="2930" y="554"/>
                    <a:pt x="2833" y="579"/>
                  </a:cubicBezTo>
                  <a:cubicBezTo>
                    <a:pt x="2850" y="562"/>
                    <a:pt x="2850" y="562"/>
                    <a:pt x="2850" y="562"/>
                  </a:cubicBezTo>
                  <a:cubicBezTo>
                    <a:pt x="2829" y="529"/>
                    <a:pt x="2829" y="529"/>
                    <a:pt x="2829" y="529"/>
                  </a:cubicBezTo>
                  <a:cubicBezTo>
                    <a:pt x="2833" y="519"/>
                    <a:pt x="2838" y="509"/>
                    <a:pt x="2840" y="499"/>
                  </a:cubicBezTo>
                  <a:cubicBezTo>
                    <a:pt x="2876" y="490"/>
                    <a:pt x="2876" y="490"/>
                    <a:pt x="2876" y="490"/>
                  </a:cubicBezTo>
                  <a:cubicBezTo>
                    <a:pt x="2876" y="456"/>
                    <a:pt x="2876" y="456"/>
                    <a:pt x="2876" y="456"/>
                  </a:cubicBezTo>
                  <a:cubicBezTo>
                    <a:pt x="2840" y="448"/>
                    <a:pt x="2840" y="448"/>
                    <a:pt x="2840" y="448"/>
                  </a:cubicBezTo>
                  <a:cubicBezTo>
                    <a:pt x="2838" y="438"/>
                    <a:pt x="2833" y="428"/>
                    <a:pt x="2828" y="419"/>
                  </a:cubicBezTo>
                  <a:cubicBezTo>
                    <a:pt x="2848" y="384"/>
                    <a:pt x="2848" y="384"/>
                    <a:pt x="2848" y="384"/>
                  </a:cubicBezTo>
                  <a:cubicBezTo>
                    <a:pt x="2824" y="360"/>
                    <a:pt x="2824" y="360"/>
                    <a:pt x="2824" y="360"/>
                  </a:cubicBezTo>
                  <a:cubicBezTo>
                    <a:pt x="2792" y="382"/>
                    <a:pt x="2792" y="382"/>
                    <a:pt x="2792" y="382"/>
                  </a:cubicBezTo>
                  <a:cubicBezTo>
                    <a:pt x="2783" y="377"/>
                    <a:pt x="2773" y="373"/>
                    <a:pt x="2762" y="370"/>
                  </a:cubicBezTo>
                  <a:cubicBezTo>
                    <a:pt x="2753" y="331"/>
                    <a:pt x="2753" y="331"/>
                    <a:pt x="2753" y="331"/>
                  </a:cubicBezTo>
                  <a:cubicBezTo>
                    <a:pt x="2719" y="331"/>
                    <a:pt x="2719" y="331"/>
                    <a:pt x="2719" y="331"/>
                  </a:cubicBezTo>
                  <a:cubicBezTo>
                    <a:pt x="2711" y="371"/>
                    <a:pt x="2711" y="370"/>
                    <a:pt x="2711" y="370"/>
                  </a:cubicBezTo>
                  <a:cubicBezTo>
                    <a:pt x="2702" y="373"/>
                    <a:pt x="2693" y="377"/>
                    <a:pt x="2684" y="382"/>
                  </a:cubicBezTo>
                  <a:cubicBezTo>
                    <a:pt x="2651" y="361"/>
                    <a:pt x="2651" y="361"/>
                    <a:pt x="2651" y="361"/>
                  </a:cubicBezTo>
                  <a:cubicBezTo>
                    <a:pt x="2627" y="386"/>
                    <a:pt x="2627" y="386"/>
                    <a:pt x="2627" y="386"/>
                  </a:cubicBezTo>
                  <a:cubicBezTo>
                    <a:pt x="2648" y="418"/>
                    <a:pt x="2648" y="418"/>
                    <a:pt x="2648" y="418"/>
                  </a:cubicBezTo>
                  <a:cubicBezTo>
                    <a:pt x="2643" y="427"/>
                    <a:pt x="2639" y="437"/>
                    <a:pt x="2636" y="447"/>
                  </a:cubicBezTo>
                  <a:cubicBezTo>
                    <a:pt x="2596" y="457"/>
                    <a:pt x="2596" y="457"/>
                    <a:pt x="2596" y="457"/>
                  </a:cubicBezTo>
                  <a:cubicBezTo>
                    <a:pt x="2596" y="492"/>
                    <a:pt x="2596" y="492"/>
                    <a:pt x="2596" y="492"/>
                  </a:cubicBezTo>
                  <a:cubicBezTo>
                    <a:pt x="2636" y="500"/>
                    <a:pt x="2636" y="500"/>
                    <a:pt x="2636" y="500"/>
                  </a:cubicBezTo>
                  <a:cubicBezTo>
                    <a:pt x="2639" y="510"/>
                    <a:pt x="2642" y="519"/>
                    <a:pt x="2648" y="529"/>
                  </a:cubicBezTo>
                  <a:cubicBezTo>
                    <a:pt x="2627" y="563"/>
                    <a:pt x="2627" y="563"/>
                    <a:pt x="2627" y="563"/>
                  </a:cubicBezTo>
                  <a:cubicBezTo>
                    <a:pt x="2651" y="587"/>
                    <a:pt x="2651" y="587"/>
                    <a:pt x="2651" y="587"/>
                  </a:cubicBezTo>
                  <a:cubicBezTo>
                    <a:pt x="2683" y="565"/>
                    <a:pt x="2683" y="565"/>
                    <a:pt x="2683" y="565"/>
                  </a:cubicBezTo>
                  <a:cubicBezTo>
                    <a:pt x="2692" y="570"/>
                    <a:pt x="2701" y="574"/>
                    <a:pt x="2711" y="577"/>
                  </a:cubicBezTo>
                  <a:cubicBezTo>
                    <a:pt x="2719" y="609"/>
                    <a:pt x="2719" y="609"/>
                    <a:pt x="2719" y="609"/>
                  </a:cubicBezTo>
                  <a:cubicBezTo>
                    <a:pt x="2665" y="626"/>
                    <a:pt x="2610" y="643"/>
                    <a:pt x="2554" y="663"/>
                  </a:cubicBezTo>
                  <a:cubicBezTo>
                    <a:pt x="2551" y="653"/>
                    <a:pt x="2551" y="653"/>
                    <a:pt x="2551" y="653"/>
                  </a:cubicBezTo>
                  <a:cubicBezTo>
                    <a:pt x="2435" y="694"/>
                    <a:pt x="2435" y="694"/>
                    <a:pt x="2435" y="694"/>
                  </a:cubicBezTo>
                  <a:cubicBezTo>
                    <a:pt x="2387" y="553"/>
                    <a:pt x="2387" y="553"/>
                    <a:pt x="2387" y="553"/>
                  </a:cubicBezTo>
                  <a:cubicBezTo>
                    <a:pt x="2388" y="553"/>
                    <a:pt x="2388" y="553"/>
                    <a:pt x="2388" y="553"/>
                  </a:cubicBezTo>
                  <a:cubicBezTo>
                    <a:pt x="2426" y="421"/>
                    <a:pt x="2426" y="421"/>
                    <a:pt x="2426" y="421"/>
                  </a:cubicBezTo>
                  <a:cubicBezTo>
                    <a:pt x="2357" y="400"/>
                    <a:pt x="2357" y="400"/>
                    <a:pt x="2357" y="400"/>
                  </a:cubicBezTo>
                  <a:cubicBezTo>
                    <a:pt x="2318" y="532"/>
                    <a:pt x="2318" y="532"/>
                    <a:pt x="2318" y="532"/>
                  </a:cubicBezTo>
                  <a:cubicBezTo>
                    <a:pt x="2348" y="541"/>
                    <a:pt x="2348" y="541"/>
                    <a:pt x="2348" y="541"/>
                  </a:cubicBezTo>
                  <a:cubicBezTo>
                    <a:pt x="2403" y="705"/>
                    <a:pt x="2403" y="705"/>
                    <a:pt x="2403" y="705"/>
                  </a:cubicBezTo>
                  <a:cubicBezTo>
                    <a:pt x="2286" y="745"/>
                    <a:pt x="2286" y="745"/>
                    <a:pt x="2286" y="745"/>
                  </a:cubicBezTo>
                  <a:cubicBezTo>
                    <a:pt x="2293" y="766"/>
                    <a:pt x="2293" y="766"/>
                    <a:pt x="2293" y="766"/>
                  </a:cubicBezTo>
                  <a:cubicBezTo>
                    <a:pt x="2338" y="751"/>
                    <a:pt x="2338" y="751"/>
                    <a:pt x="2338" y="751"/>
                  </a:cubicBezTo>
                  <a:cubicBezTo>
                    <a:pt x="2297" y="768"/>
                    <a:pt x="2256" y="784"/>
                    <a:pt x="2215" y="800"/>
                  </a:cubicBezTo>
                  <a:cubicBezTo>
                    <a:pt x="2210" y="782"/>
                    <a:pt x="2203" y="740"/>
                    <a:pt x="2226" y="693"/>
                  </a:cubicBezTo>
                  <a:cubicBezTo>
                    <a:pt x="2257" y="632"/>
                    <a:pt x="2233" y="440"/>
                    <a:pt x="2058" y="503"/>
                  </a:cubicBezTo>
                  <a:cubicBezTo>
                    <a:pt x="2056" y="504"/>
                    <a:pt x="2055" y="504"/>
                    <a:pt x="2054" y="504"/>
                  </a:cubicBezTo>
                  <a:cubicBezTo>
                    <a:pt x="2054" y="504"/>
                    <a:pt x="2055" y="504"/>
                    <a:pt x="2055" y="504"/>
                  </a:cubicBezTo>
                  <a:cubicBezTo>
                    <a:pt x="2054" y="505"/>
                    <a:pt x="2052" y="506"/>
                    <a:pt x="2052" y="506"/>
                  </a:cubicBezTo>
                  <a:cubicBezTo>
                    <a:pt x="2052" y="506"/>
                    <a:pt x="2052" y="506"/>
                    <a:pt x="2052" y="506"/>
                  </a:cubicBezTo>
                  <a:cubicBezTo>
                    <a:pt x="1880" y="579"/>
                    <a:pt x="1987" y="737"/>
                    <a:pt x="2050" y="761"/>
                  </a:cubicBezTo>
                  <a:cubicBezTo>
                    <a:pt x="2095" y="780"/>
                    <a:pt x="2117" y="813"/>
                    <a:pt x="2126" y="830"/>
                  </a:cubicBezTo>
                  <a:cubicBezTo>
                    <a:pt x="1999" y="871"/>
                    <a:pt x="1866" y="904"/>
                    <a:pt x="1728" y="928"/>
                  </a:cubicBezTo>
                  <a:cubicBezTo>
                    <a:pt x="1711" y="918"/>
                    <a:pt x="1702" y="903"/>
                    <a:pt x="1702" y="903"/>
                  </a:cubicBezTo>
                  <a:cubicBezTo>
                    <a:pt x="1700" y="860"/>
                    <a:pt x="1700" y="860"/>
                    <a:pt x="1700" y="860"/>
                  </a:cubicBezTo>
                  <a:cubicBezTo>
                    <a:pt x="1780" y="851"/>
                    <a:pt x="1849" y="807"/>
                    <a:pt x="1892" y="743"/>
                  </a:cubicBezTo>
                  <a:cubicBezTo>
                    <a:pt x="1867" y="725"/>
                    <a:pt x="1867" y="725"/>
                    <a:pt x="1867" y="725"/>
                  </a:cubicBezTo>
                  <a:cubicBezTo>
                    <a:pt x="1827" y="784"/>
                    <a:pt x="1761" y="825"/>
                    <a:pt x="1685" y="830"/>
                  </a:cubicBezTo>
                  <a:cubicBezTo>
                    <a:pt x="1555" y="838"/>
                    <a:pt x="1444" y="737"/>
                    <a:pt x="1437" y="605"/>
                  </a:cubicBezTo>
                  <a:cubicBezTo>
                    <a:pt x="1432" y="527"/>
                    <a:pt x="1466" y="454"/>
                    <a:pt x="1522" y="408"/>
                  </a:cubicBezTo>
                  <a:cubicBezTo>
                    <a:pt x="1502" y="384"/>
                    <a:pt x="1502" y="384"/>
                    <a:pt x="1502" y="384"/>
                  </a:cubicBezTo>
                  <a:cubicBezTo>
                    <a:pt x="1439" y="436"/>
                    <a:pt x="1401" y="518"/>
                    <a:pt x="1406" y="607"/>
                  </a:cubicBezTo>
                  <a:cubicBezTo>
                    <a:pt x="1414" y="741"/>
                    <a:pt x="1516" y="847"/>
                    <a:pt x="1643" y="860"/>
                  </a:cubicBezTo>
                  <a:cubicBezTo>
                    <a:pt x="1646" y="906"/>
                    <a:pt x="1646" y="906"/>
                    <a:pt x="1646" y="906"/>
                  </a:cubicBezTo>
                  <a:cubicBezTo>
                    <a:pt x="1646" y="906"/>
                    <a:pt x="1637" y="932"/>
                    <a:pt x="1610" y="943"/>
                  </a:cubicBezTo>
                  <a:cubicBezTo>
                    <a:pt x="1605" y="945"/>
                    <a:pt x="1601" y="947"/>
                    <a:pt x="1596" y="949"/>
                  </a:cubicBezTo>
                  <a:cubicBezTo>
                    <a:pt x="1584" y="950"/>
                    <a:pt x="1573" y="952"/>
                    <a:pt x="1561" y="954"/>
                  </a:cubicBezTo>
                  <a:cubicBezTo>
                    <a:pt x="1560" y="953"/>
                    <a:pt x="1560" y="952"/>
                    <a:pt x="1560" y="952"/>
                  </a:cubicBezTo>
                  <a:cubicBezTo>
                    <a:pt x="1579" y="918"/>
                    <a:pt x="1579" y="918"/>
                    <a:pt x="1579" y="918"/>
                  </a:cubicBezTo>
                  <a:cubicBezTo>
                    <a:pt x="1556" y="893"/>
                    <a:pt x="1556" y="893"/>
                    <a:pt x="1556" y="893"/>
                  </a:cubicBezTo>
                  <a:cubicBezTo>
                    <a:pt x="1523" y="915"/>
                    <a:pt x="1523" y="915"/>
                    <a:pt x="1523" y="915"/>
                  </a:cubicBezTo>
                  <a:cubicBezTo>
                    <a:pt x="1514" y="910"/>
                    <a:pt x="1504" y="905"/>
                    <a:pt x="1494" y="902"/>
                  </a:cubicBezTo>
                  <a:cubicBezTo>
                    <a:pt x="1484" y="864"/>
                    <a:pt x="1484" y="863"/>
                    <a:pt x="1484" y="863"/>
                  </a:cubicBezTo>
                  <a:cubicBezTo>
                    <a:pt x="1450" y="863"/>
                    <a:pt x="1450" y="863"/>
                    <a:pt x="1450" y="863"/>
                  </a:cubicBezTo>
                  <a:cubicBezTo>
                    <a:pt x="1443" y="903"/>
                    <a:pt x="1443" y="903"/>
                    <a:pt x="1443" y="903"/>
                  </a:cubicBezTo>
                  <a:cubicBezTo>
                    <a:pt x="1434" y="905"/>
                    <a:pt x="1424" y="910"/>
                    <a:pt x="1416" y="915"/>
                  </a:cubicBezTo>
                  <a:cubicBezTo>
                    <a:pt x="1382" y="894"/>
                    <a:pt x="1382" y="895"/>
                    <a:pt x="1382" y="895"/>
                  </a:cubicBezTo>
                  <a:cubicBezTo>
                    <a:pt x="1358" y="919"/>
                    <a:pt x="1358" y="919"/>
                    <a:pt x="1358" y="919"/>
                  </a:cubicBezTo>
                  <a:cubicBezTo>
                    <a:pt x="1380" y="951"/>
                    <a:pt x="1380" y="951"/>
                    <a:pt x="1380" y="951"/>
                  </a:cubicBezTo>
                  <a:cubicBezTo>
                    <a:pt x="1376" y="958"/>
                    <a:pt x="1372" y="966"/>
                    <a:pt x="1369" y="974"/>
                  </a:cubicBezTo>
                  <a:cubicBezTo>
                    <a:pt x="1354" y="975"/>
                    <a:pt x="1340" y="976"/>
                    <a:pt x="1324" y="977"/>
                  </a:cubicBezTo>
                  <a:cubicBezTo>
                    <a:pt x="1324" y="898"/>
                    <a:pt x="1324" y="895"/>
                    <a:pt x="1324" y="895"/>
                  </a:cubicBezTo>
                  <a:cubicBezTo>
                    <a:pt x="1216" y="895"/>
                    <a:pt x="1216" y="895"/>
                    <a:pt x="1216" y="895"/>
                  </a:cubicBezTo>
                  <a:cubicBezTo>
                    <a:pt x="1216" y="983"/>
                    <a:pt x="1216" y="983"/>
                    <a:pt x="1216" y="983"/>
                  </a:cubicBezTo>
                  <a:cubicBezTo>
                    <a:pt x="1204" y="984"/>
                    <a:pt x="1192" y="984"/>
                    <a:pt x="1180" y="985"/>
                  </a:cubicBezTo>
                  <a:cubicBezTo>
                    <a:pt x="1180" y="820"/>
                    <a:pt x="1180" y="819"/>
                    <a:pt x="1180" y="819"/>
                  </a:cubicBezTo>
                  <a:cubicBezTo>
                    <a:pt x="1072" y="819"/>
                    <a:pt x="1072" y="819"/>
                    <a:pt x="1072" y="819"/>
                  </a:cubicBezTo>
                  <a:cubicBezTo>
                    <a:pt x="1072" y="987"/>
                    <a:pt x="1072" y="987"/>
                    <a:pt x="1072" y="987"/>
                  </a:cubicBezTo>
                  <a:cubicBezTo>
                    <a:pt x="1060" y="987"/>
                    <a:pt x="1048" y="987"/>
                    <a:pt x="1036" y="987"/>
                  </a:cubicBezTo>
                  <a:cubicBezTo>
                    <a:pt x="1036" y="747"/>
                    <a:pt x="1036" y="747"/>
                    <a:pt x="1036" y="747"/>
                  </a:cubicBezTo>
                  <a:cubicBezTo>
                    <a:pt x="928" y="747"/>
                    <a:pt x="928" y="747"/>
                    <a:pt x="928" y="747"/>
                  </a:cubicBezTo>
                  <a:cubicBezTo>
                    <a:pt x="928" y="987"/>
                    <a:pt x="928" y="986"/>
                    <a:pt x="928" y="986"/>
                  </a:cubicBezTo>
                  <a:cubicBezTo>
                    <a:pt x="916" y="986"/>
                    <a:pt x="904" y="986"/>
                    <a:pt x="892" y="985"/>
                  </a:cubicBezTo>
                  <a:cubicBezTo>
                    <a:pt x="892" y="675"/>
                    <a:pt x="892" y="675"/>
                    <a:pt x="892" y="675"/>
                  </a:cubicBezTo>
                  <a:cubicBezTo>
                    <a:pt x="784" y="675"/>
                    <a:pt x="784" y="675"/>
                    <a:pt x="784" y="675"/>
                  </a:cubicBezTo>
                  <a:cubicBezTo>
                    <a:pt x="784" y="978"/>
                    <a:pt x="784" y="981"/>
                    <a:pt x="784" y="981"/>
                  </a:cubicBezTo>
                  <a:cubicBezTo>
                    <a:pt x="668" y="975"/>
                    <a:pt x="550" y="964"/>
                    <a:pt x="436" y="949"/>
                  </a:cubicBezTo>
                  <a:cubicBezTo>
                    <a:pt x="475" y="931"/>
                    <a:pt x="475" y="931"/>
                    <a:pt x="475" y="931"/>
                  </a:cubicBezTo>
                  <a:cubicBezTo>
                    <a:pt x="482" y="946"/>
                    <a:pt x="497" y="957"/>
                    <a:pt x="514" y="957"/>
                  </a:cubicBezTo>
                  <a:cubicBezTo>
                    <a:pt x="537" y="957"/>
                    <a:pt x="556" y="938"/>
                    <a:pt x="556" y="915"/>
                  </a:cubicBezTo>
                  <a:cubicBezTo>
                    <a:pt x="556" y="895"/>
                    <a:pt x="540" y="878"/>
                    <a:pt x="524" y="874"/>
                  </a:cubicBezTo>
                  <a:cubicBezTo>
                    <a:pt x="524" y="682"/>
                    <a:pt x="524" y="682"/>
                    <a:pt x="524" y="682"/>
                  </a:cubicBezTo>
                  <a:cubicBezTo>
                    <a:pt x="540" y="678"/>
                    <a:pt x="557" y="661"/>
                    <a:pt x="557" y="641"/>
                  </a:cubicBezTo>
                  <a:cubicBezTo>
                    <a:pt x="557" y="618"/>
                    <a:pt x="538" y="599"/>
                    <a:pt x="515" y="599"/>
                  </a:cubicBezTo>
                  <a:cubicBezTo>
                    <a:pt x="500" y="599"/>
                    <a:pt x="487" y="607"/>
                    <a:pt x="480" y="618"/>
                  </a:cubicBezTo>
                  <a:cubicBezTo>
                    <a:pt x="362" y="578"/>
                    <a:pt x="362" y="578"/>
                    <a:pt x="362" y="578"/>
                  </a:cubicBezTo>
                  <a:cubicBezTo>
                    <a:pt x="362" y="577"/>
                    <a:pt x="362" y="576"/>
                    <a:pt x="362" y="574"/>
                  </a:cubicBezTo>
                  <a:cubicBezTo>
                    <a:pt x="362" y="551"/>
                    <a:pt x="344" y="532"/>
                    <a:pt x="321" y="532"/>
                  </a:cubicBezTo>
                  <a:cubicBezTo>
                    <a:pt x="298" y="532"/>
                    <a:pt x="279" y="551"/>
                    <a:pt x="279" y="574"/>
                  </a:cubicBezTo>
                  <a:cubicBezTo>
                    <a:pt x="279" y="575"/>
                    <a:pt x="280" y="577"/>
                    <a:pt x="280" y="578"/>
                  </a:cubicBezTo>
                  <a:cubicBezTo>
                    <a:pt x="160" y="618"/>
                    <a:pt x="160" y="618"/>
                    <a:pt x="160" y="618"/>
                  </a:cubicBezTo>
                  <a:cubicBezTo>
                    <a:pt x="152" y="607"/>
                    <a:pt x="140" y="599"/>
                    <a:pt x="125" y="599"/>
                  </a:cubicBezTo>
                  <a:cubicBezTo>
                    <a:pt x="102" y="599"/>
                    <a:pt x="83" y="618"/>
                    <a:pt x="83" y="641"/>
                  </a:cubicBezTo>
                  <a:cubicBezTo>
                    <a:pt x="83" y="660"/>
                    <a:pt x="96" y="676"/>
                    <a:pt x="112" y="681"/>
                  </a:cubicBezTo>
                  <a:cubicBezTo>
                    <a:pt x="112" y="875"/>
                    <a:pt x="112" y="875"/>
                    <a:pt x="112" y="875"/>
                  </a:cubicBezTo>
                  <a:cubicBezTo>
                    <a:pt x="104" y="878"/>
                    <a:pt x="98" y="883"/>
                    <a:pt x="92" y="891"/>
                  </a:cubicBezTo>
                  <a:cubicBezTo>
                    <a:pt x="61" y="884"/>
                    <a:pt x="28" y="877"/>
                    <a:pt x="0" y="869"/>
                  </a:cubicBezTo>
                  <a:cubicBezTo>
                    <a:pt x="0" y="1091"/>
                    <a:pt x="0" y="1091"/>
                    <a:pt x="0" y="1091"/>
                  </a:cubicBezTo>
                  <a:cubicBezTo>
                    <a:pt x="3840" y="1091"/>
                    <a:pt x="3840" y="1091"/>
                    <a:pt x="3840" y="1091"/>
                  </a:cubicBezTo>
                  <a:cubicBezTo>
                    <a:pt x="3840" y="490"/>
                    <a:pt x="3840" y="490"/>
                    <a:pt x="3840" y="490"/>
                  </a:cubicBezTo>
                  <a:cubicBezTo>
                    <a:pt x="3796" y="487"/>
                    <a:pt x="3753" y="485"/>
                    <a:pt x="3708" y="484"/>
                  </a:cubicBezTo>
                  <a:close/>
                  <a:moveTo>
                    <a:pt x="2028" y="701"/>
                  </a:moveTo>
                  <a:cubicBezTo>
                    <a:pt x="2028" y="701"/>
                    <a:pt x="1919" y="620"/>
                    <a:pt x="2031" y="554"/>
                  </a:cubicBezTo>
                  <a:cubicBezTo>
                    <a:pt x="2031" y="554"/>
                    <a:pt x="1968" y="631"/>
                    <a:pt x="2028" y="701"/>
                  </a:cubicBezTo>
                  <a:close/>
                  <a:moveTo>
                    <a:pt x="308" y="930"/>
                  </a:moveTo>
                  <a:cubicBezTo>
                    <a:pt x="260" y="923"/>
                    <a:pt x="213" y="915"/>
                    <a:pt x="166" y="906"/>
                  </a:cubicBezTo>
                  <a:cubicBezTo>
                    <a:pt x="165" y="903"/>
                    <a:pt x="164" y="902"/>
                    <a:pt x="164" y="899"/>
                  </a:cubicBezTo>
                  <a:cubicBezTo>
                    <a:pt x="308" y="851"/>
                    <a:pt x="308" y="851"/>
                    <a:pt x="308" y="851"/>
                  </a:cubicBezTo>
                  <a:cubicBezTo>
                    <a:pt x="308" y="930"/>
                    <a:pt x="308" y="930"/>
                    <a:pt x="308" y="930"/>
                  </a:cubicBezTo>
                  <a:close/>
                  <a:moveTo>
                    <a:pt x="308" y="801"/>
                  </a:moveTo>
                  <a:cubicBezTo>
                    <a:pt x="308" y="828"/>
                    <a:pt x="308" y="828"/>
                    <a:pt x="308" y="828"/>
                  </a:cubicBezTo>
                  <a:cubicBezTo>
                    <a:pt x="153" y="879"/>
                    <a:pt x="151" y="881"/>
                    <a:pt x="151" y="881"/>
                  </a:cubicBezTo>
                  <a:cubicBezTo>
                    <a:pt x="146" y="877"/>
                    <a:pt x="140" y="875"/>
                    <a:pt x="136" y="874"/>
                  </a:cubicBezTo>
                  <a:cubicBezTo>
                    <a:pt x="136" y="682"/>
                    <a:pt x="136" y="682"/>
                    <a:pt x="136" y="682"/>
                  </a:cubicBezTo>
                  <a:cubicBezTo>
                    <a:pt x="144" y="681"/>
                    <a:pt x="152" y="675"/>
                    <a:pt x="158" y="668"/>
                  </a:cubicBezTo>
                  <a:cubicBezTo>
                    <a:pt x="281" y="726"/>
                    <a:pt x="281" y="726"/>
                    <a:pt x="281" y="726"/>
                  </a:cubicBezTo>
                  <a:cubicBezTo>
                    <a:pt x="280" y="728"/>
                    <a:pt x="279" y="731"/>
                    <a:pt x="279" y="734"/>
                  </a:cubicBezTo>
                  <a:cubicBezTo>
                    <a:pt x="279" y="753"/>
                    <a:pt x="292" y="769"/>
                    <a:pt x="308" y="774"/>
                  </a:cubicBezTo>
                  <a:cubicBezTo>
                    <a:pt x="308" y="801"/>
                    <a:pt x="308" y="801"/>
                    <a:pt x="308" y="801"/>
                  </a:cubicBezTo>
                  <a:close/>
                  <a:moveTo>
                    <a:pt x="308" y="695"/>
                  </a:moveTo>
                  <a:cubicBezTo>
                    <a:pt x="300" y="697"/>
                    <a:pt x="295" y="701"/>
                    <a:pt x="290" y="706"/>
                  </a:cubicBezTo>
                  <a:cubicBezTo>
                    <a:pt x="166" y="649"/>
                    <a:pt x="167" y="649"/>
                    <a:pt x="167" y="649"/>
                  </a:cubicBezTo>
                  <a:cubicBezTo>
                    <a:pt x="167" y="646"/>
                    <a:pt x="168" y="644"/>
                    <a:pt x="168" y="641"/>
                  </a:cubicBezTo>
                  <a:cubicBezTo>
                    <a:pt x="168" y="641"/>
                    <a:pt x="168" y="640"/>
                    <a:pt x="168" y="639"/>
                  </a:cubicBezTo>
                  <a:cubicBezTo>
                    <a:pt x="288" y="599"/>
                    <a:pt x="287" y="599"/>
                    <a:pt x="287" y="599"/>
                  </a:cubicBezTo>
                  <a:cubicBezTo>
                    <a:pt x="293" y="606"/>
                    <a:pt x="300" y="611"/>
                    <a:pt x="308" y="614"/>
                  </a:cubicBezTo>
                  <a:lnTo>
                    <a:pt x="308" y="695"/>
                  </a:lnTo>
                  <a:close/>
                  <a:moveTo>
                    <a:pt x="328" y="615"/>
                  </a:moveTo>
                  <a:cubicBezTo>
                    <a:pt x="340" y="613"/>
                    <a:pt x="348" y="607"/>
                    <a:pt x="354" y="599"/>
                  </a:cubicBezTo>
                  <a:cubicBezTo>
                    <a:pt x="472" y="639"/>
                    <a:pt x="472" y="639"/>
                    <a:pt x="472" y="639"/>
                  </a:cubicBezTo>
                  <a:cubicBezTo>
                    <a:pt x="472" y="640"/>
                    <a:pt x="472" y="640"/>
                    <a:pt x="472" y="641"/>
                  </a:cubicBezTo>
                  <a:cubicBezTo>
                    <a:pt x="472" y="644"/>
                    <a:pt x="473" y="646"/>
                    <a:pt x="473" y="649"/>
                  </a:cubicBezTo>
                  <a:cubicBezTo>
                    <a:pt x="351" y="706"/>
                    <a:pt x="351" y="706"/>
                    <a:pt x="351" y="706"/>
                  </a:cubicBezTo>
                  <a:cubicBezTo>
                    <a:pt x="345" y="700"/>
                    <a:pt x="340" y="695"/>
                    <a:pt x="328" y="693"/>
                  </a:cubicBezTo>
                  <a:cubicBezTo>
                    <a:pt x="328" y="615"/>
                    <a:pt x="328" y="615"/>
                    <a:pt x="328" y="615"/>
                  </a:cubicBezTo>
                  <a:close/>
                  <a:moveTo>
                    <a:pt x="328" y="803"/>
                  </a:moveTo>
                  <a:cubicBezTo>
                    <a:pt x="328" y="775"/>
                    <a:pt x="328" y="775"/>
                    <a:pt x="328" y="775"/>
                  </a:cubicBezTo>
                  <a:cubicBezTo>
                    <a:pt x="348" y="772"/>
                    <a:pt x="362" y="755"/>
                    <a:pt x="362" y="734"/>
                  </a:cubicBezTo>
                  <a:cubicBezTo>
                    <a:pt x="362" y="731"/>
                    <a:pt x="361" y="728"/>
                    <a:pt x="361" y="726"/>
                  </a:cubicBezTo>
                  <a:cubicBezTo>
                    <a:pt x="482" y="669"/>
                    <a:pt x="482" y="669"/>
                    <a:pt x="482" y="669"/>
                  </a:cubicBezTo>
                  <a:cubicBezTo>
                    <a:pt x="487" y="674"/>
                    <a:pt x="492" y="679"/>
                    <a:pt x="500" y="681"/>
                  </a:cubicBezTo>
                  <a:cubicBezTo>
                    <a:pt x="500" y="875"/>
                    <a:pt x="500" y="875"/>
                    <a:pt x="500" y="875"/>
                  </a:cubicBezTo>
                  <a:cubicBezTo>
                    <a:pt x="496" y="876"/>
                    <a:pt x="492" y="879"/>
                    <a:pt x="488" y="881"/>
                  </a:cubicBezTo>
                  <a:cubicBezTo>
                    <a:pt x="328" y="827"/>
                    <a:pt x="328" y="827"/>
                    <a:pt x="328" y="827"/>
                  </a:cubicBezTo>
                  <a:cubicBezTo>
                    <a:pt x="328" y="803"/>
                    <a:pt x="328" y="803"/>
                    <a:pt x="328" y="803"/>
                  </a:cubicBezTo>
                  <a:close/>
                  <a:moveTo>
                    <a:pt x="328" y="934"/>
                  </a:moveTo>
                  <a:cubicBezTo>
                    <a:pt x="328" y="850"/>
                    <a:pt x="328" y="850"/>
                    <a:pt x="328" y="850"/>
                  </a:cubicBezTo>
                  <a:cubicBezTo>
                    <a:pt x="476" y="899"/>
                    <a:pt x="475" y="899"/>
                    <a:pt x="475" y="899"/>
                  </a:cubicBezTo>
                  <a:cubicBezTo>
                    <a:pt x="474" y="902"/>
                    <a:pt x="474" y="905"/>
                    <a:pt x="473" y="908"/>
                  </a:cubicBezTo>
                  <a:cubicBezTo>
                    <a:pt x="397" y="944"/>
                    <a:pt x="397" y="944"/>
                    <a:pt x="397" y="944"/>
                  </a:cubicBezTo>
                  <a:cubicBezTo>
                    <a:pt x="374" y="941"/>
                    <a:pt x="352" y="938"/>
                    <a:pt x="328" y="934"/>
                  </a:cubicBezTo>
                  <a:close/>
                  <a:moveTo>
                    <a:pt x="1409" y="970"/>
                  </a:moveTo>
                  <a:cubicBezTo>
                    <a:pt x="1422" y="951"/>
                    <a:pt x="1444" y="938"/>
                    <a:pt x="1468" y="938"/>
                  </a:cubicBezTo>
                  <a:cubicBezTo>
                    <a:pt x="1488" y="938"/>
                    <a:pt x="1505" y="946"/>
                    <a:pt x="1518" y="959"/>
                  </a:cubicBezTo>
                  <a:cubicBezTo>
                    <a:pt x="1482" y="964"/>
                    <a:pt x="1446" y="967"/>
                    <a:pt x="1409" y="970"/>
                  </a:cubicBezTo>
                  <a:close/>
                  <a:moveTo>
                    <a:pt x="2667" y="475"/>
                  </a:moveTo>
                  <a:cubicBezTo>
                    <a:pt x="2667" y="436"/>
                    <a:pt x="2698" y="405"/>
                    <a:pt x="2736" y="405"/>
                  </a:cubicBezTo>
                  <a:cubicBezTo>
                    <a:pt x="2775" y="405"/>
                    <a:pt x="2806" y="436"/>
                    <a:pt x="2806" y="475"/>
                  </a:cubicBezTo>
                  <a:cubicBezTo>
                    <a:pt x="2806" y="514"/>
                    <a:pt x="2775" y="545"/>
                    <a:pt x="2736" y="545"/>
                  </a:cubicBezTo>
                  <a:cubicBezTo>
                    <a:pt x="2698" y="545"/>
                    <a:pt x="2667" y="514"/>
                    <a:pt x="2667" y="475"/>
                  </a:cubicBezTo>
                  <a:close/>
                  <a:moveTo>
                    <a:pt x="2758" y="599"/>
                  </a:moveTo>
                  <a:cubicBezTo>
                    <a:pt x="2762" y="578"/>
                    <a:pt x="2762" y="578"/>
                    <a:pt x="2762" y="578"/>
                  </a:cubicBezTo>
                  <a:cubicBezTo>
                    <a:pt x="2773" y="575"/>
                    <a:pt x="2783" y="571"/>
                    <a:pt x="2792" y="565"/>
                  </a:cubicBezTo>
                  <a:cubicBezTo>
                    <a:pt x="2820" y="582"/>
                    <a:pt x="2820" y="582"/>
                    <a:pt x="2820" y="582"/>
                  </a:cubicBezTo>
                  <a:cubicBezTo>
                    <a:pt x="2800" y="587"/>
                    <a:pt x="2779" y="593"/>
                    <a:pt x="2758" y="599"/>
                  </a:cubicBezTo>
                  <a:close/>
                  <a:moveTo>
                    <a:pt x="3453" y="188"/>
                  </a:moveTo>
                  <a:cubicBezTo>
                    <a:pt x="3454" y="186"/>
                    <a:pt x="3457" y="185"/>
                    <a:pt x="3459" y="186"/>
                  </a:cubicBezTo>
                  <a:cubicBezTo>
                    <a:pt x="3753" y="316"/>
                    <a:pt x="3753" y="316"/>
                    <a:pt x="3753" y="316"/>
                  </a:cubicBezTo>
                  <a:cubicBezTo>
                    <a:pt x="3755" y="317"/>
                    <a:pt x="3756" y="319"/>
                    <a:pt x="3755" y="322"/>
                  </a:cubicBezTo>
                  <a:cubicBezTo>
                    <a:pt x="3754" y="324"/>
                    <a:pt x="3751" y="325"/>
                    <a:pt x="3749" y="324"/>
                  </a:cubicBezTo>
                  <a:cubicBezTo>
                    <a:pt x="3455" y="194"/>
                    <a:pt x="3455" y="194"/>
                    <a:pt x="3455" y="194"/>
                  </a:cubicBezTo>
                  <a:cubicBezTo>
                    <a:pt x="3453" y="193"/>
                    <a:pt x="3452" y="191"/>
                    <a:pt x="3453" y="188"/>
                  </a:cubicBezTo>
                  <a:close/>
                  <a:moveTo>
                    <a:pt x="3434" y="232"/>
                  </a:moveTo>
                  <a:cubicBezTo>
                    <a:pt x="3435" y="230"/>
                    <a:pt x="3438" y="229"/>
                    <a:pt x="3440" y="230"/>
                  </a:cubicBezTo>
                  <a:cubicBezTo>
                    <a:pt x="3734" y="360"/>
                    <a:pt x="3734" y="360"/>
                    <a:pt x="3734" y="360"/>
                  </a:cubicBezTo>
                  <a:cubicBezTo>
                    <a:pt x="3736" y="361"/>
                    <a:pt x="3737" y="363"/>
                    <a:pt x="3736" y="366"/>
                  </a:cubicBezTo>
                  <a:cubicBezTo>
                    <a:pt x="3735" y="367"/>
                    <a:pt x="3732" y="369"/>
                    <a:pt x="3730" y="368"/>
                  </a:cubicBezTo>
                  <a:cubicBezTo>
                    <a:pt x="3437" y="238"/>
                    <a:pt x="3437" y="238"/>
                    <a:pt x="3437" y="238"/>
                  </a:cubicBezTo>
                  <a:cubicBezTo>
                    <a:pt x="3434" y="237"/>
                    <a:pt x="3433" y="234"/>
                    <a:pt x="3434" y="232"/>
                  </a:cubicBezTo>
                  <a:close/>
                  <a:moveTo>
                    <a:pt x="3415" y="276"/>
                  </a:moveTo>
                  <a:cubicBezTo>
                    <a:pt x="3416" y="274"/>
                    <a:pt x="3419" y="273"/>
                    <a:pt x="3421" y="274"/>
                  </a:cubicBezTo>
                  <a:cubicBezTo>
                    <a:pt x="3715" y="404"/>
                    <a:pt x="3715" y="404"/>
                    <a:pt x="3715" y="404"/>
                  </a:cubicBezTo>
                  <a:cubicBezTo>
                    <a:pt x="3717" y="404"/>
                    <a:pt x="3718" y="407"/>
                    <a:pt x="3717" y="410"/>
                  </a:cubicBezTo>
                  <a:cubicBezTo>
                    <a:pt x="3716" y="411"/>
                    <a:pt x="3713" y="413"/>
                    <a:pt x="3711" y="411"/>
                  </a:cubicBezTo>
                  <a:cubicBezTo>
                    <a:pt x="3418" y="282"/>
                    <a:pt x="3418" y="282"/>
                    <a:pt x="3418" y="282"/>
                  </a:cubicBezTo>
                  <a:cubicBezTo>
                    <a:pt x="3415" y="281"/>
                    <a:pt x="3414" y="278"/>
                    <a:pt x="3415" y="276"/>
                  </a:cubicBezTo>
                  <a:close/>
                  <a:moveTo>
                    <a:pt x="3698" y="453"/>
                  </a:moveTo>
                  <a:cubicBezTo>
                    <a:pt x="3697" y="456"/>
                    <a:pt x="3695" y="457"/>
                    <a:pt x="3692" y="456"/>
                  </a:cubicBezTo>
                  <a:cubicBezTo>
                    <a:pt x="3399" y="326"/>
                    <a:pt x="3399" y="326"/>
                    <a:pt x="3399" y="326"/>
                  </a:cubicBezTo>
                  <a:cubicBezTo>
                    <a:pt x="3397" y="325"/>
                    <a:pt x="3396" y="322"/>
                    <a:pt x="3396" y="320"/>
                  </a:cubicBezTo>
                  <a:cubicBezTo>
                    <a:pt x="3397" y="318"/>
                    <a:pt x="3400" y="317"/>
                    <a:pt x="3402" y="318"/>
                  </a:cubicBezTo>
                  <a:cubicBezTo>
                    <a:pt x="3696" y="448"/>
                    <a:pt x="3696" y="448"/>
                    <a:pt x="3696" y="448"/>
                  </a:cubicBezTo>
                  <a:cubicBezTo>
                    <a:pt x="3698" y="448"/>
                    <a:pt x="3699" y="451"/>
                    <a:pt x="3698" y="4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0"/>
            </a:p>
          </p:txBody>
        </p:sp>
        <p:sp>
          <p:nvSpPr>
            <p:cNvPr id="57" name="Freeform 25"/>
            <p:cNvSpPr>
              <a:spLocks/>
            </p:cNvSpPr>
            <p:nvPr userDrawn="1"/>
          </p:nvSpPr>
          <p:spPr bwMode="auto">
            <a:xfrm>
              <a:off x="6518275" y="5014913"/>
              <a:ext cx="6350" cy="3175"/>
            </a:xfrm>
            <a:custGeom>
              <a:avLst/>
              <a:gdLst>
                <a:gd name="T0" fmla="*/ 1 w 2"/>
                <a:gd name="T1" fmla="*/ 0 h 1"/>
                <a:gd name="T2" fmla="*/ 1 w 2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" h="1">
                  <a:moveTo>
                    <a:pt x="1" y="0"/>
                  </a:moveTo>
                  <a:cubicBezTo>
                    <a:pt x="0" y="1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0"/>
            </a:p>
          </p:txBody>
        </p:sp>
      </p:grpSp>
      <p:grpSp>
        <p:nvGrpSpPr>
          <p:cNvPr id="79" name="组合 78"/>
          <p:cNvGrpSpPr/>
          <p:nvPr userDrawn="1"/>
        </p:nvGrpSpPr>
        <p:grpSpPr>
          <a:xfrm>
            <a:off x="1" y="-14288"/>
            <a:ext cx="12188825" cy="2489201"/>
            <a:chOff x="0" y="-14288"/>
            <a:chExt cx="12188825" cy="2489201"/>
          </a:xfrm>
          <a:solidFill>
            <a:schemeClr val="bg1">
              <a:lumMod val="95000"/>
            </a:schemeClr>
          </a:solidFill>
        </p:grpSpPr>
        <p:sp>
          <p:nvSpPr>
            <p:cNvPr id="72" name="Freeform 29"/>
            <p:cNvSpPr>
              <a:spLocks noEditPoints="1"/>
            </p:cNvSpPr>
            <p:nvPr userDrawn="1"/>
          </p:nvSpPr>
          <p:spPr bwMode="auto">
            <a:xfrm>
              <a:off x="1054100" y="989012"/>
              <a:ext cx="1508125" cy="1466851"/>
            </a:xfrm>
            <a:custGeom>
              <a:avLst/>
              <a:gdLst>
                <a:gd name="T0" fmla="*/ 243 w 475"/>
                <a:gd name="T1" fmla="*/ 452 h 461"/>
                <a:gd name="T2" fmla="*/ 33 w 475"/>
                <a:gd name="T3" fmla="*/ 283 h 461"/>
                <a:gd name="T4" fmla="*/ 33 w 475"/>
                <a:gd name="T5" fmla="*/ 311 h 461"/>
                <a:gd name="T6" fmla="*/ 26 w 475"/>
                <a:gd name="T7" fmla="*/ 243 h 461"/>
                <a:gd name="T8" fmla="*/ 52 w 475"/>
                <a:gd name="T9" fmla="*/ 159 h 461"/>
                <a:gd name="T10" fmla="*/ 74 w 475"/>
                <a:gd name="T11" fmla="*/ 100 h 461"/>
                <a:gd name="T12" fmla="*/ 109 w 475"/>
                <a:gd name="T13" fmla="*/ 61 h 461"/>
                <a:gd name="T14" fmla="*/ 94 w 475"/>
                <a:gd name="T15" fmla="*/ 96 h 461"/>
                <a:gd name="T16" fmla="*/ 108 w 475"/>
                <a:gd name="T17" fmla="*/ 140 h 461"/>
                <a:gd name="T18" fmla="*/ 119 w 475"/>
                <a:gd name="T19" fmla="*/ 175 h 461"/>
                <a:gd name="T20" fmla="*/ 119 w 475"/>
                <a:gd name="T21" fmla="*/ 209 h 461"/>
                <a:gd name="T22" fmla="*/ 93 w 475"/>
                <a:gd name="T23" fmla="*/ 231 h 461"/>
                <a:gd name="T24" fmla="*/ 80 w 475"/>
                <a:gd name="T25" fmla="*/ 253 h 461"/>
                <a:gd name="T26" fmla="*/ 59 w 475"/>
                <a:gd name="T27" fmla="*/ 275 h 461"/>
                <a:gd name="T28" fmla="*/ 41 w 475"/>
                <a:gd name="T29" fmla="*/ 276 h 461"/>
                <a:gd name="T30" fmla="*/ 43 w 475"/>
                <a:gd name="T31" fmla="*/ 331 h 461"/>
                <a:gd name="T32" fmla="*/ 45 w 475"/>
                <a:gd name="T33" fmla="*/ 314 h 461"/>
                <a:gd name="T34" fmla="*/ 52 w 475"/>
                <a:gd name="T35" fmla="*/ 303 h 461"/>
                <a:gd name="T36" fmla="*/ 64 w 475"/>
                <a:gd name="T37" fmla="*/ 303 h 461"/>
                <a:gd name="T38" fmla="*/ 50 w 475"/>
                <a:gd name="T39" fmla="*/ 314 h 461"/>
                <a:gd name="T40" fmla="*/ 54 w 475"/>
                <a:gd name="T41" fmla="*/ 329 h 461"/>
                <a:gd name="T42" fmla="*/ 69 w 475"/>
                <a:gd name="T43" fmla="*/ 353 h 461"/>
                <a:gd name="T44" fmla="*/ 93 w 475"/>
                <a:gd name="T45" fmla="*/ 371 h 461"/>
                <a:gd name="T46" fmla="*/ 109 w 475"/>
                <a:gd name="T47" fmla="*/ 381 h 461"/>
                <a:gd name="T48" fmla="*/ 117 w 475"/>
                <a:gd name="T49" fmla="*/ 387 h 461"/>
                <a:gd name="T50" fmla="*/ 132 w 475"/>
                <a:gd name="T51" fmla="*/ 393 h 461"/>
                <a:gd name="T52" fmla="*/ 140 w 475"/>
                <a:gd name="T53" fmla="*/ 390 h 461"/>
                <a:gd name="T54" fmla="*/ 145 w 475"/>
                <a:gd name="T55" fmla="*/ 406 h 461"/>
                <a:gd name="T56" fmla="*/ 191 w 475"/>
                <a:gd name="T57" fmla="*/ 49 h 461"/>
                <a:gd name="T58" fmla="*/ 153 w 475"/>
                <a:gd name="T59" fmla="*/ 42 h 461"/>
                <a:gd name="T60" fmla="*/ 304 w 475"/>
                <a:gd name="T61" fmla="*/ 26 h 461"/>
                <a:gd name="T62" fmla="*/ 263 w 475"/>
                <a:gd name="T63" fmla="*/ 28 h 461"/>
                <a:gd name="T64" fmla="*/ 239 w 475"/>
                <a:gd name="T65" fmla="*/ 31 h 461"/>
                <a:gd name="T66" fmla="*/ 222 w 475"/>
                <a:gd name="T67" fmla="*/ 38 h 461"/>
                <a:gd name="T68" fmla="*/ 192 w 475"/>
                <a:gd name="T69" fmla="*/ 45 h 461"/>
                <a:gd name="T70" fmla="*/ 248 w 475"/>
                <a:gd name="T71" fmla="*/ 436 h 461"/>
                <a:gd name="T72" fmla="*/ 209 w 475"/>
                <a:gd name="T73" fmla="*/ 411 h 461"/>
                <a:gd name="T74" fmla="*/ 256 w 475"/>
                <a:gd name="T75" fmla="*/ 389 h 461"/>
                <a:gd name="T76" fmla="*/ 257 w 475"/>
                <a:gd name="T77" fmla="*/ 362 h 461"/>
                <a:gd name="T78" fmla="*/ 304 w 475"/>
                <a:gd name="T79" fmla="*/ 365 h 461"/>
                <a:gd name="T80" fmla="*/ 340 w 475"/>
                <a:gd name="T81" fmla="*/ 375 h 461"/>
                <a:gd name="T82" fmla="*/ 328 w 475"/>
                <a:gd name="T83" fmla="*/ 350 h 461"/>
                <a:gd name="T84" fmla="*/ 357 w 475"/>
                <a:gd name="T85" fmla="*/ 332 h 461"/>
                <a:gd name="T86" fmla="*/ 315 w 475"/>
                <a:gd name="T87" fmla="*/ 328 h 461"/>
                <a:gd name="T88" fmla="*/ 286 w 475"/>
                <a:gd name="T89" fmla="*/ 349 h 461"/>
                <a:gd name="T90" fmla="*/ 254 w 475"/>
                <a:gd name="T91" fmla="*/ 349 h 461"/>
                <a:gd name="T92" fmla="*/ 215 w 475"/>
                <a:gd name="T93" fmla="*/ 327 h 461"/>
                <a:gd name="T94" fmla="*/ 199 w 475"/>
                <a:gd name="T95" fmla="*/ 270 h 461"/>
                <a:gd name="T96" fmla="*/ 220 w 475"/>
                <a:gd name="T97" fmla="*/ 240 h 461"/>
                <a:gd name="T98" fmla="*/ 275 w 475"/>
                <a:gd name="T99" fmla="*/ 235 h 461"/>
                <a:gd name="T100" fmla="*/ 290 w 475"/>
                <a:gd name="T101" fmla="*/ 201 h 461"/>
                <a:gd name="T102" fmla="*/ 297 w 475"/>
                <a:gd name="T103" fmla="*/ 164 h 461"/>
                <a:gd name="T104" fmla="*/ 301 w 475"/>
                <a:gd name="T105" fmla="*/ 122 h 461"/>
                <a:gd name="T106" fmla="*/ 322 w 475"/>
                <a:gd name="T107" fmla="*/ 100 h 461"/>
                <a:gd name="T108" fmla="*/ 359 w 475"/>
                <a:gd name="T109" fmla="*/ 138 h 461"/>
                <a:gd name="T110" fmla="*/ 383 w 475"/>
                <a:gd name="T111" fmla="*/ 170 h 461"/>
                <a:gd name="T112" fmla="*/ 400 w 475"/>
                <a:gd name="T113" fmla="*/ 217 h 461"/>
                <a:gd name="T114" fmla="*/ 398 w 475"/>
                <a:gd name="T115" fmla="*/ 256 h 461"/>
                <a:gd name="T116" fmla="*/ 377 w 475"/>
                <a:gd name="T117" fmla="*/ 277 h 461"/>
                <a:gd name="T118" fmla="*/ 376 w 475"/>
                <a:gd name="T119" fmla="*/ 298 h 461"/>
                <a:gd name="T120" fmla="*/ 410 w 475"/>
                <a:gd name="T121" fmla="*/ 269 h 461"/>
                <a:gd name="T122" fmla="*/ 411 w 475"/>
                <a:gd name="T123" fmla="*/ 309 h 461"/>
                <a:gd name="T124" fmla="*/ 434 w 475"/>
                <a:gd name="T125" fmla="*/ 286 h 4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75" h="461">
                  <a:moveTo>
                    <a:pt x="421" y="105"/>
                  </a:moveTo>
                  <a:cubicBezTo>
                    <a:pt x="392" y="61"/>
                    <a:pt x="357" y="36"/>
                    <a:pt x="324" y="23"/>
                  </a:cubicBezTo>
                  <a:cubicBezTo>
                    <a:pt x="291" y="8"/>
                    <a:pt x="254" y="0"/>
                    <a:pt x="216" y="2"/>
                  </a:cubicBezTo>
                  <a:cubicBezTo>
                    <a:pt x="93" y="11"/>
                    <a:pt x="0" y="118"/>
                    <a:pt x="7" y="243"/>
                  </a:cubicBezTo>
                  <a:cubicBezTo>
                    <a:pt x="14" y="366"/>
                    <a:pt x="120" y="461"/>
                    <a:pt x="243" y="452"/>
                  </a:cubicBezTo>
                  <a:cubicBezTo>
                    <a:pt x="309" y="448"/>
                    <a:pt x="367" y="415"/>
                    <a:pt x="404" y="365"/>
                  </a:cubicBezTo>
                  <a:cubicBezTo>
                    <a:pt x="469" y="291"/>
                    <a:pt x="475" y="188"/>
                    <a:pt x="421" y="105"/>
                  </a:cubicBezTo>
                  <a:close/>
                  <a:moveTo>
                    <a:pt x="36" y="272"/>
                  </a:moveTo>
                  <a:cubicBezTo>
                    <a:pt x="35" y="273"/>
                    <a:pt x="35" y="274"/>
                    <a:pt x="34" y="275"/>
                  </a:cubicBezTo>
                  <a:cubicBezTo>
                    <a:pt x="34" y="275"/>
                    <a:pt x="32" y="281"/>
                    <a:pt x="33" y="283"/>
                  </a:cubicBezTo>
                  <a:cubicBezTo>
                    <a:pt x="33" y="285"/>
                    <a:pt x="34" y="287"/>
                    <a:pt x="35" y="289"/>
                  </a:cubicBezTo>
                  <a:cubicBezTo>
                    <a:pt x="36" y="291"/>
                    <a:pt x="35" y="292"/>
                    <a:pt x="35" y="298"/>
                  </a:cubicBezTo>
                  <a:cubicBezTo>
                    <a:pt x="35" y="303"/>
                    <a:pt x="35" y="303"/>
                    <a:pt x="35" y="304"/>
                  </a:cubicBezTo>
                  <a:cubicBezTo>
                    <a:pt x="36" y="307"/>
                    <a:pt x="35" y="308"/>
                    <a:pt x="36" y="310"/>
                  </a:cubicBezTo>
                  <a:cubicBezTo>
                    <a:pt x="35" y="311"/>
                    <a:pt x="34" y="311"/>
                    <a:pt x="33" y="311"/>
                  </a:cubicBezTo>
                  <a:cubicBezTo>
                    <a:pt x="28" y="298"/>
                    <a:pt x="24" y="284"/>
                    <a:pt x="21" y="270"/>
                  </a:cubicBezTo>
                  <a:cubicBezTo>
                    <a:pt x="21" y="268"/>
                    <a:pt x="21" y="266"/>
                    <a:pt x="22" y="264"/>
                  </a:cubicBezTo>
                  <a:cubicBezTo>
                    <a:pt x="22" y="262"/>
                    <a:pt x="23" y="263"/>
                    <a:pt x="25" y="259"/>
                  </a:cubicBezTo>
                  <a:cubicBezTo>
                    <a:pt x="28" y="255"/>
                    <a:pt x="29" y="255"/>
                    <a:pt x="30" y="252"/>
                  </a:cubicBezTo>
                  <a:cubicBezTo>
                    <a:pt x="31" y="249"/>
                    <a:pt x="30" y="252"/>
                    <a:pt x="26" y="243"/>
                  </a:cubicBezTo>
                  <a:cubicBezTo>
                    <a:pt x="23" y="233"/>
                    <a:pt x="31" y="226"/>
                    <a:pt x="31" y="226"/>
                  </a:cubicBezTo>
                  <a:cubicBezTo>
                    <a:pt x="31" y="226"/>
                    <a:pt x="30" y="223"/>
                    <a:pt x="29" y="207"/>
                  </a:cubicBezTo>
                  <a:cubicBezTo>
                    <a:pt x="28" y="190"/>
                    <a:pt x="35" y="186"/>
                    <a:pt x="40" y="176"/>
                  </a:cubicBezTo>
                  <a:cubicBezTo>
                    <a:pt x="45" y="166"/>
                    <a:pt x="42" y="170"/>
                    <a:pt x="44" y="166"/>
                  </a:cubicBezTo>
                  <a:cubicBezTo>
                    <a:pt x="46" y="162"/>
                    <a:pt x="46" y="165"/>
                    <a:pt x="52" y="159"/>
                  </a:cubicBezTo>
                  <a:cubicBezTo>
                    <a:pt x="58" y="153"/>
                    <a:pt x="53" y="153"/>
                    <a:pt x="55" y="141"/>
                  </a:cubicBezTo>
                  <a:cubicBezTo>
                    <a:pt x="57" y="130"/>
                    <a:pt x="58" y="136"/>
                    <a:pt x="59" y="126"/>
                  </a:cubicBezTo>
                  <a:cubicBezTo>
                    <a:pt x="60" y="116"/>
                    <a:pt x="61" y="124"/>
                    <a:pt x="65" y="118"/>
                  </a:cubicBezTo>
                  <a:cubicBezTo>
                    <a:pt x="69" y="112"/>
                    <a:pt x="65" y="118"/>
                    <a:pt x="69" y="109"/>
                  </a:cubicBezTo>
                  <a:cubicBezTo>
                    <a:pt x="73" y="100"/>
                    <a:pt x="72" y="104"/>
                    <a:pt x="74" y="100"/>
                  </a:cubicBezTo>
                  <a:cubicBezTo>
                    <a:pt x="75" y="96"/>
                    <a:pt x="77" y="98"/>
                    <a:pt x="83" y="81"/>
                  </a:cubicBezTo>
                  <a:cubicBezTo>
                    <a:pt x="88" y="63"/>
                    <a:pt x="84" y="78"/>
                    <a:pt x="87" y="74"/>
                  </a:cubicBezTo>
                  <a:cubicBezTo>
                    <a:pt x="90" y="69"/>
                    <a:pt x="92" y="72"/>
                    <a:pt x="100" y="65"/>
                  </a:cubicBezTo>
                  <a:cubicBezTo>
                    <a:pt x="107" y="58"/>
                    <a:pt x="102" y="62"/>
                    <a:pt x="108" y="57"/>
                  </a:cubicBezTo>
                  <a:cubicBezTo>
                    <a:pt x="114" y="53"/>
                    <a:pt x="109" y="59"/>
                    <a:pt x="109" y="61"/>
                  </a:cubicBezTo>
                  <a:cubicBezTo>
                    <a:pt x="109" y="63"/>
                    <a:pt x="107" y="65"/>
                    <a:pt x="104" y="67"/>
                  </a:cubicBezTo>
                  <a:cubicBezTo>
                    <a:pt x="102" y="69"/>
                    <a:pt x="101" y="72"/>
                    <a:pt x="99" y="75"/>
                  </a:cubicBezTo>
                  <a:cubicBezTo>
                    <a:pt x="97" y="78"/>
                    <a:pt x="98" y="79"/>
                    <a:pt x="97" y="82"/>
                  </a:cubicBezTo>
                  <a:cubicBezTo>
                    <a:pt x="95" y="85"/>
                    <a:pt x="94" y="86"/>
                    <a:pt x="91" y="91"/>
                  </a:cubicBezTo>
                  <a:cubicBezTo>
                    <a:pt x="88" y="96"/>
                    <a:pt x="93" y="94"/>
                    <a:pt x="94" y="96"/>
                  </a:cubicBezTo>
                  <a:cubicBezTo>
                    <a:pt x="95" y="98"/>
                    <a:pt x="96" y="97"/>
                    <a:pt x="96" y="99"/>
                  </a:cubicBezTo>
                  <a:cubicBezTo>
                    <a:pt x="97" y="101"/>
                    <a:pt x="97" y="105"/>
                    <a:pt x="94" y="108"/>
                  </a:cubicBezTo>
                  <a:cubicBezTo>
                    <a:pt x="92" y="111"/>
                    <a:pt x="101" y="124"/>
                    <a:pt x="101" y="126"/>
                  </a:cubicBezTo>
                  <a:cubicBezTo>
                    <a:pt x="102" y="128"/>
                    <a:pt x="102" y="136"/>
                    <a:pt x="102" y="136"/>
                  </a:cubicBezTo>
                  <a:cubicBezTo>
                    <a:pt x="102" y="136"/>
                    <a:pt x="106" y="140"/>
                    <a:pt x="108" y="140"/>
                  </a:cubicBezTo>
                  <a:cubicBezTo>
                    <a:pt x="110" y="141"/>
                    <a:pt x="115" y="144"/>
                    <a:pt x="117" y="147"/>
                  </a:cubicBezTo>
                  <a:cubicBezTo>
                    <a:pt x="120" y="149"/>
                    <a:pt x="117" y="152"/>
                    <a:pt x="117" y="152"/>
                  </a:cubicBezTo>
                  <a:cubicBezTo>
                    <a:pt x="117" y="152"/>
                    <a:pt x="119" y="156"/>
                    <a:pt x="120" y="158"/>
                  </a:cubicBezTo>
                  <a:cubicBezTo>
                    <a:pt x="121" y="160"/>
                    <a:pt x="121" y="165"/>
                    <a:pt x="121" y="167"/>
                  </a:cubicBezTo>
                  <a:cubicBezTo>
                    <a:pt x="121" y="169"/>
                    <a:pt x="120" y="172"/>
                    <a:pt x="119" y="175"/>
                  </a:cubicBezTo>
                  <a:cubicBezTo>
                    <a:pt x="117" y="177"/>
                    <a:pt x="119" y="181"/>
                    <a:pt x="120" y="182"/>
                  </a:cubicBezTo>
                  <a:cubicBezTo>
                    <a:pt x="122" y="184"/>
                    <a:pt x="125" y="189"/>
                    <a:pt x="127" y="191"/>
                  </a:cubicBezTo>
                  <a:cubicBezTo>
                    <a:pt x="129" y="192"/>
                    <a:pt x="130" y="195"/>
                    <a:pt x="131" y="199"/>
                  </a:cubicBezTo>
                  <a:cubicBezTo>
                    <a:pt x="132" y="203"/>
                    <a:pt x="129" y="203"/>
                    <a:pt x="128" y="203"/>
                  </a:cubicBezTo>
                  <a:cubicBezTo>
                    <a:pt x="127" y="205"/>
                    <a:pt x="125" y="205"/>
                    <a:pt x="119" y="209"/>
                  </a:cubicBezTo>
                  <a:cubicBezTo>
                    <a:pt x="114" y="212"/>
                    <a:pt x="116" y="215"/>
                    <a:pt x="114" y="217"/>
                  </a:cubicBezTo>
                  <a:cubicBezTo>
                    <a:pt x="112" y="218"/>
                    <a:pt x="108" y="218"/>
                    <a:pt x="104" y="218"/>
                  </a:cubicBezTo>
                  <a:cubicBezTo>
                    <a:pt x="99" y="218"/>
                    <a:pt x="103" y="221"/>
                    <a:pt x="102" y="221"/>
                  </a:cubicBezTo>
                  <a:cubicBezTo>
                    <a:pt x="101" y="223"/>
                    <a:pt x="97" y="224"/>
                    <a:pt x="94" y="226"/>
                  </a:cubicBezTo>
                  <a:cubicBezTo>
                    <a:pt x="90" y="227"/>
                    <a:pt x="93" y="231"/>
                    <a:pt x="93" y="231"/>
                  </a:cubicBezTo>
                  <a:cubicBezTo>
                    <a:pt x="93" y="231"/>
                    <a:pt x="88" y="232"/>
                    <a:pt x="86" y="232"/>
                  </a:cubicBezTo>
                  <a:cubicBezTo>
                    <a:pt x="85" y="232"/>
                    <a:pt x="85" y="235"/>
                    <a:pt x="85" y="236"/>
                  </a:cubicBezTo>
                  <a:cubicBezTo>
                    <a:pt x="86" y="238"/>
                    <a:pt x="85" y="243"/>
                    <a:pt x="85" y="243"/>
                  </a:cubicBezTo>
                  <a:cubicBezTo>
                    <a:pt x="85" y="243"/>
                    <a:pt x="85" y="248"/>
                    <a:pt x="82" y="249"/>
                  </a:cubicBezTo>
                  <a:cubicBezTo>
                    <a:pt x="79" y="250"/>
                    <a:pt x="81" y="252"/>
                    <a:pt x="80" y="253"/>
                  </a:cubicBezTo>
                  <a:cubicBezTo>
                    <a:pt x="79" y="254"/>
                    <a:pt x="74" y="255"/>
                    <a:pt x="73" y="254"/>
                  </a:cubicBezTo>
                  <a:cubicBezTo>
                    <a:pt x="72" y="255"/>
                    <a:pt x="67" y="256"/>
                    <a:pt x="67" y="258"/>
                  </a:cubicBezTo>
                  <a:cubicBezTo>
                    <a:pt x="66" y="261"/>
                    <a:pt x="67" y="264"/>
                    <a:pt x="65" y="264"/>
                  </a:cubicBezTo>
                  <a:cubicBezTo>
                    <a:pt x="64" y="265"/>
                    <a:pt x="63" y="269"/>
                    <a:pt x="63" y="271"/>
                  </a:cubicBezTo>
                  <a:cubicBezTo>
                    <a:pt x="62" y="274"/>
                    <a:pt x="61" y="274"/>
                    <a:pt x="59" y="275"/>
                  </a:cubicBezTo>
                  <a:cubicBezTo>
                    <a:pt x="58" y="275"/>
                    <a:pt x="52" y="273"/>
                    <a:pt x="51" y="273"/>
                  </a:cubicBezTo>
                  <a:cubicBezTo>
                    <a:pt x="49" y="274"/>
                    <a:pt x="51" y="277"/>
                    <a:pt x="51" y="278"/>
                  </a:cubicBezTo>
                  <a:cubicBezTo>
                    <a:pt x="50" y="280"/>
                    <a:pt x="49" y="279"/>
                    <a:pt x="46" y="281"/>
                  </a:cubicBezTo>
                  <a:cubicBezTo>
                    <a:pt x="43" y="281"/>
                    <a:pt x="43" y="279"/>
                    <a:pt x="43" y="279"/>
                  </a:cubicBezTo>
                  <a:cubicBezTo>
                    <a:pt x="41" y="276"/>
                    <a:pt x="41" y="276"/>
                    <a:pt x="41" y="276"/>
                  </a:cubicBezTo>
                  <a:cubicBezTo>
                    <a:pt x="41" y="276"/>
                    <a:pt x="40" y="275"/>
                    <a:pt x="37" y="271"/>
                  </a:cubicBezTo>
                  <a:cubicBezTo>
                    <a:pt x="33" y="267"/>
                    <a:pt x="37" y="271"/>
                    <a:pt x="36" y="272"/>
                  </a:cubicBezTo>
                  <a:close/>
                  <a:moveTo>
                    <a:pt x="146" y="421"/>
                  </a:moveTo>
                  <a:cubicBezTo>
                    <a:pt x="140" y="422"/>
                    <a:pt x="132" y="419"/>
                    <a:pt x="125" y="415"/>
                  </a:cubicBezTo>
                  <a:cubicBezTo>
                    <a:pt x="90" y="395"/>
                    <a:pt x="62" y="367"/>
                    <a:pt x="43" y="331"/>
                  </a:cubicBezTo>
                  <a:cubicBezTo>
                    <a:pt x="42" y="329"/>
                    <a:pt x="42" y="328"/>
                    <a:pt x="42" y="327"/>
                  </a:cubicBezTo>
                  <a:cubicBezTo>
                    <a:pt x="42" y="326"/>
                    <a:pt x="41" y="324"/>
                    <a:pt x="41" y="323"/>
                  </a:cubicBezTo>
                  <a:cubicBezTo>
                    <a:pt x="41" y="322"/>
                    <a:pt x="40" y="319"/>
                    <a:pt x="40" y="318"/>
                  </a:cubicBezTo>
                  <a:cubicBezTo>
                    <a:pt x="40" y="316"/>
                    <a:pt x="41" y="317"/>
                    <a:pt x="42" y="317"/>
                  </a:cubicBezTo>
                  <a:cubicBezTo>
                    <a:pt x="42" y="317"/>
                    <a:pt x="43" y="316"/>
                    <a:pt x="45" y="314"/>
                  </a:cubicBezTo>
                  <a:cubicBezTo>
                    <a:pt x="46" y="312"/>
                    <a:pt x="45" y="314"/>
                    <a:pt x="46" y="314"/>
                  </a:cubicBezTo>
                  <a:cubicBezTo>
                    <a:pt x="47" y="314"/>
                    <a:pt x="48" y="312"/>
                    <a:pt x="48" y="310"/>
                  </a:cubicBezTo>
                  <a:cubicBezTo>
                    <a:pt x="49" y="309"/>
                    <a:pt x="48" y="308"/>
                    <a:pt x="47" y="306"/>
                  </a:cubicBezTo>
                  <a:cubicBezTo>
                    <a:pt x="47" y="304"/>
                    <a:pt x="47" y="306"/>
                    <a:pt x="49" y="305"/>
                  </a:cubicBezTo>
                  <a:cubicBezTo>
                    <a:pt x="50" y="304"/>
                    <a:pt x="51" y="303"/>
                    <a:pt x="52" y="303"/>
                  </a:cubicBezTo>
                  <a:cubicBezTo>
                    <a:pt x="53" y="302"/>
                    <a:pt x="55" y="304"/>
                    <a:pt x="56" y="303"/>
                  </a:cubicBezTo>
                  <a:cubicBezTo>
                    <a:pt x="58" y="303"/>
                    <a:pt x="58" y="302"/>
                    <a:pt x="58" y="300"/>
                  </a:cubicBezTo>
                  <a:cubicBezTo>
                    <a:pt x="59" y="298"/>
                    <a:pt x="59" y="298"/>
                    <a:pt x="60" y="298"/>
                  </a:cubicBezTo>
                  <a:cubicBezTo>
                    <a:pt x="60" y="297"/>
                    <a:pt x="62" y="300"/>
                    <a:pt x="62" y="300"/>
                  </a:cubicBezTo>
                  <a:cubicBezTo>
                    <a:pt x="63" y="301"/>
                    <a:pt x="64" y="303"/>
                    <a:pt x="64" y="303"/>
                  </a:cubicBezTo>
                  <a:cubicBezTo>
                    <a:pt x="61" y="305"/>
                    <a:pt x="61" y="305"/>
                    <a:pt x="61" y="305"/>
                  </a:cubicBezTo>
                  <a:cubicBezTo>
                    <a:pt x="58" y="307"/>
                    <a:pt x="58" y="307"/>
                    <a:pt x="58" y="307"/>
                  </a:cubicBezTo>
                  <a:cubicBezTo>
                    <a:pt x="54" y="308"/>
                    <a:pt x="54" y="308"/>
                    <a:pt x="54" y="308"/>
                  </a:cubicBezTo>
                  <a:cubicBezTo>
                    <a:pt x="54" y="308"/>
                    <a:pt x="52" y="309"/>
                    <a:pt x="50" y="309"/>
                  </a:cubicBezTo>
                  <a:cubicBezTo>
                    <a:pt x="49" y="310"/>
                    <a:pt x="50" y="313"/>
                    <a:pt x="50" y="314"/>
                  </a:cubicBezTo>
                  <a:cubicBezTo>
                    <a:pt x="51" y="315"/>
                    <a:pt x="51" y="319"/>
                    <a:pt x="51" y="319"/>
                  </a:cubicBezTo>
                  <a:cubicBezTo>
                    <a:pt x="51" y="319"/>
                    <a:pt x="48" y="320"/>
                    <a:pt x="48" y="320"/>
                  </a:cubicBezTo>
                  <a:cubicBezTo>
                    <a:pt x="46" y="320"/>
                    <a:pt x="45" y="322"/>
                    <a:pt x="45" y="323"/>
                  </a:cubicBezTo>
                  <a:cubicBezTo>
                    <a:pt x="44" y="323"/>
                    <a:pt x="46" y="326"/>
                    <a:pt x="47" y="327"/>
                  </a:cubicBezTo>
                  <a:cubicBezTo>
                    <a:pt x="49" y="328"/>
                    <a:pt x="54" y="329"/>
                    <a:pt x="54" y="329"/>
                  </a:cubicBezTo>
                  <a:cubicBezTo>
                    <a:pt x="55" y="329"/>
                    <a:pt x="56" y="331"/>
                    <a:pt x="58" y="332"/>
                  </a:cubicBezTo>
                  <a:cubicBezTo>
                    <a:pt x="59" y="332"/>
                    <a:pt x="60" y="335"/>
                    <a:pt x="60" y="337"/>
                  </a:cubicBezTo>
                  <a:cubicBezTo>
                    <a:pt x="61" y="339"/>
                    <a:pt x="62" y="342"/>
                    <a:pt x="63" y="343"/>
                  </a:cubicBezTo>
                  <a:cubicBezTo>
                    <a:pt x="64" y="344"/>
                    <a:pt x="63" y="347"/>
                    <a:pt x="64" y="349"/>
                  </a:cubicBezTo>
                  <a:cubicBezTo>
                    <a:pt x="65" y="351"/>
                    <a:pt x="67" y="353"/>
                    <a:pt x="69" y="353"/>
                  </a:cubicBezTo>
                  <a:cubicBezTo>
                    <a:pt x="69" y="353"/>
                    <a:pt x="75" y="357"/>
                    <a:pt x="76" y="359"/>
                  </a:cubicBezTo>
                  <a:cubicBezTo>
                    <a:pt x="79" y="361"/>
                    <a:pt x="82" y="363"/>
                    <a:pt x="82" y="363"/>
                  </a:cubicBezTo>
                  <a:cubicBezTo>
                    <a:pt x="83" y="367"/>
                    <a:pt x="83" y="367"/>
                    <a:pt x="83" y="367"/>
                  </a:cubicBezTo>
                  <a:cubicBezTo>
                    <a:pt x="83" y="367"/>
                    <a:pt x="84" y="367"/>
                    <a:pt x="88" y="368"/>
                  </a:cubicBezTo>
                  <a:cubicBezTo>
                    <a:pt x="91" y="369"/>
                    <a:pt x="93" y="371"/>
                    <a:pt x="93" y="371"/>
                  </a:cubicBezTo>
                  <a:cubicBezTo>
                    <a:pt x="93" y="371"/>
                    <a:pt x="94" y="374"/>
                    <a:pt x="95" y="375"/>
                  </a:cubicBezTo>
                  <a:cubicBezTo>
                    <a:pt x="94" y="376"/>
                    <a:pt x="96" y="377"/>
                    <a:pt x="96" y="377"/>
                  </a:cubicBezTo>
                  <a:cubicBezTo>
                    <a:pt x="96" y="377"/>
                    <a:pt x="102" y="380"/>
                    <a:pt x="102" y="380"/>
                  </a:cubicBezTo>
                  <a:cubicBezTo>
                    <a:pt x="102" y="381"/>
                    <a:pt x="103" y="382"/>
                    <a:pt x="105" y="382"/>
                  </a:cubicBezTo>
                  <a:cubicBezTo>
                    <a:pt x="106" y="382"/>
                    <a:pt x="108" y="381"/>
                    <a:pt x="109" y="381"/>
                  </a:cubicBezTo>
                  <a:cubicBezTo>
                    <a:pt x="110" y="380"/>
                    <a:pt x="113" y="380"/>
                    <a:pt x="115" y="379"/>
                  </a:cubicBezTo>
                  <a:cubicBezTo>
                    <a:pt x="118" y="378"/>
                    <a:pt x="119" y="379"/>
                    <a:pt x="119" y="379"/>
                  </a:cubicBezTo>
                  <a:cubicBezTo>
                    <a:pt x="119" y="379"/>
                    <a:pt x="120" y="382"/>
                    <a:pt x="120" y="383"/>
                  </a:cubicBezTo>
                  <a:cubicBezTo>
                    <a:pt x="121" y="385"/>
                    <a:pt x="120" y="386"/>
                    <a:pt x="120" y="386"/>
                  </a:cubicBezTo>
                  <a:cubicBezTo>
                    <a:pt x="120" y="386"/>
                    <a:pt x="118" y="388"/>
                    <a:pt x="117" y="387"/>
                  </a:cubicBezTo>
                  <a:cubicBezTo>
                    <a:pt x="117" y="387"/>
                    <a:pt x="118" y="392"/>
                    <a:pt x="118" y="392"/>
                  </a:cubicBezTo>
                  <a:cubicBezTo>
                    <a:pt x="122" y="394"/>
                    <a:pt x="122" y="394"/>
                    <a:pt x="122" y="394"/>
                  </a:cubicBezTo>
                  <a:cubicBezTo>
                    <a:pt x="122" y="394"/>
                    <a:pt x="126" y="397"/>
                    <a:pt x="128" y="398"/>
                  </a:cubicBezTo>
                  <a:cubicBezTo>
                    <a:pt x="131" y="398"/>
                    <a:pt x="131" y="395"/>
                    <a:pt x="132" y="394"/>
                  </a:cubicBezTo>
                  <a:cubicBezTo>
                    <a:pt x="133" y="394"/>
                    <a:pt x="132" y="393"/>
                    <a:pt x="132" y="393"/>
                  </a:cubicBezTo>
                  <a:cubicBezTo>
                    <a:pt x="128" y="390"/>
                    <a:pt x="128" y="390"/>
                    <a:pt x="128" y="390"/>
                  </a:cubicBezTo>
                  <a:cubicBezTo>
                    <a:pt x="128" y="390"/>
                    <a:pt x="128" y="387"/>
                    <a:pt x="130" y="386"/>
                  </a:cubicBezTo>
                  <a:cubicBezTo>
                    <a:pt x="131" y="386"/>
                    <a:pt x="135" y="386"/>
                    <a:pt x="135" y="386"/>
                  </a:cubicBezTo>
                  <a:cubicBezTo>
                    <a:pt x="139" y="388"/>
                    <a:pt x="139" y="388"/>
                    <a:pt x="139" y="388"/>
                  </a:cubicBezTo>
                  <a:cubicBezTo>
                    <a:pt x="140" y="390"/>
                    <a:pt x="140" y="390"/>
                    <a:pt x="140" y="390"/>
                  </a:cubicBezTo>
                  <a:cubicBezTo>
                    <a:pt x="140" y="395"/>
                    <a:pt x="140" y="395"/>
                    <a:pt x="140" y="395"/>
                  </a:cubicBezTo>
                  <a:cubicBezTo>
                    <a:pt x="140" y="395"/>
                    <a:pt x="139" y="397"/>
                    <a:pt x="140" y="399"/>
                  </a:cubicBezTo>
                  <a:cubicBezTo>
                    <a:pt x="140" y="401"/>
                    <a:pt x="141" y="401"/>
                    <a:pt x="141" y="402"/>
                  </a:cubicBezTo>
                  <a:cubicBezTo>
                    <a:pt x="142" y="402"/>
                    <a:pt x="144" y="403"/>
                    <a:pt x="144" y="403"/>
                  </a:cubicBezTo>
                  <a:cubicBezTo>
                    <a:pt x="145" y="406"/>
                    <a:pt x="145" y="406"/>
                    <a:pt x="145" y="406"/>
                  </a:cubicBezTo>
                  <a:cubicBezTo>
                    <a:pt x="145" y="406"/>
                    <a:pt x="145" y="409"/>
                    <a:pt x="146" y="410"/>
                  </a:cubicBezTo>
                  <a:cubicBezTo>
                    <a:pt x="146" y="411"/>
                    <a:pt x="149" y="415"/>
                    <a:pt x="150" y="416"/>
                  </a:cubicBezTo>
                  <a:cubicBezTo>
                    <a:pt x="150" y="417"/>
                    <a:pt x="151" y="418"/>
                    <a:pt x="151" y="418"/>
                  </a:cubicBezTo>
                  <a:cubicBezTo>
                    <a:pt x="146" y="421"/>
                    <a:pt x="146" y="421"/>
                    <a:pt x="146" y="421"/>
                  </a:cubicBezTo>
                  <a:close/>
                  <a:moveTo>
                    <a:pt x="191" y="49"/>
                  </a:moveTo>
                  <a:cubicBezTo>
                    <a:pt x="189" y="54"/>
                    <a:pt x="184" y="47"/>
                    <a:pt x="180" y="45"/>
                  </a:cubicBezTo>
                  <a:cubicBezTo>
                    <a:pt x="177" y="44"/>
                    <a:pt x="177" y="45"/>
                    <a:pt x="167" y="44"/>
                  </a:cubicBezTo>
                  <a:cubicBezTo>
                    <a:pt x="157" y="43"/>
                    <a:pt x="161" y="44"/>
                    <a:pt x="161" y="44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56" y="45"/>
                    <a:pt x="153" y="42"/>
                  </a:cubicBezTo>
                  <a:cubicBezTo>
                    <a:pt x="150" y="40"/>
                    <a:pt x="147" y="42"/>
                    <a:pt x="145" y="42"/>
                  </a:cubicBezTo>
                  <a:cubicBezTo>
                    <a:pt x="143" y="42"/>
                    <a:pt x="143" y="33"/>
                    <a:pt x="143" y="33"/>
                  </a:cubicBezTo>
                  <a:cubicBezTo>
                    <a:pt x="144" y="32"/>
                    <a:pt x="144" y="31"/>
                    <a:pt x="145" y="30"/>
                  </a:cubicBezTo>
                  <a:cubicBezTo>
                    <a:pt x="167" y="21"/>
                    <a:pt x="191" y="14"/>
                    <a:pt x="217" y="13"/>
                  </a:cubicBezTo>
                  <a:cubicBezTo>
                    <a:pt x="248" y="11"/>
                    <a:pt x="277" y="16"/>
                    <a:pt x="304" y="26"/>
                  </a:cubicBezTo>
                  <a:cubicBezTo>
                    <a:pt x="302" y="26"/>
                    <a:pt x="299" y="26"/>
                    <a:pt x="298" y="25"/>
                  </a:cubicBezTo>
                  <a:cubicBezTo>
                    <a:pt x="297" y="24"/>
                    <a:pt x="289" y="31"/>
                    <a:pt x="288" y="31"/>
                  </a:cubicBezTo>
                  <a:cubicBezTo>
                    <a:pt x="286" y="31"/>
                    <a:pt x="283" y="32"/>
                    <a:pt x="281" y="32"/>
                  </a:cubicBezTo>
                  <a:cubicBezTo>
                    <a:pt x="280" y="33"/>
                    <a:pt x="275" y="31"/>
                    <a:pt x="271" y="31"/>
                  </a:cubicBezTo>
                  <a:cubicBezTo>
                    <a:pt x="268" y="31"/>
                    <a:pt x="267" y="31"/>
                    <a:pt x="263" y="28"/>
                  </a:cubicBezTo>
                  <a:cubicBezTo>
                    <a:pt x="260" y="24"/>
                    <a:pt x="259" y="29"/>
                    <a:pt x="257" y="29"/>
                  </a:cubicBezTo>
                  <a:cubicBezTo>
                    <a:pt x="254" y="29"/>
                    <a:pt x="248" y="29"/>
                    <a:pt x="248" y="29"/>
                  </a:cubicBezTo>
                  <a:cubicBezTo>
                    <a:pt x="251" y="36"/>
                    <a:pt x="251" y="36"/>
                    <a:pt x="251" y="36"/>
                  </a:cubicBezTo>
                  <a:cubicBezTo>
                    <a:pt x="251" y="36"/>
                    <a:pt x="248" y="37"/>
                    <a:pt x="245" y="37"/>
                  </a:cubicBezTo>
                  <a:cubicBezTo>
                    <a:pt x="241" y="37"/>
                    <a:pt x="241" y="34"/>
                    <a:pt x="239" y="31"/>
                  </a:cubicBezTo>
                  <a:cubicBezTo>
                    <a:pt x="238" y="29"/>
                    <a:pt x="237" y="29"/>
                    <a:pt x="235" y="24"/>
                  </a:cubicBezTo>
                  <a:cubicBezTo>
                    <a:pt x="232" y="21"/>
                    <a:pt x="224" y="28"/>
                    <a:pt x="221" y="29"/>
                  </a:cubicBezTo>
                  <a:cubicBezTo>
                    <a:pt x="218" y="29"/>
                    <a:pt x="216" y="29"/>
                    <a:pt x="213" y="31"/>
                  </a:cubicBezTo>
                  <a:cubicBezTo>
                    <a:pt x="210" y="33"/>
                    <a:pt x="213" y="33"/>
                    <a:pt x="213" y="33"/>
                  </a:cubicBezTo>
                  <a:cubicBezTo>
                    <a:pt x="222" y="38"/>
                    <a:pt x="222" y="38"/>
                    <a:pt x="222" y="38"/>
                  </a:cubicBezTo>
                  <a:cubicBezTo>
                    <a:pt x="230" y="43"/>
                    <a:pt x="230" y="43"/>
                    <a:pt x="230" y="43"/>
                  </a:cubicBezTo>
                  <a:cubicBezTo>
                    <a:pt x="230" y="43"/>
                    <a:pt x="229" y="47"/>
                    <a:pt x="226" y="47"/>
                  </a:cubicBezTo>
                  <a:cubicBezTo>
                    <a:pt x="223" y="48"/>
                    <a:pt x="223" y="45"/>
                    <a:pt x="222" y="44"/>
                  </a:cubicBezTo>
                  <a:cubicBezTo>
                    <a:pt x="220" y="43"/>
                    <a:pt x="205" y="45"/>
                    <a:pt x="205" y="45"/>
                  </a:cubicBezTo>
                  <a:cubicBezTo>
                    <a:pt x="205" y="45"/>
                    <a:pt x="197" y="42"/>
                    <a:pt x="192" y="45"/>
                  </a:cubicBezTo>
                  <a:cubicBezTo>
                    <a:pt x="188" y="47"/>
                    <a:pt x="192" y="45"/>
                    <a:pt x="191" y="49"/>
                  </a:cubicBezTo>
                  <a:close/>
                  <a:moveTo>
                    <a:pt x="248" y="442"/>
                  </a:moveTo>
                  <a:cubicBezTo>
                    <a:pt x="249" y="441"/>
                    <a:pt x="249" y="441"/>
                    <a:pt x="249" y="441"/>
                  </a:cubicBezTo>
                  <a:cubicBezTo>
                    <a:pt x="249" y="441"/>
                    <a:pt x="247" y="438"/>
                    <a:pt x="246" y="437"/>
                  </a:cubicBezTo>
                  <a:cubicBezTo>
                    <a:pt x="245" y="435"/>
                    <a:pt x="248" y="436"/>
                    <a:pt x="248" y="436"/>
                  </a:cubicBezTo>
                  <a:cubicBezTo>
                    <a:pt x="248" y="436"/>
                    <a:pt x="257" y="430"/>
                    <a:pt x="257" y="429"/>
                  </a:cubicBezTo>
                  <a:cubicBezTo>
                    <a:pt x="257" y="427"/>
                    <a:pt x="253" y="426"/>
                    <a:pt x="245" y="427"/>
                  </a:cubicBezTo>
                  <a:cubicBezTo>
                    <a:pt x="237" y="428"/>
                    <a:pt x="241" y="426"/>
                    <a:pt x="231" y="432"/>
                  </a:cubicBezTo>
                  <a:cubicBezTo>
                    <a:pt x="221" y="438"/>
                    <a:pt x="221" y="425"/>
                    <a:pt x="217" y="421"/>
                  </a:cubicBezTo>
                  <a:cubicBezTo>
                    <a:pt x="212" y="418"/>
                    <a:pt x="212" y="417"/>
                    <a:pt x="209" y="411"/>
                  </a:cubicBezTo>
                  <a:cubicBezTo>
                    <a:pt x="206" y="405"/>
                    <a:pt x="209" y="411"/>
                    <a:pt x="216" y="406"/>
                  </a:cubicBezTo>
                  <a:cubicBezTo>
                    <a:pt x="222" y="402"/>
                    <a:pt x="218" y="405"/>
                    <a:pt x="222" y="406"/>
                  </a:cubicBezTo>
                  <a:cubicBezTo>
                    <a:pt x="225" y="406"/>
                    <a:pt x="234" y="408"/>
                    <a:pt x="237" y="408"/>
                  </a:cubicBezTo>
                  <a:cubicBezTo>
                    <a:pt x="240" y="408"/>
                    <a:pt x="242" y="407"/>
                    <a:pt x="241" y="397"/>
                  </a:cubicBezTo>
                  <a:cubicBezTo>
                    <a:pt x="240" y="388"/>
                    <a:pt x="241" y="397"/>
                    <a:pt x="256" y="389"/>
                  </a:cubicBezTo>
                  <a:cubicBezTo>
                    <a:pt x="270" y="381"/>
                    <a:pt x="253" y="382"/>
                    <a:pt x="264" y="379"/>
                  </a:cubicBezTo>
                  <a:cubicBezTo>
                    <a:pt x="275" y="376"/>
                    <a:pt x="262" y="376"/>
                    <a:pt x="253" y="373"/>
                  </a:cubicBezTo>
                  <a:cubicBezTo>
                    <a:pt x="244" y="370"/>
                    <a:pt x="248" y="373"/>
                    <a:pt x="242" y="367"/>
                  </a:cubicBezTo>
                  <a:cubicBezTo>
                    <a:pt x="236" y="360"/>
                    <a:pt x="243" y="362"/>
                    <a:pt x="246" y="361"/>
                  </a:cubicBezTo>
                  <a:cubicBezTo>
                    <a:pt x="249" y="359"/>
                    <a:pt x="254" y="360"/>
                    <a:pt x="257" y="362"/>
                  </a:cubicBezTo>
                  <a:cubicBezTo>
                    <a:pt x="260" y="364"/>
                    <a:pt x="262" y="363"/>
                    <a:pt x="262" y="363"/>
                  </a:cubicBezTo>
                  <a:cubicBezTo>
                    <a:pt x="262" y="363"/>
                    <a:pt x="268" y="368"/>
                    <a:pt x="274" y="364"/>
                  </a:cubicBezTo>
                  <a:cubicBezTo>
                    <a:pt x="280" y="361"/>
                    <a:pt x="274" y="364"/>
                    <a:pt x="276" y="365"/>
                  </a:cubicBezTo>
                  <a:cubicBezTo>
                    <a:pt x="277" y="367"/>
                    <a:pt x="280" y="366"/>
                    <a:pt x="282" y="368"/>
                  </a:cubicBezTo>
                  <a:cubicBezTo>
                    <a:pt x="284" y="370"/>
                    <a:pt x="290" y="372"/>
                    <a:pt x="304" y="365"/>
                  </a:cubicBezTo>
                  <a:cubicBezTo>
                    <a:pt x="319" y="358"/>
                    <a:pt x="305" y="361"/>
                    <a:pt x="311" y="357"/>
                  </a:cubicBezTo>
                  <a:cubicBezTo>
                    <a:pt x="318" y="354"/>
                    <a:pt x="314" y="355"/>
                    <a:pt x="315" y="359"/>
                  </a:cubicBezTo>
                  <a:cubicBezTo>
                    <a:pt x="315" y="363"/>
                    <a:pt x="315" y="369"/>
                    <a:pt x="318" y="370"/>
                  </a:cubicBezTo>
                  <a:cubicBezTo>
                    <a:pt x="320" y="370"/>
                    <a:pt x="321" y="369"/>
                    <a:pt x="324" y="367"/>
                  </a:cubicBezTo>
                  <a:cubicBezTo>
                    <a:pt x="327" y="364"/>
                    <a:pt x="334" y="379"/>
                    <a:pt x="340" y="375"/>
                  </a:cubicBezTo>
                  <a:cubicBezTo>
                    <a:pt x="347" y="372"/>
                    <a:pt x="343" y="374"/>
                    <a:pt x="349" y="369"/>
                  </a:cubicBezTo>
                  <a:cubicBezTo>
                    <a:pt x="355" y="364"/>
                    <a:pt x="348" y="363"/>
                    <a:pt x="345" y="359"/>
                  </a:cubicBezTo>
                  <a:cubicBezTo>
                    <a:pt x="341" y="357"/>
                    <a:pt x="343" y="361"/>
                    <a:pt x="337" y="363"/>
                  </a:cubicBezTo>
                  <a:cubicBezTo>
                    <a:pt x="331" y="366"/>
                    <a:pt x="335" y="362"/>
                    <a:pt x="326" y="355"/>
                  </a:cubicBezTo>
                  <a:cubicBezTo>
                    <a:pt x="317" y="348"/>
                    <a:pt x="326" y="355"/>
                    <a:pt x="328" y="350"/>
                  </a:cubicBezTo>
                  <a:cubicBezTo>
                    <a:pt x="329" y="345"/>
                    <a:pt x="333" y="352"/>
                    <a:pt x="338" y="349"/>
                  </a:cubicBezTo>
                  <a:cubicBezTo>
                    <a:pt x="342" y="348"/>
                    <a:pt x="341" y="347"/>
                    <a:pt x="347" y="346"/>
                  </a:cubicBezTo>
                  <a:cubicBezTo>
                    <a:pt x="353" y="345"/>
                    <a:pt x="347" y="346"/>
                    <a:pt x="348" y="342"/>
                  </a:cubicBezTo>
                  <a:cubicBezTo>
                    <a:pt x="349" y="338"/>
                    <a:pt x="351" y="342"/>
                    <a:pt x="357" y="338"/>
                  </a:cubicBezTo>
                  <a:cubicBezTo>
                    <a:pt x="363" y="335"/>
                    <a:pt x="359" y="336"/>
                    <a:pt x="357" y="332"/>
                  </a:cubicBezTo>
                  <a:cubicBezTo>
                    <a:pt x="354" y="327"/>
                    <a:pt x="355" y="332"/>
                    <a:pt x="353" y="333"/>
                  </a:cubicBezTo>
                  <a:cubicBezTo>
                    <a:pt x="351" y="335"/>
                    <a:pt x="350" y="334"/>
                    <a:pt x="345" y="332"/>
                  </a:cubicBezTo>
                  <a:cubicBezTo>
                    <a:pt x="340" y="330"/>
                    <a:pt x="339" y="332"/>
                    <a:pt x="337" y="331"/>
                  </a:cubicBezTo>
                  <a:cubicBezTo>
                    <a:pt x="335" y="330"/>
                    <a:pt x="334" y="333"/>
                    <a:pt x="322" y="334"/>
                  </a:cubicBezTo>
                  <a:cubicBezTo>
                    <a:pt x="310" y="336"/>
                    <a:pt x="322" y="334"/>
                    <a:pt x="315" y="328"/>
                  </a:cubicBezTo>
                  <a:cubicBezTo>
                    <a:pt x="308" y="322"/>
                    <a:pt x="315" y="328"/>
                    <a:pt x="311" y="329"/>
                  </a:cubicBezTo>
                  <a:cubicBezTo>
                    <a:pt x="306" y="329"/>
                    <a:pt x="305" y="331"/>
                    <a:pt x="302" y="333"/>
                  </a:cubicBezTo>
                  <a:cubicBezTo>
                    <a:pt x="299" y="335"/>
                    <a:pt x="300" y="335"/>
                    <a:pt x="294" y="336"/>
                  </a:cubicBezTo>
                  <a:cubicBezTo>
                    <a:pt x="288" y="336"/>
                    <a:pt x="294" y="336"/>
                    <a:pt x="288" y="337"/>
                  </a:cubicBezTo>
                  <a:cubicBezTo>
                    <a:pt x="282" y="338"/>
                    <a:pt x="286" y="341"/>
                    <a:pt x="286" y="349"/>
                  </a:cubicBezTo>
                  <a:cubicBezTo>
                    <a:pt x="286" y="357"/>
                    <a:pt x="286" y="349"/>
                    <a:pt x="282" y="350"/>
                  </a:cubicBezTo>
                  <a:cubicBezTo>
                    <a:pt x="279" y="351"/>
                    <a:pt x="280" y="351"/>
                    <a:pt x="278" y="351"/>
                  </a:cubicBezTo>
                  <a:cubicBezTo>
                    <a:pt x="276" y="351"/>
                    <a:pt x="278" y="351"/>
                    <a:pt x="269" y="350"/>
                  </a:cubicBezTo>
                  <a:cubicBezTo>
                    <a:pt x="260" y="349"/>
                    <a:pt x="266" y="350"/>
                    <a:pt x="263" y="350"/>
                  </a:cubicBezTo>
                  <a:cubicBezTo>
                    <a:pt x="260" y="350"/>
                    <a:pt x="259" y="350"/>
                    <a:pt x="254" y="349"/>
                  </a:cubicBezTo>
                  <a:cubicBezTo>
                    <a:pt x="250" y="348"/>
                    <a:pt x="251" y="349"/>
                    <a:pt x="249" y="349"/>
                  </a:cubicBezTo>
                  <a:cubicBezTo>
                    <a:pt x="247" y="348"/>
                    <a:pt x="242" y="344"/>
                    <a:pt x="239" y="341"/>
                  </a:cubicBezTo>
                  <a:cubicBezTo>
                    <a:pt x="236" y="338"/>
                    <a:pt x="231" y="337"/>
                    <a:pt x="226" y="337"/>
                  </a:cubicBezTo>
                  <a:cubicBezTo>
                    <a:pt x="221" y="338"/>
                    <a:pt x="223" y="337"/>
                    <a:pt x="221" y="335"/>
                  </a:cubicBezTo>
                  <a:cubicBezTo>
                    <a:pt x="219" y="334"/>
                    <a:pt x="216" y="329"/>
                    <a:pt x="215" y="327"/>
                  </a:cubicBezTo>
                  <a:cubicBezTo>
                    <a:pt x="215" y="325"/>
                    <a:pt x="207" y="322"/>
                    <a:pt x="202" y="313"/>
                  </a:cubicBezTo>
                  <a:cubicBezTo>
                    <a:pt x="196" y="304"/>
                    <a:pt x="197" y="307"/>
                    <a:pt x="202" y="294"/>
                  </a:cubicBezTo>
                  <a:cubicBezTo>
                    <a:pt x="207" y="281"/>
                    <a:pt x="198" y="291"/>
                    <a:pt x="198" y="285"/>
                  </a:cubicBezTo>
                  <a:cubicBezTo>
                    <a:pt x="198" y="278"/>
                    <a:pt x="196" y="282"/>
                    <a:pt x="194" y="277"/>
                  </a:cubicBezTo>
                  <a:cubicBezTo>
                    <a:pt x="191" y="272"/>
                    <a:pt x="194" y="277"/>
                    <a:pt x="199" y="270"/>
                  </a:cubicBezTo>
                  <a:cubicBezTo>
                    <a:pt x="204" y="263"/>
                    <a:pt x="199" y="270"/>
                    <a:pt x="202" y="265"/>
                  </a:cubicBezTo>
                  <a:cubicBezTo>
                    <a:pt x="206" y="261"/>
                    <a:pt x="204" y="262"/>
                    <a:pt x="203" y="258"/>
                  </a:cubicBezTo>
                  <a:cubicBezTo>
                    <a:pt x="204" y="253"/>
                    <a:pt x="205" y="255"/>
                    <a:pt x="209" y="252"/>
                  </a:cubicBezTo>
                  <a:cubicBezTo>
                    <a:pt x="214" y="249"/>
                    <a:pt x="211" y="250"/>
                    <a:pt x="213" y="244"/>
                  </a:cubicBezTo>
                  <a:cubicBezTo>
                    <a:pt x="215" y="239"/>
                    <a:pt x="216" y="243"/>
                    <a:pt x="220" y="240"/>
                  </a:cubicBezTo>
                  <a:cubicBezTo>
                    <a:pt x="225" y="237"/>
                    <a:pt x="232" y="238"/>
                    <a:pt x="238" y="238"/>
                  </a:cubicBezTo>
                  <a:cubicBezTo>
                    <a:pt x="245" y="238"/>
                    <a:pt x="246" y="238"/>
                    <a:pt x="250" y="239"/>
                  </a:cubicBezTo>
                  <a:cubicBezTo>
                    <a:pt x="255" y="241"/>
                    <a:pt x="261" y="240"/>
                    <a:pt x="263" y="242"/>
                  </a:cubicBezTo>
                  <a:cubicBezTo>
                    <a:pt x="266" y="244"/>
                    <a:pt x="269" y="243"/>
                    <a:pt x="271" y="242"/>
                  </a:cubicBezTo>
                  <a:cubicBezTo>
                    <a:pt x="272" y="241"/>
                    <a:pt x="271" y="239"/>
                    <a:pt x="275" y="235"/>
                  </a:cubicBezTo>
                  <a:cubicBezTo>
                    <a:pt x="280" y="231"/>
                    <a:pt x="280" y="235"/>
                    <a:pt x="283" y="236"/>
                  </a:cubicBezTo>
                  <a:cubicBezTo>
                    <a:pt x="286" y="236"/>
                    <a:pt x="293" y="231"/>
                    <a:pt x="293" y="231"/>
                  </a:cubicBezTo>
                  <a:cubicBezTo>
                    <a:pt x="293" y="231"/>
                    <a:pt x="292" y="226"/>
                    <a:pt x="290" y="219"/>
                  </a:cubicBezTo>
                  <a:cubicBezTo>
                    <a:pt x="288" y="213"/>
                    <a:pt x="290" y="219"/>
                    <a:pt x="290" y="216"/>
                  </a:cubicBezTo>
                  <a:cubicBezTo>
                    <a:pt x="290" y="212"/>
                    <a:pt x="290" y="201"/>
                    <a:pt x="290" y="201"/>
                  </a:cubicBezTo>
                  <a:cubicBezTo>
                    <a:pt x="290" y="201"/>
                    <a:pt x="292" y="198"/>
                    <a:pt x="295" y="193"/>
                  </a:cubicBezTo>
                  <a:cubicBezTo>
                    <a:pt x="297" y="188"/>
                    <a:pt x="298" y="189"/>
                    <a:pt x="298" y="187"/>
                  </a:cubicBezTo>
                  <a:cubicBezTo>
                    <a:pt x="298" y="186"/>
                    <a:pt x="302" y="182"/>
                    <a:pt x="303" y="179"/>
                  </a:cubicBezTo>
                  <a:cubicBezTo>
                    <a:pt x="304" y="176"/>
                    <a:pt x="304" y="175"/>
                    <a:pt x="304" y="170"/>
                  </a:cubicBezTo>
                  <a:cubicBezTo>
                    <a:pt x="304" y="167"/>
                    <a:pt x="301" y="166"/>
                    <a:pt x="297" y="164"/>
                  </a:cubicBezTo>
                  <a:cubicBezTo>
                    <a:pt x="292" y="161"/>
                    <a:pt x="294" y="159"/>
                    <a:pt x="292" y="153"/>
                  </a:cubicBezTo>
                  <a:cubicBezTo>
                    <a:pt x="291" y="146"/>
                    <a:pt x="292" y="153"/>
                    <a:pt x="289" y="146"/>
                  </a:cubicBezTo>
                  <a:cubicBezTo>
                    <a:pt x="287" y="140"/>
                    <a:pt x="290" y="143"/>
                    <a:pt x="293" y="139"/>
                  </a:cubicBezTo>
                  <a:cubicBezTo>
                    <a:pt x="298" y="135"/>
                    <a:pt x="297" y="137"/>
                    <a:pt x="300" y="130"/>
                  </a:cubicBezTo>
                  <a:cubicBezTo>
                    <a:pt x="303" y="123"/>
                    <a:pt x="300" y="127"/>
                    <a:pt x="301" y="122"/>
                  </a:cubicBezTo>
                  <a:cubicBezTo>
                    <a:pt x="301" y="116"/>
                    <a:pt x="301" y="122"/>
                    <a:pt x="300" y="116"/>
                  </a:cubicBezTo>
                  <a:cubicBezTo>
                    <a:pt x="300" y="109"/>
                    <a:pt x="300" y="116"/>
                    <a:pt x="303" y="107"/>
                  </a:cubicBezTo>
                  <a:cubicBezTo>
                    <a:pt x="306" y="99"/>
                    <a:pt x="304" y="103"/>
                    <a:pt x="308" y="96"/>
                  </a:cubicBezTo>
                  <a:cubicBezTo>
                    <a:pt x="311" y="89"/>
                    <a:pt x="308" y="96"/>
                    <a:pt x="310" y="95"/>
                  </a:cubicBezTo>
                  <a:cubicBezTo>
                    <a:pt x="312" y="95"/>
                    <a:pt x="320" y="98"/>
                    <a:pt x="322" y="100"/>
                  </a:cubicBezTo>
                  <a:cubicBezTo>
                    <a:pt x="323" y="102"/>
                    <a:pt x="334" y="105"/>
                    <a:pt x="337" y="105"/>
                  </a:cubicBezTo>
                  <a:cubicBezTo>
                    <a:pt x="340" y="106"/>
                    <a:pt x="340" y="111"/>
                    <a:pt x="340" y="111"/>
                  </a:cubicBezTo>
                  <a:cubicBezTo>
                    <a:pt x="350" y="119"/>
                    <a:pt x="350" y="119"/>
                    <a:pt x="350" y="119"/>
                  </a:cubicBezTo>
                  <a:cubicBezTo>
                    <a:pt x="358" y="130"/>
                    <a:pt x="358" y="130"/>
                    <a:pt x="358" y="130"/>
                  </a:cubicBezTo>
                  <a:cubicBezTo>
                    <a:pt x="358" y="130"/>
                    <a:pt x="359" y="136"/>
                    <a:pt x="359" y="138"/>
                  </a:cubicBezTo>
                  <a:cubicBezTo>
                    <a:pt x="359" y="140"/>
                    <a:pt x="364" y="139"/>
                    <a:pt x="366" y="140"/>
                  </a:cubicBezTo>
                  <a:cubicBezTo>
                    <a:pt x="369" y="140"/>
                    <a:pt x="369" y="144"/>
                    <a:pt x="369" y="145"/>
                  </a:cubicBezTo>
                  <a:cubicBezTo>
                    <a:pt x="370" y="147"/>
                    <a:pt x="375" y="152"/>
                    <a:pt x="380" y="153"/>
                  </a:cubicBezTo>
                  <a:cubicBezTo>
                    <a:pt x="383" y="154"/>
                    <a:pt x="376" y="162"/>
                    <a:pt x="376" y="162"/>
                  </a:cubicBezTo>
                  <a:cubicBezTo>
                    <a:pt x="376" y="162"/>
                    <a:pt x="382" y="165"/>
                    <a:pt x="383" y="170"/>
                  </a:cubicBezTo>
                  <a:cubicBezTo>
                    <a:pt x="384" y="174"/>
                    <a:pt x="384" y="182"/>
                    <a:pt x="383" y="184"/>
                  </a:cubicBezTo>
                  <a:cubicBezTo>
                    <a:pt x="384" y="186"/>
                    <a:pt x="384" y="194"/>
                    <a:pt x="384" y="194"/>
                  </a:cubicBezTo>
                  <a:cubicBezTo>
                    <a:pt x="389" y="199"/>
                    <a:pt x="389" y="199"/>
                    <a:pt x="389" y="199"/>
                  </a:cubicBezTo>
                  <a:cubicBezTo>
                    <a:pt x="389" y="199"/>
                    <a:pt x="390" y="209"/>
                    <a:pt x="392" y="210"/>
                  </a:cubicBezTo>
                  <a:cubicBezTo>
                    <a:pt x="393" y="211"/>
                    <a:pt x="397" y="218"/>
                    <a:pt x="400" y="217"/>
                  </a:cubicBezTo>
                  <a:cubicBezTo>
                    <a:pt x="402" y="217"/>
                    <a:pt x="402" y="233"/>
                    <a:pt x="402" y="233"/>
                  </a:cubicBezTo>
                  <a:cubicBezTo>
                    <a:pt x="408" y="241"/>
                    <a:pt x="408" y="241"/>
                    <a:pt x="408" y="241"/>
                  </a:cubicBezTo>
                  <a:cubicBezTo>
                    <a:pt x="408" y="241"/>
                    <a:pt x="410" y="250"/>
                    <a:pt x="410" y="251"/>
                  </a:cubicBezTo>
                  <a:cubicBezTo>
                    <a:pt x="410" y="253"/>
                    <a:pt x="406" y="257"/>
                    <a:pt x="406" y="257"/>
                  </a:cubicBezTo>
                  <a:cubicBezTo>
                    <a:pt x="406" y="257"/>
                    <a:pt x="401" y="257"/>
                    <a:pt x="398" y="256"/>
                  </a:cubicBezTo>
                  <a:cubicBezTo>
                    <a:pt x="394" y="254"/>
                    <a:pt x="395" y="255"/>
                    <a:pt x="393" y="256"/>
                  </a:cubicBezTo>
                  <a:cubicBezTo>
                    <a:pt x="391" y="255"/>
                    <a:pt x="391" y="256"/>
                    <a:pt x="387" y="258"/>
                  </a:cubicBezTo>
                  <a:cubicBezTo>
                    <a:pt x="384" y="259"/>
                    <a:pt x="387" y="263"/>
                    <a:pt x="388" y="265"/>
                  </a:cubicBezTo>
                  <a:cubicBezTo>
                    <a:pt x="388" y="267"/>
                    <a:pt x="383" y="268"/>
                    <a:pt x="381" y="268"/>
                  </a:cubicBezTo>
                  <a:cubicBezTo>
                    <a:pt x="379" y="269"/>
                    <a:pt x="378" y="275"/>
                    <a:pt x="377" y="277"/>
                  </a:cubicBezTo>
                  <a:cubicBezTo>
                    <a:pt x="376" y="279"/>
                    <a:pt x="375" y="281"/>
                    <a:pt x="374" y="285"/>
                  </a:cubicBezTo>
                  <a:cubicBezTo>
                    <a:pt x="371" y="290"/>
                    <a:pt x="370" y="288"/>
                    <a:pt x="368" y="289"/>
                  </a:cubicBezTo>
                  <a:cubicBezTo>
                    <a:pt x="365" y="290"/>
                    <a:pt x="369" y="295"/>
                    <a:pt x="366" y="301"/>
                  </a:cubicBezTo>
                  <a:cubicBezTo>
                    <a:pt x="364" y="306"/>
                    <a:pt x="372" y="302"/>
                    <a:pt x="372" y="302"/>
                  </a:cubicBezTo>
                  <a:cubicBezTo>
                    <a:pt x="372" y="302"/>
                    <a:pt x="372" y="302"/>
                    <a:pt x="376" y="298"/>
                  </a:cubicBezTo>
                  <a:cubicBezTo>
                    <a:pt x="380" y="294"/>
                    <a:pt x="377" y="296"/>
                    <a:pt x="380" y="291"/>
                  </a:cubicBezTo>
                  <a:cubicBezTo>
                    <a:pt x="382" y="287"/>
                    <a:pt x="380" y="284"/>
                    <a:pt x="381" y="282"/>
                  </a:cubicBezTo>
                  <a:cubicBezTo>
                    <a:pt x="382" y="281"/>
                    <a:pt x="389" y="279"/>
                    <a:pt x="390" y="276"/>
                  </a:cubicBezTo>
                  <a:cubicBezTo>
                    <a:pt x="392" y="272"/>
                    <a:pt x="396" y="268"/>
                    <a:pt x="396" y="268"/>
                  </a:cubicBezTo>
                  <a:cubicBezTo>
                    <a:pt x="396" y="268"/>
                    <a:pt x="407" y="269"/>
                    <a:pt x="410" y="269"/>
                  </a:cubicBezTo>
                  <a:cubicBezTo>
                    <a:pt x="411" y="270"/>
                    <a:pt x="413" y="277"/>
                    <a:pt x="413" y="277"/>
                  </a:cubicBezTo>
                  <a:cubicBezTo>
                    <a:pt x="413" y="277"/>
                    <a:pt x="415" y="282"/>
                    <a:pt x="416" y="284"/>
                  </a:cubicBezTo>
                  <a:cubicBezTo>
                    <a:pt x="416" y="286"/>
                    <a:pt x="413" y="294"/>
                    <a:pt x="413" y="294"/>
                  </a:cubicBezTo>
                  <a:cubicBezTo>
                    <a:pt x="414" y="302"/>
                    <a:pt x="414" y="302"/>
                    <a:pt x="414" y="302"/>
                  </a:cubicBezTo>
                  <a:cubicBezTo>
                    <a:pt x="414" y="302"/>
                    <a:pt x="410" y="307"/>
                    <a:pt x="411" y="309"/>
                  </a:cubicBezTo>
                  <a:cubicBezTo>
                    <a:pt x="412" y="312"/>
                    <a:pt x="411" y="309"/>
                    <a:pt x="413" y="309"/>
                  </a:cubicBezTo>
                  <a:cubicBezTo>
                    <a:pt x="415" y="308"/>
                    <a:pt x="420" y="307"/>
                    <a:pt x="421" y="305"/>
                  </a:cubicBezTo>
                  <a:cubicBezTo>
                    <a:pt x="423" y="303"/>
                    <a:pt x="424" y="296"/>
                    <a:pt x="426" y="294"/>
                  </a:cubicBezTo>
                  <a:cubicBezTo>
                    <a:pt x="428" y="292"/>
                    <a:pt x="429" y="292"/>
                    <a:pt x="431" y="288"/>
                  </a:cubicBezTo>
                  <a:cubicBezTo>
                    <a:pt x="433" y="286"/>
                    <a:pt x="433" y="286"/>
                    <a:pt x="434" y="286"/>
                  </a:cubicBezTo>
                  <a:cubicBezTo>
                    <a:pt x="410" y="369"/>
                    <a:pt x="338" y="433"/>
                    <a:pt x="248" y="4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0"/>
            </a:p>
          </p:txBody>
        </p:sp>
        <p:sp>
          <p:nvSpPr>
            <p:cNvPr id="73" name="Freeform 30"/>
            <p:cNvSpPr>
              <a:spLocks noEditPoints="1"/>
            </p:cNvSpPr>
            <p:nvPr userDrawn="1"/>
          </p:nvSpPr>
          <p:spPr bwMode="auto">
            <a:xfrm>
              <a:off x="6005513" y="539750"/>
              <a:ext cx="1546225" cy="1514476"/>
            </a:xfrm>
            <a:custGeom>
              <a:avLst/>
              <a:gdLst>
                <a:gd name="T0" fmla="*/ 205 w 487"/>
                <a:gd name="T1" fmla="*/ 466 h 476"/>
                <a:gd name="T2" fmla="*/ 272 w 487"/>
                <a:gd name="T3" fmla="*/ 29 h 476"/>
                <a:gd name="T4" fmla="*/ 321 w 487"/>
                <a:gd name="T5" fmla="*/ 59 h 476"/>
                <a:gd name="T6" fmla="*/ 294 w 487"/>
                <a:gd name="T7" fmla="*/ 59 h 476"/>
                <a:gd name="T8" fmla="*/ 265 w 487"/>
                <a:gd name="T9" fmla="*/ 48 h 476"/>
                <a:gd name="T10" fmla="*/ 255 w 487"/>
                <a:gd name="T11" fmla="*/ 58 h 476"/>
                <a:gd name="T12" fmla="*/ 211 w 487"/>
                <a:gd name="T13" fmla="*/ 47 h 476"/>
                <a:gd name="T14" fmla="*/ 118 w 487"/>
                <a:gd name="T15" fmla="*/ 414 h 476"/>
                <a:gd name="T16" fmla="*/ 36 w 487"/>
                <a:gd name="T17" fmla="*/ 290 h 476"/>
                <a:gd name="T18" fmla="*/ 46 w 487"/>
                <a:gd name="T19" fmla="*/ 280 h 476"/>
                <a:gd name="T20" fmla="*/ 59 w 487"/>
                <a:gd name="T21" fmla="*/ 275 h 476"/>
                <a:gd name="T22" fmla="*/ 51 w 487"/>
                <a:gd name="T23" fmla="*/ 284 h 476"/>
                <a:gd name="T24" fmla="*/ 39 w 487"/>
                <a:gd name="T25" fmla="*/ 296 h 476"/>
                <a:gd name="T26" fmla="*/ 53 w 487"/>
                <a:gd name="T27" fmla="*/ 319 h 476"/>
                <a:gd name="T28" fmla="*/ 67 w 487"/>
                <a:gd name="T29" fmla="*/ 347 h 476"/>
                <a:gd name="T30" fmla="*/ 83 w 487"/>
                <a:gd name="T31" fmla="*/ 364 h 476"/>
                <a:gd name="T32" fmla="*/ 100 w 487"/>
                <a:gd name="T33" fmla="*/ 371 h 476"/>
                <a:gd name="T34" fmla="*/ 105 w 487"/>
                <a:gd name="T35" fmla="*/ 387 h 476"/>
                <a:gd name="T36" fmla="*/ 114 w 487"/>
                <a:gd name="T37" fmla="*/ 377 h 476"/>
                <a:gd name="T38" fmla="*/ 117 w 487"/>
                <a:gd name="T39" fmla="*/ 394 h 476"/>
                <a:gd name="T40" fmla="*/ 123 w 487"/>
                <a:gd name="T41" fmla="*/ 413 h 476"/>
                <a:gd name="T42" fmla="*/ 141 w 487"/>
                <a:gd name="T43" fmla="*/ 71 h 476"/>
                <a:gd name="T44" fmla="*/ 136 w 487"/>
                <a:gd name="T45" fmla="*/ 116 h 476"/>
                <a:gd name="T46" fmla="*/ 147 w 487"/>
                <a:gd name="T47" fmla="*/ 151 h 476"/>
                <a:gd name="T48" fmla="*/ 149 w 487"/>
                <a:gd name="T49" fmla="*/ 193 h 476"/>
                <a:gd name="T50" fmla="*/ 116 w 487"/>
                <a:gd name="T51" fmla="*/ 209 h 476"/>
                <a:gd name="T52" fmla="*/ 96 w 487"/>
                <a:gd name="T53" fmla="*/ 226 h 476"/>
                <a:gd name="T54" fmla="*/ 71 w 487"/>
                <a:gd name="T55" fmla="*/ 243 h 476"/>
                <a:gd name="T56" fmla="*/ 49 w 487"/>
                <a:gd name="T57" fmla="*/ 254 h 476"/>
                <a:gd name="T58" fmla="*/ 39 w 487"/>
                <a:gd name="T59" fmla="*/ 246 h 476"/>
                <a:gd name="T60" fmla="*/ 33 w 487"/>
                <a:gd name="T61" fmla="*/ 281 h 476"/>
                <a:gd name="T62" fmla="*/ 39 w 487"/>
                <a:gd name="T63" fmla="*/ 224 h 476"/>
                <a:gd name="T64" fmla="*/ 72 w 487"/>
                <a:gd name="T65" fmla="*/ 142 h 476"/>
                <a:gd name="T66" fmla="*/ 108 w 487"/>
                <a:gd name="T67" fmla="*/ 92 h 476"/>
                <a:gd name="T68" fmla="*/ 156 w 487"/>
                <a:gd name="T69" fmla="*/ 49 h 476"/>
                <a:gd name="T70" fmla="*/ 214 w 487"/>
                <a:gd name="T71" fmla="*/ 456 h 476"/>
                <a:gd name="T72" fmla="*/ 198 w 487"/>
                <a:gd name="T73" fmla="*/ 443 h 476"/>
                <a:gd name="T74" fmla="*/ 209 w 487"/>
                <a:gd name="T75" fmla="*/ 420 h 476"/>
                <a:gd name="T76" fmla="*/ 223 w 487"/>
                <a:gd name="T77" fmla="*/ 381 h 476"/>
                <a:gd name="T78" fmla="*/ 255 w 487"/>
                <a:gd name="T79" fmla="*/ 388 h 476"/>
                <a:gd name="T80" fmla="*/ 296 w 487"/>
                <a:gd name="T81" fmla="*/ 400 h 476"/>
                <a:gd name="T82" fmla="*/ 316 w 487"/>
                <a:gd name="T83" fmla="*/ 399 h 476"/>
                <a:gd name="T84" fmla="*/ 331 w 487"/>
                <a:gd name="T85" fmla="*/ 380 h 476"/>
                <a:gd name="T86" fmla="*/ 323 w 487"/>
                <a:gd name="T87" fmla="*/ 367 h 476"/>
                <a:gd name="T88" fmla="*/ 280 w 487"/>
                <a:gd name="T89" fmla="*/ 362 h 476"/>
                <a:gd name="T90" fmla="*/ 252 w 487"/>
                <a:gd name="T91" fmla="*/ 371 h 476"/>
                <a:gd name="T92" fmla="*/ 213 w 487"/>
                <a:gd name="T93" fmla="*/ 349 h 476"/>
                <a:gd name="T94" fmla="*/ 197 w 487"/>
                <a:gd name="T95" fmla="*/ 291 h 476"/>
                <a:gd name="T96" fmla="*/ 215 w 487"/>
                <a:gd name="T97" fmla="*/ 262 h 476"/>
                <a:gd name="T98" fmla="*/ 270 w 487"/>
                <a:gd name="T99" fmla="*/ 264 h 476"/>
                <a:gd name="T100" fmla="*/ 300 w 487"/>
                <a:gd name="T101" fmla="*/ 247 h 476"/>
                <a:gd name="T102" fmla="*/ 322 w 487"/>
                <a:gd name="T103" fmla="*/ 211 h 476"/>
                <a:gd name="T104" fmla="*/ 321 w 487"/>
                <a:gd name="T105" fmla="*/ 170 h 476"/>
                <a:gd name="T106" fmla="*/ 343 w 487"/>
                <a:gd name="T107" fmla="*/ 130 h 476"/>
                <a:gd name="T108" fmla="*/ 380 w 487"/>
                <a:gd name="T109" fmla="*/ 162 h 476"/>
                <a:gd name="T110" fmla="*/ 401 w 487"/>
                <a:gd name="T111" fmla="*/ 201 h 476"/>
                <a:gd name="T112" fmla="*/ 402 w 487"/>
                <a:gd name="T113" fmla="*/ 249 h 476"/>
                <a:gd name="T114" fmla="*/ 411 w 487"/>
                <a:gd name="T115" fmla="*/ 304 h 476"/>
                <a:gd name="T116" fmla="*/ 386 w 487"/>
                <a:gd name="T117" fmla="*/ 313 h 476"/>
                <a:gd name="T118" fmla="*/ 358 w 487"/>
                <a:gd name="T119" fmla="*/ 343 h 476"/>
                <a:gd name="T120" fmla="*/ 386 w 487"/>
                <a:gd name="T121" fmla="*/ 324 h 476"/>
                <a:gd name="T122" fmla="*/ 405 w 487"/>
                <a:gd name="T123" fmla="*/ 348 h 476"/>
                <a:gd name="T124" fmla="*/ 417 w 487"/>
                <a:gd name="T125" fmla="*/ 350 h 4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87" h="476">
                  <a:moveTo>
                    <a:pt x="452" y="164"/>
                  </a:moveTo>
                  <a:cubicBezTo>
                    <a:pt x="433" y="114"/>
                    <a:pt x="404" y="83"/>
                    <a:pt x="375" y="62"/>
                  </a:cubicBezTo>
                  <a:cubicBezTo>
                    <a:pt x="346" y="40"/>
                    <a:pt x="312" y="24"/>
                    <a:pt x="274" y="19"/>
                  </a:cubicBezTo>
                  <a:cubicBezTo>
                    <a:pt x="152" y="0"/>
                    <a:pt x="38" y="86"/>
                    <a:pt x="19" y="209"/>
                  </a:cubicBezTo>
                  <a:cubicBezTo>
                    <a:pt x="0" y="332"/>
                    <a:pt x="84" y="447"/>
                    <a:pt x="205" y="466"/>
                  </a:cubicBezTo>
                  <a:cubicBezTo>
                    <a:pt x="271" y="476"/>
                    <a:pt x="334" y="455"/>
                    <a:pt x="381" y="415"/>
                  </a:cubicBezTo>
                  <a:cubicBezTo>
                    <a:pt x="460" y="356"/>
                    <a:pt x="487" y="255"/>
                    <a:pt x="452" y="164"/>
                  </a:cubicBezTo>
                  <a:close/>
                  <a:moveTo>
                    <a:pt x="197" y="33"/>
                  </a:moveTo>
                  <a:cubicBezTo>
                    <a:pt x="197" y="32"/>
                    <a:pt x="198" y="32"/>
                    <a:pt x="198" y="31"/>
                  </a:cubicBezTo>
                  <a:cubicBezTo>
                    <a:pt x="222" y="26"/>
                    <a:pt x="247" y="26"/>
                    <a:pt x="272" y="29"/>
                  </a:cubicBezTo>
                  <a:cubicBezTo>
                    <a:pt x="302" y="34"/>
                    <a:pt x="330" y="44"/>
                    <a:pt x="355" y="61"/>
                  </a:cubicBezTo>
                  <a:cubicBezTo>
                    <a:pt x="352" y="60"/>
                    <a:pt x="350" y="60"/>
                    <a:pt x="349" y="59"/>
                  </a:cubicBezTo>
                  <a:cubicBezTo>
                    <a:pt x="348" y="58"/>
                    <a:pt x="339" y="63"/>
                    <a:pt x="338" y="62"/>
                  </a:cubicBezTo>
                  <a:cubicBezTo>
                    <a:pt x="336" y="62"/>
                    <a:pt x="333" y="62"/>
                    <a:pt x="331" y="62"/>
                  </a:cubicBezTo>
                  <a:cubicBezTo>
                    <a:pt x="330" y="63"/>
                    <a:pt x="325" y="60"/>
                    <a:pt x="321" y="59"/>
                  </a:cubicBezTo>
                  <a:cubicBezTo>
                    <a:pt x="318" y="58"/>
                    <a:pt x="318" y="58"/>
                    <a:pt x="315" y="54"/>
                  </a:cubicBezTo>
                  <a:cubicBezTo>
                    <a:pt x="312" y="50"/>
                    <a:pt x="311" y="54"/>
                    <a:pt x="308" y="54"/>
                  </a:cubicBezTo>
                  <a:cubicBezTo>
                    <a:pt x="306" y="53"/>
                    <a:pt x="299" y="52"/>
                    <a:pt x="299" y="52"/>
                  </a:cubicBezTo>
                  <a:cubicBezTo>
                    <a:pt x="301" y="59"/>
                    <a:pt x="301" y="59"/>
                    <a:pt x="301" y="59"/>
                  </a:cubicBezTo>
                  <a:cubicBezTo>
                    <a:pt x="301" y="59"/>
                    <a:pt x="298" y="59"/>
                    <a:pt x="294" y="59"/>
                  </a:cubicBezTo>
                  <a:cubicBezTo>
                    <a:pt x="291" y="58"/>
                    <a:pt x="292" y="55"/>
                    <a:pt x="291" y="52"/>
                  </a:cubicBezTo>
                  <a:cubicBezTo>
                    <a:pt x="289" y="50"/>
                    <a:pt x="289" y="49"/>
                    <a:pt x="288" y="45"/>
                  </a:cubicBezTo>
                  <a:cubicBezTo>
                    <a:pt x="286" y="40"/>
                    <a:pt x="277" y="46"/>
                    <a:pt x="273" y="45"/>
                  </a:cubicBezTo>
                  <a:cubicBezTo>
                    <a:pt x="270" y="45"/>
                    <a:pt x="268" y="45"/>
                    <a:pt x="265" y="46"/>
                  </a:cubicBezTo>
                  <a:cubicBezTo>
                    <a:pt x="261" y="47"/>
                    <a:pt x="265" y="48"/>
                    <a:pt x="265" y="48"/>
                  </a:cubicBezTo>
                  <a:cubicBezTo>
                    <a:pt x="271" y="56"/>
                    <a:pt x="271" y="56"/>
                    <a:pt x="271" y="56"/>
                  </a:cubicBezTo>
                  <a:cubicBezTo>
                    <a:pt x="279" y="61"/>
                    <a:pt x="279" y="61"/>
                    <a:pt x="279" y="61"/>
                  </a:cubicBezTo>
                  <a:cubicBezTo>
                    <a:pt x="279" y="61"/>
                    <a:pt x="276" y="65"/>
                    <a:pt x="274" y="65"/>
                  </a:cubicBezTo>
                  <a:cubicBezTo>
                    <a:pt x="272" y="65"/>
                    <a:pt x="272" y="63"/>
                    <a:pt x="271" y="61"/>
                  </a:cubicBezTo>
                  <a:cubicBezTo>
                    <a:pt x="269" y="59"/>
                    <a:pt x="255" y="58"/>
                    <a:pt x="255" y="58"/>
                  </a:cubicBezTo>
                  <a:cubicBezTo>
                    <a:pt x="255" y="58"/>
                    <a:pt x="246" y="54"/>
                    <a:pt x="241" y="55"/>
                  </a:cubicBezTo>
                  <a:cubicBezTo>
                    <a:pt x="237" y="56"/>
                    <a:pt x="241" y="55"/>
                    <a:pt x="239" y="59"/>
                  </a:cubicBezTo>
                  <a:cubicBezTo>
                    <a:pt x="236" y="64"/>
                    <a:pt x="234" y="55"/>
                    <a:pt x="230" y="53"/>
                  </a:cubicBezTo>
                  <a:cubicBezTo>
                    <a:pt x="227" y="51"/>
                    <a:pt x="227" y="52"/>
                    <a:pt x="217" y="49"/>
                  </a:cubicBezTo>
                  <a:cubicBezTo>
                    <a:pt x="208" y="46"/>
                    <a:pt x="211" y="47"/>
                    <a:pt x="211" y="47"/>
                  </a:cubicBezTo>
                  <a:cubicBezTo>
                    <a:pt x="210" y="51"/>
                    <a:pt x="210" y="51"/>
                    <a:pt x="210" y="51"/>
                  </a:cubicBezTo>
                  <a:cubicBezTo>
                    <a:pt x="210" y="51"/>
                    <a:pt x="207" y="48"/>
                    <a:pt x="204" y="45"/>
                  </a:cubicBezTo>
                  <a:cubicBezTo>
                    <a:pt x="201" y="41"/>
                    <a:pt x="198" y="43"/>
                    <a:pt x="196" y="42"/>
                  </a:cubicBezTo>
                  <a:cubicBezTo>
                    <a:pt x="194" y="42"/>
                    <a:pt x="197" y="33"/>
                    <a:pt x="197" y="33"/>
                  </a:cubicBezTo>
                  <a:close/>
                  <a:moveTo>
                    <a:pt x="118" y="414"/>
                  </a:moveTo>
                  <a:cubicBezTo>
                    <a:pt x="111" y="413"/>
                    <a:pt x="105" y="409"/>
                    <a:pt x="98" y="404"/>
                  </a:cubicBezTo>
                  <a:cubicBezTo>
                    <a:pt x="69" y="378"/>
                    <a:pt x="47" y="342"/>
                    <a:pt x="36" y="304"/>
                  </a:cubicBezTo>
                  <a:cubicBezTo>
                    <a:pt x="35" y="302"/>
                    <a:pt x="36" y="300"/>
                    <a:pt x="36" y="300"/>
                  </a:cubicBezTo>
                  <a:cubicBezTo>
                    <a:pt x="36" y="298"/>
                    <a:pt x="35" y="296"/>
                    <a:pt x="35" y="295"/>
                  </a:cubicBezTo>
                  <a:cubicBezTo>
                    <a:pt x="36" y="294"/>
                    <a:pt x="36" y="291"/>
                    <a:pt x="36" y="290"/>
                  </a:cubicBezTo>
                  <a:cubicBezTo>
                    <a:pt x="36" y="289"/>
                    <a:pt x="37" y="289"/>
                    <a:pt x="37" y="290"/>
                  </a:cubicBezTo>
                  <a:cubicBezTo>
                    <a:pt x="38" y="290"/>
                    <a:pt x="39" y="289"/>
                    <a:pt x="41" y="287"/>
                  </a:cubicBezTo>
                  <a:cubicBezTo>
                    <a:pt x="43" y="286"/>
                    <a:pt x="41" y="287"/>
                    <a:pt x="42" y="287"/>
                  </a:cubicBezTo>
                  <a:cubicBezTo>
                    <a:pt x="43" y="288"/>
                    <a:pt x="45" y="285"/>
                    <a:pt x="45" y="285"/>
                  </a:cubicBezTo>
                  <a:cubicBezTo>
                    <a:pt x="46" y="284"/>
                    <a:pt x="45" y="282"/>
                    <a:pt x="46" y="280"/>
                  </a:cubicBezTo>
                  <a:cubicBezTo>
                    <a:pt x="46" y="278"/>
                    <a:pt x="46" y="280"/>
                    <a:pt x="47" y="279"/>
                  </a:cubicBezTo>
                  <a:cubicBezTo>
                    <a:pt x="48" y="278"/>
                    <a:pt x="50" y="278"/>
                    <a:pt x="51" y="278"/>
                  </a:cubicBezTo>
                  <a:cubicBezTo>
                    <a:pt x="52" y="278"/>
                    <a:pt x="53" y="279"/>
                    <a:pt x="55" y="279"/>
                  </a:cubicBezTo>
                  <a:cubicBezTo>
                    <a:pt x="56" y="279"/>
                    <a:pt x="57" y="278"/>
                    <a:pt x="58" y="276"/>
                  </a:cubicBezTo>
                  <a:cubicBezTo>
                    <a:pt x="59" y="275"/>
                    <a:pt x="58" y="274"/>
                    <a:pt x="59" y="275"/>
                  </a:cubicBezTo>
                  <a:cubicBezTo>
                    <a:pt x="60" y="274"/>
                    <a:pt x="61" y="276"/>
                    <a:pt x="61" y="277"/>
                  </a:cubicBezTo>
                  <a:cubicBezTo>
                    <a:pt x="61" y="278"/>
                    <a:pt x="61" y="280"/>
                    <a:pt x="61" y="280"/>
                  </a:cubicBezTo>
                  <a:cubicBezTo>
                    <a:pt x="59" y="282"/>
                    <a:pt x="59" y="282"/>
                    <a:pt x="59" y="282"/>
                  </a:cubicBezTo>
                  <a:cubicBezTo>
                    <a:pt x="55" y="284"/>
                    <a:pt x="55" y="284"/>
                    <a:pt x="55" y="284"/>
                  </a:cubicBezTo>
                  <a:cubicBezTo>
                    <a:pt x="51" y="284"/>
                    <a:pt x="51" y="284"/>
                    <a:pt x="51" y="284"/>
                  </a:cubicBezTo>
                  <a:cubicBezTo>
                    <a:pt x="51" y="284"/>
                    <a:pt x="49" y="284"/>
                    <a:pt x="48" y="284"/>
                  </a:cubicBezTo>
                  <a:cubicBezTo>
                    <a:pt x="46" y="284"/>
                    <a:pt x="47" y="288"/>
                    <a:pt x="47" y="288"/>
                  </a:cubicBezTo>
                  <a:cubicBezTo>
                    <a:pt x="47" y="289"/>
                    <a:pt x="46" y="293"/>
                    <a:pt x="46" y="293"/>
                  </a:cubicBezTo>
                  <a:cubicBezTo>
                    <a:pt x="46" y="293"/>
                    <a:pt x="43" y="293"/>
                    <a:pt x="42" y="293"/>
                  </a:cubicBezTo>
                  <a:cubicBezTo>
                    <a:pt x="42" y="293"/>
                    <a:pt x="39" y="295"/>
                    <a:pt x="39" y="296"/>
                  </a:cubicBezTo>
                  <a:cubicBezTo>
                    <a:pt x="39" y="296"/>
                    <a:pt x="39" y="299"/>
                    <a:pt x="41" y="300"/>
                  </a:cubicBezTo>
                  <a:cubicBezTo>
                    <a:pt x="42" y="302"/>
                    <a:pt x="47" y="304"/>
                    <a:pt x="47" y="304"/>
                  </a:cubicBezTo>
                  <a:cubicBezTo>
                    <a:pt x="48" y="305"/>
                    <a:pt x="49" y="306"/>
                    <a:pt x="50" y="307"/>
                  </a:cubicBezTo>
                  <a:cubicBezTo>
                    <a:pt x="51" y="308"/>
                    <a:pt x="52" y="311"/>
                    <a:pt x="52" y="313"/>
                  </a:cubicBezTo>
                  <a:cubicBezTo>
                    <a:pt x="51" y="315"/>
                    <a:pt x="52" y="318"/>
                    <a:pt x="53" y="319"/>
                  </a:cubicBezTo>
                  <a:cubicBezTo>
                    <a:pt x="54" y="320"/>
                    <a:pt x="53" y="324"/>
                    <a:pt x="53" y="326"/>
                  </a:cubicBezTo>
                  <a:cubicBezTo>
                    <a:pt x="53" y="328"/>
                    <a:pt x="55" y="331"/>
                    <a:pt x="56" y="331"/>
                  </a:cubicBezTo>
                  <a:cubicBezTo>
                    <a:pt x="57" y="331"/>
                    <a:pt x="61" y="336"/>
                    <a:pt x="63" y="338"/>
                  </a:cubicBezTo>
                  <a:cubicBezTo>
                    <a:pt x="64" y="341"/>
                    <a:pt x="66" y="343"/>
                    <a:pt x="66" y="343"/>
                  </a:cubicBezTo>
                  <a:cubicBezTo>
                    <a:pt x="67" y="347"/>
                    <a:pt x="67" y="347"/>
                    <a:pt x="67" y="347"/>
                  </a:cubicBezTo>
                  <a:cubicBezTo>
                    <a:pt x="67" y="347"/>
                    <a:pt x="68" y="348"/>
                    <a:pt x="71" y="350"/>
                  </a:cubicBezTo>
                  <a:cubicBezTo>
                    <a:pt x="74" y="351"/>
                    <a:pt x="76" y="352"/>
                    <a:pt x="76" y="352"/>
                  </a:cubicBezTo>
                  <a:cubicBezTo>
                    <a:pt x="76" y="352"/>
                    <a:pt x="77" y="357"/>
                    <a:pt x="77" y="358"/>
                  </a:cubicBezTo>
                  <a:cubicBezTo>
                    <a:pt x="77" y="359"/>
                    <a:pt x="78" y="360"/>
                    <a:pt x="78" y="360"/>
                  </a:cubicBezTo>
                  <a:cubicBezTo>
                    <a:pt x="78" y="360"/>
                    <a:pt x="83" y="364"/>
                    <a:pt x="83" y="364"/>
                  </a:cubicBezTo>
                  <a:cubicBezTo>
                    <a:pt x="83" y="365"/>
                    <a:pt x="84" y="366"/>
                    <a:pt x="85" y="367"/>
                  </a:cubicBezTo>
                  <a:cubicBezTo>
                    <a:pt x="86" y="368"/>
                    <a:pt x="88" y="367"/>
                    <a:pt x="90" y="367"/>
                  </a:cubicBezTo>
                  <a:cubicBezTo>
                    <a:pt x="91" y="366"/>
                    <a:pt x="94" y="366"/>
                    <a:pt x="97" y="366"/>
                  </a:cubicBezTo>
                  <a:cubicBezTo>
                    <a:pt x="99" y="366"/>
                    <a:pt x="100" y="367"/>
                    <a:pt x="100" y="367"/>
                  </a:cubicBezTo>
                  <a:cubicBezTo>
                    <a:pt x="100" y="367"/>
                    <a:pt x="100" y="370"/>
                    <a:pt x="100" y="371"/>
                  </a:cubicBezTo>
                  <a:cubicBezTo>
                    <a:pt x="100" y="372"/>
                    <a:pt x="100" y="374"/>
                    <a:pt x="100" y="374"/>
                  </a:cubicBezTo>
                  <a:cubicBezTo>
                    <a:pt x="100" y="374"/>
                    <a:pt x="97" y="375"/>
                    <a:pt x="96" y="375"/>
                  </a:cubicBezTo>
                  <a:cubicBezTo>
                    <a:pt x="95" y="375"/>
                    <a:pt x="96" y="380"/>
                    <a:pt x="96" y="380"/>
                  </a:cubicBezTo>
                  <a:cubicBezTo>
                    <a:pt x="100" y="382"/>
                    <a:pt x="100" y="382"/>
                    <a:pt x="100" y="382"/>
                  </a:cubicBezTo>
                  <a:cubicBezTo>
                    <a:pt x="100" y="382"/>
                    <a:pt x="103" y="386"/>
                    <a:pt x="105" y="387"/>
                  </a:cubicBezTo>
                  <a:cubicBezTo>
                    <a:pt x="108" y="388"/>
                    <a:pt x="107" y="385"/>
                    <a:pt x="109" y="385"/>
                  </a:cubicBezTo>
                  <a:cubicBezTo>
                    <a:pt x="110" y="384"/>
                    <a:pt x="110" y="383"/>
                    <a:pt x="110" y="383"/>
                  </a:cubicBezTo>
                  <a:cubicBezTo>
                    <a:pt x="106" y="380"/>
                    <a:pt x="106" y="380"/>
                    <a:pt x="106" y="380"/>
                  </a:cubicBezTo>
                  <a:cubicBezTo>
                    <a:pt x="106" y="380"/>
                    <a:pt x="107" y="377"/>
                    <a:pt x="109" y="376"/>
                  </a:cubicBezTo>
                  <a:cubicBezTo>
                    <a:pt x="110" y="376"/>
                    <a:pt x="114" y="377"/>
                    <a:pt x="114" y="377"/>
                  </a:cubicBezTo>
                  <a:cubicBezTo>
                    <a:pt x="117" y="379"/>
                    <a:pt x="117" y="379"/>
                    <a:pt x="117" y="379"/>
                  </a:cubicBezTo>
                  <a:cubicBezTo>
                    <a:pt x="118" y="382"/>
                    <a:pt x="118" y="382"/>
                    <a:pt x="118" y="382"/>
                  </a:cubicBezTo>
                  <a:cubicBezTo>
                    <a:pt x="117" y="387"/>
                    <a:pt x="117" y="387"/>
                    <a:pt x="117" y="387"/>
                  </a:cubicBezTo>
                  <a:cubicBezTo>
                    <a:pt x="117" y="387"/>
                    <a:pt x="116" y="389"/>
                    <a:pt x="116" y="391"/>
                  </a:cubicBezTo>
                  <a:cubicBezTo>
                    <a:pt x="116" y="393"/>
                    <a:pt x="116" y="393"/>
                    <a:pt x="117" y="394"/>
                  </a:cubicBezTo>
                  <a:cubicBezTo>
                    <a:pt x="117" y="394"/>
                    <a:pt x="119" y="395"/>
                    <a:pt x="119" y="395"/>
                  </a:cubicBezTo>
                  <a:cubicBezTo>
                    <a:pt x="120" y="398"/>
                    <a:pt x="120" y="398"/>
                    <a:pt x="120" y="398"/>
                  </a:cubicBezTo>
                  <a:cubicBezTo>
                    <a:pt x="120" y="398"/>
                    <a:pt x="120" y="402"/>
                    <a:pt x="119" y="403"/>
                  </a:cubicBezTo>
                  <a:cubicBezTo>
                    <a:pt x="119" y="404"/>
                    <a:pt x="121" y="408"/>
                    <a:pt x="123" y="409"/>
                  </a:cubicBezTo>
                  <a:cubicBezTo>
                    <a:pt x="123" y="410"/>
                    <a:pt x="123" y="413"/>
                    <a:pt x="123" y="413"/>
                  </a:cubicBezTo>
                  <a:cubicBezTo>
                    <a:pt x="118" y="414"/>
                    <a:pt x="118" y="414"/>
                    <a:pt x="118" y="414"/>
                  </a:cubicBezTo>
                  <a:close/>
                  <a:moveTo>
                    <a:pt x="157" y="53"/>
                  </a:moveTo>
                  <a:cubicBezTo>
                    <a:pt x="156" y="55"/>
                    <a:pt x="153" y="57"/>
                    <a:pt x="151" y="58"/>
                  </a:cubicBezTo>
                  <a:cubicBezTo>
                    <a:pt x="148" y="60"/>
                    <a:pt x="147" y="63"/>
                    <a:pt x="145" y="65"/>
                  </a:cubicBezTo>
                  <a:cubicBezTo>
                    <a:pt x="142" y="67"/>
                    <a:pt x="142" y="69"/>
                    <a:pt x="141" y="71"/>
                  </a:cubicBezTo>
                  <a:cubicBezTo>
                    <a:pt x="139" y="73"/>
                    <a:pt x="137" y="74"/>
                    <a:pt x="133" y="79"/>
                  </a:cubicBezTo>
                  <a:cubicBezTo>
                    <a:pt x="129" y="83"/>
                    <a:pt x="134" y="82"/>
                    <a:pt x="135" y="84"/>
                  </a:cubicBezTo>
                  <a:cubicBezTo>
                    <a:pt x="135" y="86"/>
                    <a:pt x="136" y="86"/>
                    <a:pt x="137" y="88"/>
                  </a:cubicBezTo>
                  <a:cubicBezTo>
                    <a:pt x="137" y="90"/>
                    <a:pt x="136" y="94"/>
                    <a:pt x="133" y="96"/>
                  </a:cubicBezTo>
                  <a:cubicBezTo>
                    <a:pt x="130" y="99"/>
                    <a:pt x="136" y="114"/>
                    <a:pt x="136" y="116"/>
                  </a:cubicBezTo>
                  <a:cubicBezTo>
                    <a:pt x="135" y="117"/>
                    <a:pt x="134" y="126"/>
                    <a:pt x="134" y="126"/>
                  </a:cubicBezTo>
                  <a:cubicBezTo>
                    <a:pt x="134" y="126"/>
                    <a:pt x="137" y="130"/>
                    <a:pt x="140" y="131"/>
                  </a:cubicBezTo>
                  <a:cubicBezTo>
                    <a:pt x="141" y="132"/>
                    <a:pt x="145" y="136"/>
                    <a:pt x="147" y="139"/>
                  </a:cubicBezTo>
                  <a:cubicBezTo>
                    <a:pt x="150" y="142"/>
                    <a:pt x="145" y="144"/>
                    <a:pt x="145" y="144"/>
                  </a:cubicBezTo>
                  <a:cubicBezTo>
                    <a:pt x="145" y="144"/>
                    <a:pt x="147" y="149"/>
                    <a:pt x="147" y="151"/>
                  </a:cubicBezTo>
                  <a:cubicBezTo>
                    <a:pt x="148" y="153"/>
                    <a:pt x="147" y="158"/>
                    <a:pt x="147" y="160"/>
                  </a:cubicBezTo>
                  <a:cubicBezTo>
                    <a:pt x="146" y="161"/>
                    <a:pt x="144" y="164"/>
                    <a:pt x="143" y="166"/>
                  </a:cubicBezTo>
                  <a:cubicBezTo>
                    <a:pt x="141" y="169"/>
                    <a:pt x="141" y="172"/>
                    <a:pt x="142" y="174"/>
                  </a:cubicBezTo>
                  <a:cubicBezTo>
                    <a:pt x="144" y="176"/>
                    <a:pt x="145" y="182"/>
                    <a:pt x="147" y="184"/>
                  </a:cubicBezTo>
                  <a:cubicBezTo>
                    <a:pt x="149" y="186"/>
                    <a:pt x="149" y="189"/>
                    <a:pt x="149" y="193"/>
                  </a:cubicBezTo>
                  <a:cubicBezTo>
                    <a:pt x="149" y="197"/>
                    <a:pt x="147" y="197"/>
                    <a:pt x="145" y="197"/>
                  </a:cubicBezTo>
                  <a:cubicBezTo>
                    <a:pt x="144" y="197"/>
                    <a:pt x="142" y="198"/>
                    <a:pt x="136" y="200"/>
                  </a:cubicBezTo>
                  <a:cubicBezTo>
                    <a:pt x="130" y="203"/>
                    <a:pt x="132" y="205"/>
                    <a:pt x="130" y="207"/>
                  </a:cubicBezTo>
                  <a:cubicBezTo>
                    <a:pt x="127" y="208"/>
                    <a:pt x="123" y="207"/>
                    <a:pt x="119" y="206"/>
                  </a:cubicBezTo>
                  <a:cubicBezTo>
                    <a:pt x="114" y="205"/>
                    <a:pt x="117" y="209"/>
                    <a:pt x="116" y="209"/>
                  </a:cubicBezTo>
                  <a:cubicBezTo>
                    <a:pt x="115" y="210"/>
                    <a:pt x="111" y="210"/>
                    <a:pt x="107" y="211"/>
                  </a:cubicBezTo>
                  <a:cubicBezTo>
                    <a:pt x="103" y="212"/>
                    <a:pt x="105" y="216"/>
                    <a:pt x="105" y="216"/>
                  </a:cubicBezTo>
                  <a:cubicBezTo>
                    <a:pt x="105" y="216"/>
                    <a:pt x="101" y="216"/>
                    <a:pt x="99" y="216"/>
                  </a:cubicBezTo>
                  <a:cubicBezTo>
                    <a:pt x="97" y="216"/>
                    <a:pt x="97" y="218"/>
                    <a:pt x="97" y="219"/>
                  </a:cubicBezTo>
                  <a:cubicBezTo>
                    <a:pt x="97" y="221"/>
                    <a:pt x="96" y="226"/>
                    <a:pt x="96" y="226"/>
                  </a:cubicBezTo>
                  <a:cubicBezTo>
                    <a:pt x="96" y="226"/>
                    <a:pt x="94" y="231"/>
                    <a:pt x="91" y="231"/>
                  </a:cubicBezTo>
                  <a:cubicBezTo>
                    <a:pt x="88" y="232"/>
                    <a:pt x="90" y="234"/>
                    <a:pt x="89" y="235"/>
                  </a:cubicBezTo>
                  <a:cubicBezTo>
                    <a:pt x="86" y="235"/>
                    <a:pt x="82" y="235"/>
                    <a:pt x="81" y="235"/>
                  </a:cubicBezTo>
                  <a:cubicBezTo>
                    <a:pt x="80" y="235"/>
                    <a:pt x="75" y="236"/>
                    <a:pt x="74" y="237"/>
                  </a:cubicBezTo>
                  <a:cubicBezTo>
                    <a:pt x="73" y="240"/>
                    <a:pt x="73" y="242"/>
                    <a:pt x="71" y="243"/>
                  </a:cubicBezTo>
                  <a:cubicBezTo>
                    <a:pt x="70" y="244"/>
                    <a:pt x="68" y="247"/>
                    <a:pt x="67" y="249"/>
                  </a:cubicBezTo>
                  <a:cubicBezTo>
                    <a:pt x="66" y="251"/>
                    <a:pt x="65" y="252"/>
                    <a:pt x="64" y="251"/>
                  </a:cubicBezTo>
                  <a:cubicBezTo>
                    <a:pt x="62" y="252"/>
                    <a:pt x="57" y="249"/>
                    <a:pt x="56" y="249"/>
                  </a:cubicBezTo>
                  <a:cubicBezTo>
                    <a:pt x="54" y="249"/>
                    <a:pt x="56" y="252"/>
                    <a:pt x="55" y="254"/>
                  </a:cubicBezTo>
                  <a:cubicBezTo>
                    <a:pt x="53" y="255"/>
                    <a:pt x="53" y="254"/>
                    <a:pt x="49" y="254"/>
                  </a:cubicBezTo>
                  <a:cubicBezTo>
                    <a:pt x="46" y="255"/>
                    <a:pt x="47" y="252"/>
                    <a:pt x="47" y="252"/>
                  </a:cubicBezTo>
                  <a:cubicBezTo>
                    <a:pt x="45" y="250"/>
                    <a:pt x="45" y="250"/>
                    <a:pt x="45" y="250"/>
                  </a:cubicBezTo>
                  <a:cubicBezTo>
                    <a:pt x="45" y="250"/>
                    <a:pt x="44" y="247"/>
                    <a:pt x="43" y="243"/>
                  </a:cubicBezTo>
                  <a:cubicBezTo>
                    <a:pt x="40" y="239"/>
                    <a:pt x="43" y="243"/>
                    <a:pt x="41" y="244"/>
                  </a:cubicBezTo>
                  <a:cubicBezTo>
                    <a:pt x="40" y="245"/>
                    <a:pt x="40" y="245"/>
                    <a:pt x="39" y="246"/>
                  </a:cubicBezTo>
                  <a:cubicBezTo>
                    <a:pt x="38" y="247"/>
                    <a:pt x="35" y="252"/>
                    <a:pt x="36" y="254"/>
                  </a:cubicBezTo>
                  <a:cubicBezTo>
                    <a:pt x="36" y="256"/>
                    <a:pt x="37" y="259"/>
                    <a:pt x="37" y="261"/>
                  </a:cubicBezTo>
                  <a:cubicBezTo>
                    <a:pt x="37" y="262"/>
                    <a:pt x="36" y="264"/>
                    <a:pt x="35" y="269"/>
                  </a:cubicBezTo>
                  <a:cubicBezTo>
                    <a:pt x="34" y="275"/>
                    <a:pt x="34" y="274"/>
                    <a:pt x="34" y="276"/>
                  </a:cubicBezTo>
                  <a:cubicBezTo>
                    <a:pt x="34" y="278"/>
                    <a:pt x="33" y="279"/>
                    <a:pt x="33" y="281"/>
                  </a:cubicBezTo>
                  <a:cubicBezTo>
                    <a:pt x="33" y="282"/>
                    <a:pt x="31" y="282"/>
                    <a:pt x="30" y="282"/>
                  </a:cubicBezTo>
                  <a:cubicBezTo>
                    <a:pt x="28" y="268"/>
                    <a:pt x="27" y="253"/>
                    <a:pt x="27" y="239"/>
                  </a:cubicBezTo>
                  <a:cubicBezTo>
                    <a:pt x="27" y="237"/>
                    <a:pt x="29" y="235"/>
                    <a:pt x="30" y="234"/>
                  </a:cubicBezTo>
                  <a:cubicBezTo>
                    <a:pt x="30" y="231"/>
                    <a:pt x="31" y="232"/>
                    <a:pt x="34" y="229"/>
                  </a:cubicBezTo>
                  <a:cubicBezTo>
                    <a:pt x="37" y="225"/>
                    <a:pt x="38" y="226"/>
                    <a:pt x="39" y="224"/>
                  </a:cubicBezTo>
                  <a:cubicBezTo>
                    <a:pt x="41" y="221"/>
                    <a:pt x="39" y="224"/>
                    <a:pt x="38" y="214"/>
                  </a:cubicBezTo>
                  <a:cubicBezTo>
                    <a:pt x="37" y="204"/>
                    <a:pt x="46" y="198"/>
                    <a:pt x="46" y="198"/>
                  </a:cubicBezTo>
                  <a:cubicBezTo>
                    <a:pt x="46" y="198"/>
                    <a:pt x="46" y="195"/>
                    <a:pt x="49" y="179"/>
                  </a:cubicBezTo>
                  <a:cubicBezTo>
                    <a:pt x="51" y="163"/>
                    <a:pt x="59" y="160"/>
                    <a:pt x="66" y="151"/>
                  </a:cubicBezTo>
                  <a:cubicBezTo>
                    <a:pt x="72" y="143"/>
                    <a:pt x="69" y="145"/>
                    <a:pt x="72" y="142"/>
                  </a:cubicBezTo>
                  <a:cubicBezTo>
                    <a:pt x="74" y="138"/>
                    <a:pt x="74" y="141"/>
                    <a:pt x="81" y="136"/>
                  </a:cubicBezTo>
                  <a:cubicBezTo>
                    <a:pt x="87" y="132"/>
                    <a:pt x="82" y="131"/>
                    <a:pt x="87" y="120"/>
                  </a:cubicBezTo>
                  <a:cubicBezTo>
                    <a:pt x="92" y="109"/>
                    <a:pt x="91" y="116"/>
                    <a:pt x="94" y="106"/>
                  </a:cubicBezTo>
                  <a:cubicBezTo>
                    <a:pt x="98" y="97"/>
                    <a:pt x="97" y="104"/>
                    <a:pt x="102" y="99"/>
                  </a:cubicBezTo>
                  <a:cubicBezTo>
                    <a:pt x="107" y="94"/>
                    <a:pt x="102" y="99"/>
                    <a:pt x="108" y="92"/>
                  </a:cubicBezTo>
                  <a:cubicBezTo>
                    <a:pt x="114" y="84"/>
                    <a:pt x="112" y="88"/>
                    <a:pt x="114" y="84"/>
                  </a:cubicBezTo>
                  <a:cubicBezTo>
                    <a:pt x="116" y="81"/>
                    <a:pt x="118" y="83"/>
                    <a:pt x="127" y="67"/>
                  </a:cubicBezTo>
                  <a:cubicBezTo>
                    <a:pt x="136" y="50"/>
                    <a:pt x="129" y="65"/>
                    <a:pt x="132" y="61"/>
                  </a:cubicBezTo>
                  <a:cubicBezTo>
                    <a:pt x="136" y="57"/>
                    <a:pt x="138" y="60"/>
                    <a:pt x="147" y="55"/>
                  </a:cubicBezTo>
                  <a:cubicBezTo>
                    <a:pt x="156" y="49"/>
                    <a:pt x="150" y="53"/>
                    <a:pt x="156" y="49"/>
                  </a:cubicBezTo>
                  <a:cubicBezTo>
                    <a:pt x="163" y="46"/>
                    <a:pt x="157" y="51"/>
                    <a:pt x="157" y="53"/>
                  </a:cubicBezTo>
                  <a:close/>
                  <a:moveTo>
                    <a:pt x="214" y="456"/>
                  </a:moveTo>
                  <a:cubicBezTo>
                    <a:pt x="214" y="456"/>
                    <a:pt x="214" y="456"/>
                    <a:pt x="214" y="456"/>
                  </a:cubicBezTo>
                  <a:cubicBezTo>
                    <a:pt x="214" y="456"/>
                    <a:pt x="214" y="456"/>
                    <a:pt x="214" y="456"/>
                  </a:cubicBezTo>
                  <a:cubicBezTo>
                    <a:pt x="214" y="456"/>
                    <a:pt x="214" y="456"/>
                    <a:pt x="214" y="456"/>
                  </a:cubicBezTo>
                  <a:cubicBezTo>
                    <a:pt x="214" y="455"/>
                    <a:pt x="212" y="452"/>
                    <a:pt x="211" y="451"/>
                  </a:cubicBezTo>
                  <a:cubicBezTo>
                    <a:pt x="211" y="449"/>
                    <a:pt x="213" y="451"/>
                    <a:pt x="213" y="451"/>
                  </a:cubicBezTo>
                  <a:cubicBezTo>
                    <a:pt x="213" y="451"/>
                    <a:pt x="223" y="447"/>
                    <a:pt x="224" y="445"/>
                  </a:cubicBezTo>
                  <a:cubicBezTo>
                    <a:pt x="224" y="444"/>
                    <a:pt x="220" y="442"/>
                    <a:pt x="213" y="441"/>
                  </a:cubicBezTo>
                  <a:cubicBezTo>
                    <a:pt x="204" y="441"/>
                    <a:pt x="208" y="440"/>
                    <a:pt x="198" y="443"/>
                  </a:cubicBezTo>
                  <a:cubicBezTo>
                    <a:pt x="187" y="447"/>
                    <a:pt x="190" y="434"/>
                    <a:pt x="187" y="429"/>
                  </a:cubicBezTo>
                  <a:cubicBezTo>
                    <a:pt x="183" y="425"/>
                    <a:pt x="183" y="424"/>
                    <a:pt x="181" y="418"/>
                  </a:cubicBezTo>
                  <a:cubicBezTo>
                    <a:pt x="179" y="411"/>
                    <a:pt x="181" y="418"/>
                    <a:pt x="188" y="415"/>
                  </a:cubicBezTo>
                  <a:cubicBezTo>
                    <a:pt x="196" y="412"/>
                    <a:pt x="191" y="414"/>
                    <a:pt x="194" y="415"/>
                  </a:cubicBezTo>
                  <a:cubicBezTo>
                    <a:pt x="198" y="416"/>
                    <a:pt x="206" y="419"/>
                    <a:pt x="209" y="420"/>
                  </a:cubicBezTo>
                  <a:cubicBezTo>
                    <a:pt x="212" y="421"/>
                    <a:pt x="214" y="421"/>
                    <a:pt x="215" y="411"/>
                  </a:cubicBezTo>
                  <a:cubicBezTo>
                    <a:pt x="216" y="402"/>
                    <a:pt x="215" y="411"/>
                    <a:pt x="230" y="407"/>
                  </a:cubicBezTo>
                  <a:cubicBezTo>
                    <a:pt x="246" y="401"/>
                    <a:pt x="230" y="399"/>
                    <a:pt x="241" y="398"/>
                  </a:cubicBezTo>
                  <a:cubicBezTo>
                    <a:pt x="253" y="397"/>
                    <a:pt x="239" y="395"/>
                    <a:pt x="232" y="390"/>
                  </a:cubicBezTo>
                  <a:cubicBezTo>
                    <a:pt x="224" y="385"/>
                    <a:pt x="227" y="390"/>
                    <a:pt x="223" y="381"/>
                  </a:cubicBezTo>
                  <a:cubicBezTo>
                    <a:pt x="219" y="373"/>
                    <a:pt x="224" y="377"/>
                    <a:pt x="228" y="376"/>
                  </a:cubicBezTo>
                  <a:cubicBezTo>
                    <a:pt x="231" y="375"/>
                    <a:pt x="236" y="378"/>
                    <a:pt x="238" y="380"/>
                  </a:cubicBezTo>
                  <a:cubicBezTo>
                    <a:pt x="240" y="383"/>
                    <a:pt x="242" y="382"/>
                    <a:pt x="242" y="382"/>
                  </a:cubicBezTo>
                  <a:cubicBezTo>
                    <a:pt x="242" y="382"/>
                    <a:pt x="247" y="389"/>
                    <a:pt x="254" y="386"/>
                  </a:cubicBezTo>
                  <a:cubicBezTo>
                    <a:pt x="261" y="383"/>
                    <a:pt x="254" y="386"/>
                    <a:pt x="255" y="388"/>
                  </a:cubicBezTo>
                  <a:cubicBezTo>
                    <a:pt x="257" y="389"/>
                    <a:pt x="259" y="389"/>
                    <a:pt x="262" y="392"/>
                  </a:cubicBezTo>
                  <a:cubicBezTo>
                    <a:pt x="263" y="394"/>
                    <a:pt x="268" y="396"/>
                    <a:pt x="283" y="393"/>
                  </a:cubicBezTo>
                  <a:cubicBezTo>
                    <a:pt x="299" y="389"/>
                    <a:pt x="285" y="389"/>
                    <a:pt x="292" y="387"/>
                  </a:cubicBezTo>
                  <a:cubicBezTo>
                    <a:pt x="299" y="384"/>
                    <a:pt x="295" y="385"/>
                    <a:pt x="295" y="389"/>
                  </a:cubicBezTo>
                  <a:cubicBezTo>
                    <a:pt x="294" y="393"/>
                    <a:pt x="294" y="399"/>
                    <a:pt x="296" y="400"/>
                  </a:cubicBezTo>
                  <a:cubicBezTo>
                    <a:pt x="298" y="402"/>
                    <a:pt x="299" y="400"/>
                    <a:pt x="302" y="399"/>
                  </a:cubicBezTo>
                  <a:cubicBezTo>
                    <a:pt x="306" y="397"/>
                    <a:pt x="310" y="413"/>
                    <a:pt x="317" y="411"/>
                  </a:cubicBezTo>
                  <a:cubicBezTo>
                    <a:pt x="324" y="409"/>
                    <a:pt x="319" y="410"/>
                    <a:pt x="326" y="407"/>
                  </a:cubicBezTo>
                  <a:cubicBezTo>
                    <a:pt x="333" y="403"/>
                    <a:pt x="327" y="400"/>
                    <a:pt x="324" y="396"/>
                  </a:cubicBezTo>
                  <a:cubicBezTo>
                    <a:pt x="321" y="392"/>
                    <a:pt x="322" y="398"/>
                    <a:pt x="316" y="399"/>
                  </a:cubicBezTo>
                  <a:cubicBezTo>
                    <a:pt x="310" y="399"/>
                    <a:pt x="314" y="397"/>
                    <a:pt x="307" y="388"/>
                  </a:cubicBezTo>
                  <a:cubicBezTo>
                    <a:pt x="299" y="379"/>
                    <a:pt x="307" y="388"/>
                    <a:pt x="309" y="383"/>
                  </a:cubicBezTo>
                  <a:cubicBezTo>
                    <a:pt x="311" y="379"/>
                    <a:pt x="315" y="386"/>
                    <a:pt x="320" y="385"/>
                  </a:cubicBezTo>
                  <a:cubicBezTo>
                    <a:pt x="324" y="384"/>
                    <a:pt x="324" y="384"/>
                    <a:pt x="330" y="384"/>
                  </a:cubicBezTo>
                  <a:cubicBezTo>
                    <a:pt x="336" y="384"/>
                    <a:pt x="330" y="384"/>
                    <a:pt x="331" y="380"/>
                  </a:cubicBezTo>
                  <a:cubicBezTo>
                    <a:pt x="333" y="376"/>
                    <a:pt x="334" y="380"/>
                    <a:pt x="341" y="378"/>
                  </a:cubicBezTo>
                  <a:cubicBezTo>
                    <a:pt x="347" y="376"/>
                    <a:pt x="343" y="377"/>
                    <a:pt x="342" y="372"/>
                  </a:cubicBezTo>
                  <a:cubicBezTo>
                    <a:pt x="340" y="367"/>
                    <a:pt x="340" y="372"/>
                    <a:pt x="338" y="373"/>
                  </a:cubicBezTo>
                  <a:cubicBezTo>
                    <a:pt x="335" y="373"/>
                    <a:pt x="335" y="373"/>
                    <a:pt x="330" y="370"/>
                  </a:cubicBezTo>
                  <a:cubicBezTo>
                    <a:pt x="325" y="366"/>
                    <a:pt x="325" y="368"/>
                    <a:pt x="323" y="367"/>
                  </a:cubicBezTo>
                  <a:cubicBezTo>
                    <a:pt x="321" y="366"/>
                    <a:pt x="319" y="368"/>
                    <a:pt x="308" y="367"/>
                  </a:cubicBezTo>
                  <a:cubicBezTo>
                    <a:pt x="296" y="366"/>
                    <a:pt x="308" y="367"/>
                    <a:pt x="302" y="360"/>
                  </a:cubicBezTo>
                  <a:cubicBezTo>
                    <a:pt x="297" y="352"/>
                    <a:pt x="302" y="360"/>
                    <a:pt x="297" y="359"/>
                  </a:cubicBezTo>
                  <a:cubicBezTo>
                    <a:pt x="293" y="358"/>
                    <a:pt x="291" y="360"/>
                    <a:pt x="288" y="361"/>
                  </a:cubicBezTo>
                  <a:cubicBezTo>
                    <a:pt x="285" y="362"/>
                    <a:pt x="286" y="363"/>
                    <a:pt x="280" y="362"/>
                  </a:cubicBezTo>
                  <a:cubicBezTo>
                    <a:pt x="274" y="362"/>
                    <a:pt x="280" y="362"/>
                    <a:pt x="274" y="362"/>
                  </a:cubicBezTo>
                  <a:cubicBezTo>
                    <a:pt x="267" y="362"/>
                    <a:pt x="270" y="365"/>
                    <a:pt x="269" y="374"/>
                  </a:cubicBezTo>
                  <a:cubicBezTo>
                    <a:pt x="267" y="381"/>
                    <a:pt x="269" y="374"/>
                    <a:pt x="265" y="374"/>
                  </a:cubicBezTo>
                  <a:cubicBezTo>
                    <a:pt x="262" y="373"/>
                    <a:pt x="263" y="374"/>
                    <a:pt x="261" y="374"/>
                  </a:cubicBezTo>
                  <a:cubicBezTo>
                    <a:pt x="258" y="373"/>
                    <a:pt x="261" y="374"/>
                    <a:pt x="252" y="371"/>
                  </a:cubicBezTo>
                  <a:cubicBezTo>
                    <a:pt x="244" y="368"/>
                    <a:pt x="250" y="370"/>
                    <a:pt x="247" y="370"/>
                  </a:cubicBezTo>
                  <a:cubicBezTo>
                    <a:pt x="244" y="369"/>
                    <a:pt x="243" y="368"/>
                    <a:pt x="238" y="367"/>
                  </a:cubicBezTo>
                  <a:cubicBezTo>
                    <a:pt x="234" y="365"/>
                    <a:pt x="235" y="366"/>
                    <a:pt x="233" y="365"/>
                  </a:cubicBezTo>
                  <a:cubicBezTo>
                    <a:pt x="231" y="364"/>
                    <a:pt x="227" y="359"/>
                    <a:pt x="225" y="356"/>
                  </a:cubicBezTo>
                  <a:cubicBezTo>
                    <a:pt x="222" y="352"/>
                    <a:pt x="218" y="349"/>
                    <a:pt x="213" y="349"/>
                  </a:cubicBezTo>
                  <a:cubicBezTo>
                    <a:pt x="209" y="349"/>
                    <a:pt x="210" y="348"/>
                    <a:pt x="209" y="346"/>
                  </a:cubicBezTo>
                  <a:cubicBezTo>
                    <a:pt x="207" y="344"/>
                    <a:pt x="206" y="339"/>
                    <a:pt x="205" y="337"/>
                  </a:cubicBezTo>
                  <a:cubicBezTo>
                    <a:pt x="204" y="334"/>
                    <a:pt x="198" y="330"/>
                    <a:pt x="195" y="320"/>
                  </a:cubicBezTo>
                  <a:cubicBezTo>
                    <a:pt x="191" y="310"/>
                    <a:pt x="192" y="313"/>
                    <a:pt x="199" y="301"/>
                  </a:cubicBezTo>
                  <a:cubicBezTo>
                    <a:pt x="206" y="290"/>
                    <a:pt x="196" y="298"/>
                    <a:pt x="197" y="291"/>
                  </a:cubicBezTo>
                  <a:cubicBezTo>
                    <a:pt x="198" y="285"/>
                    <a:pt x="196" y="288"/>
                    <a:pt x="195" y="282"/>
                  </a:cubicBezTo>
                  <a:cubicBezTo>
                    <a:pt x="193" y="277"/>
                    <a:pt x="195" y="282"/>
                    <a:pt x="201" y="277"/>
                  </a:cubicBezTo>
                  <a:cubicBezTo>
                    <a:pt x="207" y="272"/>
                    <a:pt x="201" y="277"/>
                    <a:pt x="205" y="274"/>
                  </a:cubicBezTo>
                  <a:cubicBezTo>
                    <a:pt x="209" y="270"/>
                    <a:pt x="206" y="271"/>
                    <a:pt x="208" y="266"/>
                  </a:cubicBezTo>
                  <a:cubicBezTo>
                    <a:pt x="209" y="262"/>
                    <a:pt x="210" y="264"/>
                    <a:pt x="215" y="262"/>
                  </a:cubicBezTo>
                  <a:cubicBezTo>
                    <a:pt x="220" y="260"/>
                    <a:pt x="218" y="261"/>
                    <a:pt x="220" y="255"/>
                  </a:cubicBezTo>
                  <a:cubicBezTo>
                    <a:pt x="223" y="251"/>
                    <a:pt x="223" y="254"/>
                    <a:pt x="228" y="252"/>
                  </a:cubicBezTo>
                  <a:cubicBezTo>
                    <a:pt x="233" y="251"/>
                    <a:pt x="240" y="253"/>
                    <a:pt x="246" y="255"/>
                  </a:cubicBezTo>
                  <a:cubicBezTo>
                    <a:pt x="252" y="255"/>
                    <a:pt x="253" y="255"/>
                    <a:pt x="257" y="258"/>
                  </a:cubicBezTo>
                  <a:cubicBezTo>
                    <a:pt x="262" y="261"/>
                    <a:pt x="268" y="261"/>
                    <a:pt x="270" y="264"/>
                  </a:cubicBezTo>
                  <a:cubicBezTo>
                    <a:pt x="272" y="267"/>
                    <a:pt x="275" y="266"/>
                    <a:pt x="276" y="266"/>
                  </a:cubicBezTo>
                  <a:cubicBezTo>
                    <a:pt x="278" y="265"/>
                    <a:pt x="278" y="262"/>
                    <a:pt x="282" y="259"/>
                  </a:cubicBezTo>
                  <a:cubicBezTo>
                    <a:pt x="287" y="256"/>
                    <a:pt x="287" y="261"/>
                    <a:pt x="290" y="262"/>
                  </a:cubicBezTo>
                  <a:cubicBezTo>
                    <a:pt x="293" y="263"/>
                    <a:pt x="301" y="258"/>
                    <a:pt x="301" y="258"/>
                  </a:cubicBezTo>
                  <a:cubicBezTo>
                    <a:pt x="301" y="258"/>
                    <a:pt x="301" y="255"/>
                    <a:pt x="300" y="247"/>
                  </a:cubicBezTo>
                  <a:cubicBezTo>
                    <a:pt x="300" y="241"/>
                    <a:pt x="300" y="247"/>
                    <a:pt x="301" y="244"/>
                  </a:cubicBezTo>
                  <a:cubicBezTo>
                    <a:pt x="301" y="240"/>
                    <a:pt x="304" y="229"/>
                    <a:pt x="304" y="229"/>
                  </a:cubicBezTo>
                  <a:cubicBezTo>
                    <a:pt x="304" y="229"/>
                    <a:pt x="307" y="227"/>
                    <a:pt x="310" y="223"/>
                  </a:cubicBezTo>
                  <a:cubicBezTo>
                    <a:pt x="314" y="218"/>
                    <a:pt x="314" y="220"/>
                    <a:pt x="314" y="218"/>
                  </a:cubicBezTo>
                  <a:cubicBezTo>
                    <a:pt x="315" y="217"/>
                    <a:pt x="320" y="213"/>
                    <a:pt x="322" y="211"/>
                  </a:cubicBezTo>
                  <a:cubicBezTo>
                    <a:pt x="323" y="208"/>
                    <a:pt x="323" y="207"/>
                    <a:pt x="324" y="203"/>
                  </a:cubicBezTo>
                  <a:cubicBezTo>
                    <a:pt x="326" y="199"/>
                    <a:pt x="322" y="198"/>
                    <a:pt x="318" y="194"/>
                  </a:cubicBezTo>
                  <a:cubicBezTo>
                    <a:pt x="315" y="190"/>
                    <a:pt x="317" y="190"/>
                    <a:pt x="317" y="182"/>
                  </a:cubicBezTo>
                  <a:cubicBezTo>
                    <a:pt x="316" y="176"/>
                    <a:pt x="317" y="182"/>
                    <a:pt x="315" y="175"/>
                  </a:cubicBezTo>
                  <a:cubicBezTo>
                    <a:pt x="314" y="169"/>
                    <a:pt x="316" y="173"/>
                    <a:pt x="321" y="170"/>
                  </a:cubicBezTo>
                  <a:cubicBezTo>
                    <a:pt x="325" y="166"/>
                    <a:pt x="324" y="168"/>
                    <a:pt x="328" y="162"/>
                  </a:cubicBezTo>
                  <a:cubicBezTo>
                    <a:pt x="333" y="156"/>
                    <a:pt x="330" y="160"/>
                    <a:pt x="331" y="154"/>
                  </a:cubicBezTo>
                  <a:cubicBezTo>
                    <a:pt x="332" y="149"/>
                    <a:pt x="331" y="154"/>
                    <a:pt x="332" y="148"/>
                  </a:cubicBezTo>
                  <a:cubicBezTo>
                    <a:pt x="333" y="142"/>
                    <a:pt x="332" y="148"/>
                    <a:pt x="337" y="140"/>
                  </a:cubicBezTo>
                  <a:cubicBezTo>
                    <a:pt x="342" y="132"/>
                    <a:pt x="338" y="137"/>
                    <a:pt x="343" y="130"/>
                  </a:cubicBezTo>
                  <a:cubicBezTo>
                    <a:pt x="348" y="123"/>
                    <a:pt x="343" y="130"/>
                    <a:pt x="346" y="131"/>
                  </a:cubicBezTo>
                  <a:cubicBezTo>
                    <a:pt x="348" y="131"/>
                    <a:pt x="355" y="136"/>
                    <a:pt x="356" y="137"/>
                  </a:cubicBezTo>
                  <a:cubicBezTo>
                    <a:pt x="358" y="139"/>
                    <a:pt x="367" y="145"/>
                    <a:pt x="370" y="145"/>
                  </a:cubicBezTo>
                  <a:cubicBezTo>
                    <a:pt x="373" y="147"/>
                    <a:pt x="371" y="152"/>
                    <a:pt x="371" y="152"/>
                  </a:cubicBezTo>
                  <a:cubicBezTo>
                    <a:pt x="380" y="162"/>
                    <a:pt x="380" y="162"/>
                    <a:pt x="380" y="162"/>
                  </a:cubicBezTo>
                  <a:cubicBezTo>
                    <a:pt x="386" y="175"/>
                    <a:pt x="386" y="175"/>
                    <a:pt x="386" y="175"/>
                  </a:cubicBezTo>
                  <a:cubicBezTo>
                    <a:pt x="386" y="175"/>
                    <a:pt x="385" y="181"/>
                    <a:pt x="384" y="182"/>
                  </a:cubicBezTo>
                  <a:cubicBezTo>
                    <a:pt x="385" y="184"/>
                    <a:pt x="389" y="185"/>
                    <a:pt x="391" y="186"/>
                  </a:cubicBezTo>
                  <a:cubicBezTo>
                    <a:pt x="394" y="187"/>
                    <a:pt x="393" y="190"/>
                    <a:pt x="394" y="191"/>
                  </a:cubicBezTo>
                  <a:cubicBezTo>
                    <a:pt x="394" y="194"/>
                    <a:pt x="398" y="200"/>
                    <a:pt x="401" y="201"/>
                  </a:cubicBezTo>
                  <a:cubicBezTo>
                    <a:pt x="405" y="203"/>
                    <a:pt x="396" y="210"/>
                    <a:pt x="396" y="210"/>
                  </a:cubicBezTo>
                  <a:cubicBezTo>
                    <a:pt x="396" y="210"/>
                    <a:pt x="402" y="214"/>
                    <a:pt x="402" y="219"/>
                  </a:cubicBezTo>
                  <a:cubicBezTo>
                    <a:pt x="403" y="223"/>
                    <a:pt x="400" y="231"/>
                    <a:pt x="399" y="233"/>
                  </a:cubicBezTo>
                  <a:cubicBezTo>
                    <a:pt x="398" y="235"/>
                    <a:pt x="398" y="242"/>
                    <a:pt x="398" y="242"/>
                  </a:cubicBezTo>
                  <a:cubicBezTo>
                    <a:pt x="402" y="249"/>
                    <a:pt x="402" y="249"/>
                    <a:pt x="402" y="249"/>
                  </a:cubicBezTo>
                  <a:cubicBezTo>
                    <a:pt x="402" y="249"/>
                    <a:pt x="400" y="259"/>
                    <a:pt x="402" y="260"/>
                  </a:cubicBezTo>
                  <a:cubicBezTo>
                    <a:pt x="403" y="262"/>
                    <a:pt x="405" y="269"/>
                    <a:pt x="408" y="269"/>
                  </a:cubicBezTo>
                  <a:cubicBezTo>
                    <a:pt x="410" y="269"/>
                    <a:pt x="407" y="285"/>
                    <a:pt x="407" y="285"/>
                  </a:cubicBezTo>
                  <a:cubicBezTo>
                    <a:pt x="410" y="294"/>
                    <a:pt x="410" y="294"/>
                    <a:pt x="410" y="294"/>
                  </a:cubicBezTo>
                  <a:cubicBezTo>
                    <a:pt x="410" y="294"/>
                    <a:pt x="410" y="303"/>
                    <a:pt x="411" y="304"/>
                  </a:cubicBezTo>
                  <a:cubicBezTo>
                    <a:pt x="410" y="306"/>
                    <a:pt x="405" y="309"/>
                    <a:pt x="405" y="309"/>
                  </a:cubicBezTo>
                  <a:cubicBezTo>
                    <a:pt x="405" y="309"/>
                    <a:pt x="401" y="308"/>
                    <a:pt x="398" y="306"/>
                  </a:cubicBezTo>
                  <a:cubicBezTo>
                    <a:pt x="394" y="304"/>
                    <a:pt x="395" y="306"/>
                    <a:pt x="393" y="305"/>
                  </a:cubicBezTo>
                  <a:cubicBezTo>
                    <a:pt x="391" y="304"/>
                    <a:pt x="390" y="305"/>
                    <a:pt x="387" y="306"/>
                  </a:cubicBezTo>
                  <a:cubicBezTo>
                    <a:pt x="383" y="306"/>
                    <a:pt x="386" y="310"/>
                    <a:pt x="386" y="313"/>
                  </a:cubicBezTo>
                  <a:cubicBezTo>
                    <a:pt x="386" y="316"/>
                    <a:pt x="381" y="314"/>
                    <a:pt x="379" y="315"/>
                  </a:cubicBezTo>
                  <a:cubicBezTo>
                    <a:pt x="376" y="315"/>
                    <a:pt x="375" y="321"/>
                    <a:pt x="373" y="323"/>
                  </a:cubicBezTo>
                  <a:cubicBezTo>
                    <a:pt x="371" y="324"/>
                    <a:pt x="370" y="326"/>
                    <a:pt x="368" y="330"/>
                  </a:cubicBezTo>
                  <a:cubicBezTo>
                    <a:pt x="365" y="335"/>
                    <a:pt x="364" y="332"/>
                    <a:pt x="361" y="332"/>
                  </a:cubicBezTo>
                  <a:cubicBezTo>
                    <a:pt x="359" y="333"/>
                    <a:pt x="361" y="338"/>
                    <a:pt x="358" y="343"/>
                  </a:cubicBezTo>
                  <a:cubicBezTo>
                    <a:pt x="353" y="348"/>
                    <a:pt x="364" y="346"/>
                    <a:pt x="364" y="346"/>
                  </a:cubicBezTo>
                  <a:cubicBezTo>
                    <a:pt x="364" y="346"/>
                    <a:pt x="364" y="346"/>
                    <a:pt x="368" y="343"/>
                  </a:cubicBezTo>
                  <a:cubicBezTo>
                    <a:pt x="373" y="340"/>
                    <a:pt x="369" y="341"/>
                    <a:pt x="373" y="337"/>
                  </a:cubicBezTo>
                  <a:cubicBezTo>
                    <a:pt x="377" y="334"/>
                    <a:pt x="375" y="330"/>
                    <a:pt x="376" y="328"/>
                  </a:cubicBezTo>
                  <a:cubicBezTo>
                    <a:pt x="377" y="327"/>
                    <a:pt x="384" y="327"/>
                    <a:pt x="386" y="324"/>
                  </a:cubicBezTo>
                  <a:cubicBezTo>
                    <a:pt x="389" y="321"/>
                    <a:pt x="393" y="317"/>
                    <a:pt x="393" y="317"/>
                  </a:cubicBezTo>
                  <a:cubicBezTo>
                    <a:pt x="393" y="317"/>
                    <a:pt x="404" y="321"/>
                    <a:pt x="406" y="322"/>
                  </a:cubicBezTo>
                  <a:cubicBezTo>
                    <a:pt x="408" y="323"/>
                    <a:pt x="408" y="330"/>
                    <a:pt x="408" y="330"/>
                  </a:cubicBezTo>
                  <a:cubicBezTo>
                    <a:pt x="408" y="330"/>
                    <a:pt x="410" y="336"/>
                    <a:pt x="409" y="338"/>
                  </a:cubicBezTo>
                  <a:cubicBezTo>
                    <a:pt x="409" y="340"/>
                    <a:pt x="405" y="348"/>
                    <a:pt x="405" y="348"/>
                  </a:cubicBezTo>
                  <a:cubicBezTo>
                    <a:pt x="404" y="355"/>
                    <a:pt x="404" y="355"/>
                    <a:pt x="404" y="355"/>
                  </a:cubicBezTo>
                  <a:cubicBezTo>
                    <a:pt x="404" y="355"/>
                    <a:pt x="399" y="359"/>
                    <a:pt x="399" y="361"/>
                  </a:cubicBezTo>
                  <a:cubicBezTo>
                    <a:pt x="400" y="364"/>
                    <a:pt x="399" y="361"/>
                    <a:pt x="402" y="361"/>
                  </a:cubicBezTo>
                  <a:cubicBezTo>
                    <a:pt x="404" y="361"/>
                    <a:pt x="408" y="361"/>
                    <a:pt x="410" y="360"/>
                  </a:cubicBezTo>
                  <a:cubicBezTo>
                    <a:pt x="412" y="357"/>
                    <a:pt x="415" y="352"/>
                    <a:pt x="417" y="350"/>
                  </a:cubicBezTo>
                  <a:cubicBezTo>
                    <a:pt x="420" y="348"/>
                    <a:pt x="420" y="349"/>
                    <a:pt x="423" y="346"/>
                  </a:cubicBezTo>
                  <a:cubicBezTo>
                    <a:pt x="425" y="343"/>
                    <a:pt x="426" y="344"/>
                    <a:pt x="427" y="343"/>
                  </a:cubicBezTo>
                  <a:cubicBezTo>
                    <a:pt x="386" y="420"/>
                    <a:pt x="303" y="466"/>
                    <a:pt x="214" y="4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0"/>
            </a:p>
          </p:txBody>
        </p:sp>
        <p:sp>
          <p:nvSpPr>
            <p:cNvPr id="74" name="Freeform 31"/>
            <p:cNvSpPr>
              <a:spLocks/>
            </p:cNvSpPr>
            <p:nvPr userDrawn="1"/>
          </p:nvSpPr>
          <p:spPr bwMode="auto">
            <a:xfrm>
              <a:off x="7894638" y="790575"/>
              <a:ext cx="1716088" cy="1541463"/>
            </a:xfrm>
            <a:custGeom>
              <a:avLst/>
              <a:gdLst>
                <a:gd name="T0" fmla="*/ 750 w 1081"/>
                <a:gd name="T1" fmla="*/ 650 h 971"/>
                <a:gd name="T2" fmla="*/ 494 w 1081"/>
                <a:gd name="T3" fmla="*/ 353 h 971"/>
                <a:gd name="T4" fmla="*/ 330 w 1081"/>
                <a:gd name="T5" fmla="*/ 397 h 971"/>
                <a:gd name="T6" fmla="*/ 20 w 1081"/>
                <a:gd name="T7" fmla="*/ 0 h 971"/>
                <a:gd name="T8" fmla="*/ 0 w 1081"/>
                <a:gd name="T9" fmla="*/ 96 h 971"/>
                <a:gd name="T10" fmla="*/ 302 w 1081"/>
                <a:gd name="T11" fmla="*/ 483 h 971"/>
                <a:gd name="T12" fmla="*/ 468 w 1081"/>
                <a:gd name="T13" fmla="*/ 439 h 971"/>
                <a:gd name="T14" fmla="*/ 710 w 1081"/>
                <a:gd name="T15" fmla="*/ 720 h 971"/>
                <a:gd name="T16" fmla="*/ 931 w 1081"/>
                <a:gd name="T17" fmla="*/ 766 h 971"/>
                <a:gd name="T18" fmla="*/ 1059 w 1081"/>
                <a:gd name="T19" fmla="*/ 971 h 971"/>
                <a:gd name="T20" fmla="*/ 1081 w 1081"/>
                <a:gd name="T21" fmla="*/ 864 h 971"/>
                <a:gd name="T22" fmla="*/ 977 w 1081"/>
                <a:gd name="T23" fmla="*/ 698 h 971"/>
                <a:gd name="T24" fmla="*/ 750 w 1081"/>
                <a:gd name="T25" fmla="*/ 650 h 9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81" h="971">
                  <a:moveTo>
                    <a:pt x="750" y="650"/>
                  </a:moveTo>
                  <a:lnTo>
                    <a:pt x="494" y="353"/>
                  </a:lnTo>
                  <a:lnTo>
                    <a:pt x="330" y="397"/>
                  </a:lnTo>
                  <a:lnTo>
                    <a:pt x="20" y="0"/>
                  </a:lnTo>
                  <a:lnTo>
                    <a:pt x="0" y="96"/>
                  </a:lnTo>
                  <a:lnTo>
                    <a:pt x="302" y="483"/>
                  </a:lnTo>
                  <a:lnTo>
                    <a:pt x="468" y="439"/>
                  </a:lnTo>
                  <a:lnTo>
                    <a:pt x="710" y="720"/>
                  </a:lnTo>
                  <a:lnTo>
                    <a:pt x="931" y="766"/>
                  </a:lnTo>
                  <a:lnTo>
                    <a:pt x="1059" y="971"/>
                  </a:lnTo>
                  <a:lnTo>
                    <a:pt x="1081" y="864"/>
                  </a:lnTo>
                  <a:lnTo>
                    <a:pt x="977" y="698"/>
                  </a:lnTo>
                  <a:lnTo>
                    <a:pt x="750" y="65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0"/>
            </a:p>
          </p:txBody>
        </p:sp>
        <p:sp>
          <p:nvSpPr>
            <p:cNvPr id="75" name="Freeform 32"/>
            <p:cNvSpPr>
              <a:spLocks/>
            </p:cNvSpPr>
            <p:nvPr userDrawn="1"/>
          </p:nvSpPr>
          <p:spPr bwMode="auto">
            <a:xfrm>
              <a:off x="3732213" y="812800"/>
              <a:ext cx="266700" cy="261938"/>
            </a:xfrm>
            <a:custGeom>
              <a:avLst/>
              <a:gdLst>
                <a:gd name="T0" fmla="*/ 58 w 168"/>
                <a:gd name="T1" fmla="*/ 0 h 165"/>
                <a:gd name="T2" fmla="*/ 0 w 168"/>
                <a:gd name="T3" fmla="*/ 105 h 165"/>
                <a:gd name="T4" fmla="*/ 112 w 168"/>
                <a:gd name="T5" fmla="*/ 165 h 165"/>
                <a:gd name="T6" fmla="*/ 168 w 168"/>
                <a:gd name="T7" fmla="*/ 58 h 165"/>
                <a:gd name="T8" fmla="*/ 58 w 168"/>
                <a:gd name="T9" fmla="*/ 0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8" h="165">
                  <a:moveTo>
                    <a:pt x="58" y="0"/>
                  </a:moveTo>
                  <a:lnTo>
                    <a:pt x="0" y="105"/>
                  </a:lnTo>
                  <a:lnTo>
                    <a:pt x="112" y="165"/>
                  </a:lnTo>
                  <a:lnTo>
                    <a:pt x="168" y="58"/>
                  </a:lnTo>
                  <a:lnTo>
                    <a:pt x="5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0"/>
            </a:p>
          </p:txBody>
        </p:sp>
        <p:sp>
          <p:nvSpPr>
            <p:cNvPr id="76" name="Freeform 33"/>
            <p:cNvSpPr>
              <a:spLocks/>
            </p:cNvSpPr>
            <p:nvPr userDrawn="1"/>
          </p:nvSpPr>
          <p:spPr bwMode="auto">
            <a:xfrm>
              <a:off x="3919538" y="863600"/>
              <a:ext cx="371475" cy="417513"/>
            </a:xfrm>
            <a:custGeom>
              <a:avLst/>
              <a:gdLst>
                <a:gd name="T0" fmla="*/ 102 w 234"/>
                <a:gd name="T1" fmla="*/ 0 h 263"/>
                <a:gd name="T2" fmla="*/ 0 w 234"/>
                <a:gd name="T3" fmla="*/ 191 h 263"/>
                <a:gd name="T4" fmla="*/ 132 w 234"/>
                <a:gd name="T5" fmla="*/ 263 h 263"/>
                <a:gd name="T6" fmla="*/ 234 w 234"/>
                <a:gd name="T7" fmla="*/ 71 h 263"/>
                <a:gd name="T8" fmla="*/ 102 w 234"/>
                <a:gd name="T9" fmla="*/ 0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263">
                  <a:moveTo>
                    <a:pt x="102" y="0"/>
                  </a:moveTo>
                  <a:lnTo>
                    <a:pt x="0" y="191"/>
                  </a:lnTo>
                  <a:lnTo>
                    <a:pt x="132" y="263"/>
                  </a:lnTo>
                  <a:lnTo>
                    <a:pt x="234" y="71"/>
                  </a:lnTo>
                  <a:lnTo>
                    <a:pt x="10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0"/>
            </a:p>
          </p:txBody>
        </p:sp>
        <p:sp>
          <p:nvSpPr>
            <p:cNvPr id="77" name="Freeform 34"/>
            <p:cNvSpPr>
              <a:spLocks/>
            </p:cNvSpPr>
            <p:nvPr userDrawn="1"/>
          </p:nvSpPr>
          <p:spPr bwMode="auto">
            <a:xfrm>
              <a:off x="4386263" y="1011237"/>
              <a:ext cx="536575" cy="700088"/>
            </a:xfrm>
            <a:custGeom>
              <a:avLst/>
              <a:gdLst>
                <a:gd name="T0" fmla="*/ 0 w 338"/>
                <a:gd name="T1" fmla="*/ 362 h 441"/>
                <a:gd name="T2" fmla="*/ 144 w 338"/>
                <a:gd name="T3" fmla="*/ 441 h 441"/>
                <a:gd name="T4" fmla="*/ 338 w 338"/>
                <a:gd name="T5" fmla="*/ 80 h 441"/>
                <a:gd name="T6" fmla="*/ 194 w 338"/>
                <a:gd name="T7" fmla="*/ 0 h 441"/>
                <a:gd name="T8" fmla="*/ 0 w 338"/>
                <a:gd name="T9" fmla="*/ 362 h 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8" h="441">
                  <a:moveTo>
                    <a:pt x="0" y="362"/>
                  </a:moveTo>
                  <a:lnTo>
                    <a:pt x="144" y="441"/>
                  </a:lnTo>
                  <a:lnTo>
                    <a:pt x="338" y="80"/>
                  </a:lnTo>
                  <a:lnTo>
                    <a:pt x="194" y="0"/>
                  </a:lnTo>
                  <a:lnTo>
                    <a:pt x="0" y="3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0"/>
            </a:p>
          </p:txBody>
        </p:sp>
        <p:sp>
          <p:nvSpPr>
            <p:cNvPr id="78" name="Freeform 35"/>
            <p:cNvSpPr>
              <a:spLocks noEditPoints="1"/>
            </p:cNvSpPr>
            <p:nvPr userDrawn="1"/>
          </p:nvSpPr>
          <p:spPr bwMode="auto">
            <a:xfrm>
              <a:off x="0" y="-14288"/>
              <a:ext cx="12188825" cy="2489201"/>
            </a:xfrm>
            <a:custGeom>
              <a:avLst/>
              <a:gdLst>
                <a:gd name="T0" fmla="*/ 0 w 3840"/>
                <a:gd name="T1" fmla="*/ 92 h 782"/>
                <a:gd name="T2" fmla="*/ 252 w 3840"/>
                <a:gd name="T3" fmla="*/ 368 h 782"/>
                <a:gd name="T4" fmla="*/ 228 w 3840"/>
                <a:gd name="T5" fmla="*/ 408 h 782"/>
                <a:gd name="T6" fmla="*/ 198 w 3840"/>
                <a:gd name="T7" fmla="*/ 443 h 782"/>
                <a:gd name="T8" fmla="*/ 0 w 3840"/>
                <a:gd name="T9" fmla="*/ 402 h 782"/>
                <a:gd name="T10" fmla="*/ 13 w 3840"/>
                <a:gd name="T11" fmla="*/ 432 h 782"/>
                <a:gd name="T12" fmla="*/ 59 w 3840"/>
                <a:gd name="T13" fmla="*/ 484 h 782"/>
                <a:gd name="T14" fmla="*/ 83 w 3840"/>
                <a:gd name="T15" fmla="*/ 500 h 782"/>
                <a:gd name="T16" fmla="*/ 146 w 3840"/>
                <a:gd name="T17" fmla="*/ 528 h 782"/>
                <a:gd name="T18" fmla="*/ 323 w 3840"/>
                <a:gd name="T19" fmla="*/ 225 h 782"/>
                <a:gd name="T20" fmla="*/ 525 w 3840"/>
                <a:gd name="T21" fmla="*/ 220 h 782"/>
                <a:gd name="T22" fmla="*/ 543 w 3840"/>
                <a:gd name="T23" fmla="*/ 296 h 782"/>
                <a:gd name="T24" fmla="*/ 839 w 3840"/>
                <a:gd name="T25" fmla="*/ 529 h 782"/>
                <a:gd name="T26" fmla="*/ 924 w 3840"/>
                <a:gd name="T27" fmla="*/ 181 h 782"/>
                <a:gd name="T28" fmla="*/ 860 w 3840"/>
                <a:gd name="T29" fmla="*/ 264 h 782"/>
                <a:gd name="T30" fmla="*/ 866 w 3840"/>
                <a:gd name="T31" fmla="*/ 379 h 782"/>
                <a:gd name="T32" fmla="*/ 953 w 3840"/>
                <a:gd name="T33" fmla="*/ 455 h 782"/>
                <a:gd name="T34" fmla="*/ 1065 w 3840"/>
                <a:gd name="T35" fmla="*/ 446 h 782"/>
                <a:gd name="T36" fmla="*/ 1143 w 3840"/>
                <a:gd name="T37" fmla="*/ 358 h 782"/>
                <a:gd name="T38" fmla="*/ 1133 w 3840"/>
                <a:gd name="T39" fmla="*/ 242 h 782"/>
                <a:gd name="T40" fmla="*/ 1049 w 3840"/>
                <a:gd name="T41" fmla="*/ 174 h 782"/>
                <a:gd name="T42" fmla="*/ 1379 w 3840"/>
                <a:gd name="T43" fmla="*/ 305 h 782"/>
                <a:gd name="T44" fmla="*/ 1446 w 3840"/>
                <a:gd name="T45" fmla="*/ 342 h 782"/>
                <a:gd name="T46" fmla="*/ 1523 w 3840"/>
                <a:gd name="T47" fmla="*/ 105 h 782"/>
                <a:gd name="T48" fmla="*/ 1709 w 3840"/>
                <a:gd name="T49" fmla="*/ 428 h 782"/>
                <a:gd name="T50" fmla="*/ 1717 w 3840"/>
                <a:gd name="T51" fmla="*/ 427 h 782"/>
                <a:gd name="T52" fmla="*/ 2142 w 3840"/>
                <a:gd name="T53" fmla="*/ 61 h 782"/>
                <a:gd name="T54" fmla="*/ 1954 w 3840"/>
                <a:gd name="T55" fmla="*/ 241 h 782"/>
                <a:gd name="T56" fmla="*/ 2257 w 3840"/>
                <a:gd name="T57" fmla="*/ 673 h 782"/>
                <a:gd name="T58" fmla="*/ 2267 w 3840"/>
                <a:gd name="T59" fmla="*/ 71 h 782"/>
                <a:gd name="T60" fmla="*/ 2293 w 3840"/>
                <a:gd name="T61" fmla="*/ 104 h 782"/>
                <a:gd name="T62" fmla="*/ 2380 w 3840"/>
                <a:gd name="T63" fmla="*/ 180 h 782"/>
                <a:gd name="T64" fmla="*/ 2492 w 3840"/>
                <a:gd name="T65" fmla="*/ 171 h 782"/>
                <a:gd name="T66" fmla="*/ 2569 w 3840"/>
                <a:gd name="T67" fmla="*/ 98 h 782"/>
                <a:gd name="T68" fmla="*/ 2720 w 3840"/>
                <a:gd name="T69" fmla="*/ 122 h 782"/>
                <a:gd name="T70" fmla="*/ 2868 w 3840"/>
                <a:gd name="T71" fmla="*/ 150 h 782"/>
                <a:gd name="T72" fmla="*/ 3016 w 3840"/>
                <a:gd name="T73" fmla="*/ 184 h 782"/>
                <a:gd name="T74" fmla="*/ 3480 w 3840"/>
                <a:gd name="T75" fmla="*/ 321 h 782"/>
                <a:gd name="T76" fmla="*/ 3375 w 3840"/>
                <a:gd name="T77" fmla="*/ 380 h 782"/>
                <a:gd name="T78" fmla="*/ 3364 w 3840"/>
                <a:gd name="T79" fmla="*/ 654 h 782"/>
                <a:gd name="T80" fmla="*/ 3562 w 3840"/>
                <a:gd name="T81" fmla="*/ 743 h 782"/>
                <a:gd name="T82" fmla="*/ 3778 w 3840"/>
                <a:gd name="T83" fmla="*/ 716 h 782"/>
                <a:gd name="T84" fmla="*/ 3840 w 3840"/>
                <a:gd name="T85" fmla="*/ 462 h 782"/>
                <a:gd name="T86" fmla="*/ 286 w 3840"/>
                <a:gd name="T87" fmla="*/ 326 h 782"/>
                <a:gd name="T88" fmla="*/ 10 w 3840"/>
                <a:gd name="T89" fmla="*/ 121 h 782"/>
                <a:gd name="T90" fmla="*/ 963 w 3840"/>
                <a:gd name="T91" fmla="*/ 204 h 782"/>
                <a:gd name="T92" fmla="*/ 986 w 3840"/>
                <a:gd name="T93" fmla="*/ 382 h 782"/>
                <a:gd name="T94" fmla="*/ 1782 w 3840"/>
                <a:gd name="T95" fmla="*/ 230 h 782"/>
                <a:gd name="T96" fmla="*/ 2366 w 3840"/>
                <a:gd name="T97" fmla="*/ 74 h 782"/>
                <a:gd name="T98" fmla="*/ 3751 w 3840"/>
                <a:gd name="T99" fmla="*/ 425 h 782"/>
                <a:gd name="T100" fmla="*/ 3434 w 3840"/>
                <a:gd name="T101" fmla="*/ 355 h 782"/>
                <a:gd name="T102" fmla="*/ 3429 w 3840"/>
                <a:gd name="T103" fmla="*/ 364 h 782"/>
                <a:gd name="T104" fmla="*/ 3411 w 3840"/>
                <a:gd name="T105" fmla="*/ 380 h 782"/>
                <a:gd name="T106" fmla="*/ 3511 w 3840"/>
                <a:gd name="T107" fmla="*/ 559 h 782"/>
                <a:gd name="T108" fmla="*/ 3519 w 3840"/>
                <a:gd name="T109" fmla="*/ 690 h 782"/>
                <a:gd name="T110" fmla="*/ 3377 w 3840"/>
                <a:gd name="T111" fmla="*/ 623 h 782"/>
                <a:gd name="T112" fmla="*/ 3692 w 3840"/>
                <a:gd name="T113" fmla="*/ 697 h 782"/>
                <a:gd name="T114" fmla="*/ 3558 w 3840"/>
                <a:gd name="T115" fmla="*/ 612 h 782"/>
                <a:gd name="T116" fmla="*/ 3735 w 3840"/>
                <a:gd name="T117" fmla="*/ 662 h 782"/>
                <a:gd name="T118" fmla="*/ 3575 w 3840"/>
                <a:gd name="T119" fmla="*/ 529 h 782"/>
                <a:gd name="T120" fmla="*/ 3777 w 3840"/>
                <a:gd name="T121" fmla="*/ 464 h 7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840" h="782">
                  <a:moveTo>
                    <a:pt x="0" y="0"/>
                  </a:moveTo>
                  <a:cubicBezTo>
                    <a:pt x="0" y="88"/>
                    <a:pt x="0" y="88"/>
                    <a:pt x="0" y="88"/>
                  </a:cubicBezTo>
                  <a:cubicBezTo>
                    <a:pt x="0" y="88"/>
                    <a:pt x="2" y="88"/>
                    <a:pt x="3" y="88"/>
                  </a:cubicBezTo>
                  <a:cubicBezTo>
                    <a:pt x="2" y="90"/>
                    <a:pt x="0" y="91"/>
                    <a:pt x="0" y="92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256" y="361"/>
                    <a:pt x="256" y="361"/>
                    <a:pt x="256" y="361"/>
                  </a:cubicBezTo>
                  <a:cubicBezTo>
                    <a:pt x="259" y="362"/>
                    <a:pt x="259" y="365"/>
                    <a:pt x="257" y="367"/>
                  </a:cubicBezTo>
                  <a:cubicBezTo>
                    <a:pt x="256" y="369"/>
                    <a:pt x="253" y="370"/>
                    <a:pt x="252" y="368"/>
                  </a:cubicBezTo>
                  <a:cubicBezTo>
                    <a:pt x="97" y="257"/>
                    <a:pt x="28" y="208"/>
                    <a:pt x="0" y="18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228" y="402"/>
                    <a:pt x="227" y="402"/>
                    <a:pt x="227" y="402"/>
                  </a:cubicBezTo>
                  <a:cubicBezTo>
                    <a:pt x="230" y="403"/>
                    <a:pt x="230" y="407"/>
                    <a:pt x="228" y="408"/>
                  </a:cubicBezTo>
                  <a:cubicBezTo>
                    <a:pt x="226" y="411"/>
                    <a:pt x="224" y="411"/>
                    <a:pt x="222" y="409"/>
                  </a:cubicBezTo>
                  <a:cubicBezTo>
                    <a:pt x="105" y="325"/>
                    <a:pt x="36" y="277"/>
                    <a:pt x="0" y="249"/>
                  </a:cubicBezTo>
                  <a:cubicBezTo>
                    <a:pt x="0" y="299"/>
                    <a:pt x="0" y="299"/>
                    <a:pt x="0" y="299"/>
                  </a:cubicBezTo>
                  <a:cubicBezTo>
                    <a:pt x="196" y="443"/>
                    <a:pt x="198" y="443"/>
                    <a:pt x="198" y="443"/>
                  </a:cubicBezTo>
                  <a:cubicBezTo>
                    <a:pt x="201" y="445"/>
                    <a:pt x="200" y="447"/>
                    <a:pt x="199" y="450"/>
                  </a:cubicBezTo>
                  <a:cubicBezTo>
                    <a:pt x="197" y="452"/>
                    <a:pt x="195" y="452"/>
                    <a:pt x="193" y="451"/>
                  </a:cubicBezTo>
                  <a:cubicBezTo>
                    <a:pt x="101" y="385"/>
                    <a:pt x="40" y="341"/>
                    <a:pt x="0" y="311"/>
                  </a:cubicBezTo>
                  <a:cubicBezTo>
                    <a:pt x="0" y="402"/>
                    <a:pt x="0" y="402"/>
                    <a:pt x="0" y="402"/>
                  </a:cubicBezTo>
                  <a:cubicBezTo>
                    <a:pt x="0" y="406"/>
                    <a:pt x="0" y="410"/>
                    <a:pt x="0" y="414"/>
                  </a:cubicBezTo>
                  <a:cubicBezTo>
                    <a:pt x="0" y="440"/>
                    <a:pt x="0" y="440"/>
                    <a:pt x="0" y="440"/>
                  </a:cubicBezTo>
                  <a:cubicBezTo>
                    <a:pt x="8" y="448"/>
                    <a:pt x="10" y="448"/>
                    <a:pt x="10" y="448"/>
                  </a:cubicBezTo>
                  <a:cubicBezTo>
                    <a:pt x="9" y="442"/>
                    <a:pt x="10" y="437"/>
                    <a:pt x="13" y="432"/>
                  </a:cubicBezTo>
                  <a:cubicBezTo>
                    <a:pt x="19" y="423"/>
                    <a:pt x="32" y="420"/>
                    <a:pt x="41" y="427"/>
                  </a:cubicBezTo>
                  <a:cubicBezTo>
                    <a:pt x="50" y="434"/>
                    <a:pt x="52" y="446"/>
                    <a:pt x="45" y="456"/>
                  </a:cubicBezTo>
                  <a:cubicBezTo>
                    <a:pt x="42" y="460"/>
                    <a:pt x="37" y="463"/>
                    <a:pt x="32" y="464"/>
                  </a:cubicBezTo>
                  <a:cubicBezTo>
                    <a:pt x="59" y="484"/>
                    <a:pt x="59" y="484"/>
                    <a:pt x="59" y="484"/>
                  </a:cubicBezTo>
                  <a:cubicBezTo>
                    <a:pt x="59" y="478"/>
                    <a:pt x="60" y="473"/>
                    <a:pt x="63" y="468"/>
                  </a:cubicBezTo>
                  <a:cubicBezTo>
                    <a:pt x="69" y="459"/>
                    <a:pt x="82" y="457"/>
                    <a:pt x="91" y="464"/>
                  </a:cubicBezTo>
                  <a:cubicBezTo>
                    <a:pt x="100" y="470"/>
                    <a:pt x="102" y="483"/>
                    <a:pt x="95" y="492"/>
                  </a:cubicBezTo>
                  <a:cubicBezTo>
                    <a:pt x="93" y="496"/>
                    <a:pt x="87" y="499"/>
                    <a:pt x="83" y="500"/>
                  </a:cubicBezTo>
                  <a:cubicBezTo>
                    <a:pt x="109" y="519"/>
                    <a:pt x="109" y="519"/>
                    <a:pt x="109" y="519"/>
                  </a:cubicBezTo>
                  <a:cubicBezTo>
                    <a:pt x="108" y="514"/>
                    <a:pt x="109" y="509"/>
                    <a:pt x="113" y="504"/>
                  </a:cubicBezTo>
                  <a:cubicBezTo>
                    <a:pt x="120" y="495"/>
                    <a:pt x="132" y="493"/>
                    <a:pt x="141" y="499"/>
                  </a:cubicBezTo>
                  <a:cubicBezTo>
                    <a:pt x="150" y="506"/>
                    <a:pt x="152" y="519"/>
                    <a:pt x="146" y="528"/>
                  </a:cubicBezTo>
                  <a:cubicBezTo>
                    <a:pt x="142" y="532"/>
                    <a:pt x="138" y="535"/>
                    <a:pt x="132" y="536"/>
                  </a:cubicBezTo>
                  <a:cubicBezTo>
                    <a:pt x="154" y="552"/>
                    <a:pt x="154" y="552"/>
                    <a:pt x="154" y="552"/>
                  </a:cubicBezTo>
                  <a:cubicBezTo>
                    <a:pt x="334" y="295"/>
                    <a:pt x="334" y="295"/>
                    <a:pt x="334" y="295"/>
                  </a:cubicBezTo>
                  <a:cubicBezTo>
                    <a:pt x="350" y="273"/>
                    <a:pt x="345" y="241"/>
                    <a:pt x="323" y="225"/>
                  </a:cubicBezTo>
                  <a:cubicBezTo>
                    <a:pt x="187" y="128"/>
                    <a:pt x="187" y="128"/>
                    <a:pt x="187" y="128"/>
                  </a:cubicBezTo>
                  <a:cubicBezTo>
                    <a:pt x="264" y="141"/>
                    <a:pt x="346" y="153"/>
                    <a:pt x="430" y="163"/>
                  </a:cubicBezTo>
                  <a:cubicBezTo>
                    <a:pt x="441" y="173"/>
                    <a:pt x="460" y="180"/>
                    <a:pt x="480" y="186"/>
                  </a:cubicBezTo>
                  <a:cubicBezTo>
                    <a:pt x="510" y="194"/>
                    <a:pt x="525" y="220"/>
                    <a:pt x="525" y="220"/>
                  </a:cubicBezTo>
                  <a:cubicBezTo>
                    <a:pt x="527" y="265"/>
                    <a:pt x="527" y="265"/>
                    <a:pt x="527" y="265"/>
                  </a:cubicBezTo>
                  <a:cubicBezTo>
                    <a:pt x="442" y="275"/>
                    <a:pt x="370" y="323"/>
                    <a:pt x="325" y="390"/>
                  </a:cubicBezTo>
                  <a:cubicBezTo>
                    <a:pt x="352" y="410"/>
                    <a:pt x="352" y="410"/>
                    <a:pt x="352" y="410"/>
                  </a:cubicBezTo>
                  <a:cubicBezTo>
                    <a:pt x="393" y="346"/>
                    <a:pt x="463" y="302"/>
                    <a:pt x="543" y="296"/>
                  </a:cubicBezTo>
                  <a:cubicBezTo>
                    <a:pt x="680" y="288"/>
                    <a:pt x="798" y="392"/>
                    <a:pt x="806" y="531"/>
                  </a:cubicBezTo>
                  <a:cubicBezTo>
                    <a:pt x="811" y="614"/>
                    <a:pt x="776" y="691"/>
                    <a:pt x="717" y="741"/>
                  </a:cubicBezTo>
                  <a:cubicBezTo>
                    <a:pt x="738" y="766"/>
                    <a:pt x="738" y="766"/>
                    <a:pt x="738" y="766"/>
                  </a:cubicBezTo>
                  <a:cubicBezTo>
                    <a:pt x="804" y="710"/>
                    <a:pt x="844" y="623"/>
                    <a:pt x="839" y="529"/>
                  </a:cubicBezTo>
                  <a:cubicBezTo>
                    <a:pt x="830" y="388"/>
                    <a:pt x="721" y="277"/>
                    <a:pt x="587" y="265"/>
                  </a:cubicBezTo>
                  <a:cubicBezTo>
                    <a:pt x="584" y="216"/>
                    <a:pt x="584" y="216"/>
                    <a:pt x="584" y="216"/>
                  </a:cubicBezTo>
                  <a:cubicBezTo>
                    <a:pt x="584" y="216"/>
                    <a:pt x="592" y="191"/>
                    <a:pt x="618" y="179"/>
                  </a:cubicBezTo>
                  <a:cubicBezTo>
                    <a:pt x="716" y="184"/>
                    <a:pt x="819" y="185"/>
                    <a:pt x="924" y="181"/>
                  </a:cubicBezTo>
                  <a:cubicBezTo>
                    <a:pt x="903" y="195"/>
                    <a:pt x="903" y="195"/>
                    <a:pt x="903" y="195"/>
                  </a:cubicBezTo>
                  <a:cubicBezTo>
                    <a:pt x="918" y="234"/>
                    <a:pt x="918" y="234"/>
                    <a:pt x="918" y="234"/>
                  </a:cubicBezTo>
                  <a:cubicBezTo>
                    <a:pt x="911" y="242"/>
                    <a:pt x="904" y="252"/>
                    <a:pt x="900" y="262"/>
                  </a:cubicBezTo>
                  <a:cubicBezTo>
                    <a:pt x="860" y="264"/>
                    <a:pt x="860" y="264"/>
                    <a:pt x="860" y="264"/>
                  </a:cubicBezTo>
                  <a:cubicBezTo>
                    <a:pt x="853" y="299"/>
                    <a:pt x="853" y="299"/>
                    <a:pt x="853" y="299"/>
                  </a:cubicBezTo>
                  <a:cubicBezTo>
                    <a:pt x="888" y="315"/>
                    <a:pt x="888" y="315"/>
                    <a:pt x="888" y="315"/>
                  </a:cubicBezTo>
                  <a:cubicBezTo>
                    <a:pt x="889" y="326"/>
                    <a:pt x="891" y="337"/>
                    <a:pt x="894" y="348"/>
                  </a:cubicBezTo>
                  <a:cubicBezTo>
                    <a:pt x="866" y="379"/>
                    <a:pt x="866" y="379"/>
                    <a:pt x="866" y="379"/>
                  </a:cubicBezTo>
                  <a:cubicBezTo>
                    <a:pt x="885" y="409"/>
                    <a:pt x="885" y="409"/>
                    <a:pt x="885" y="409"/>
                  </a:cubicBezTo>
                  <a:cubicBezTo>
                    <a:pt x="924" y="393"/>
                    <a:pt x="924" y="393"/>
                    <a:pt x="924" y="393"/>
                  </a:cubicBezTo>
                  <a:cubicBezTo>
                    <a:pt x="932" y="401"/>
                    <a:pt x="941" y="407"/>
                    <a:pt x="952" y="413"/>
                  </a:cubicBezTo>
                  <a:cubicBezTo>
                    <a:pt x="953" y="455"/>
                    <a:pt x="953" y="455"/>
                    <a:pt x="953" y="455"/>
                  </a:cubicBezTo>
                  <a:cubicBezTo>
                    <a:pt x="988" y="462"/>
                    <a:pt x="988" y="462"/>
                    <a:pt x="988" y="462"/>
                  </a:cubicBezTo>
                  <a:cubicBezTo>
                    <a:pt x="1005" y="423"/>
                    <a:pt x="1005" y="423"/>
                    <a:pt x="1005" y="423"/>
                  </a:cubicBezTo>
                  <a:cubicBezTo>
                    <a:pt x="1015" y="422"/>
                    <a:pt x="1025" y="420"/>
                    <a:pt x="1035" y="417"/>
                  </a:cubicBezTo>
                  <a:cubicBezTo>
                    <a:pt x="1065" y="446"/>
                    <a:pt x="1065" y="446"/>
                    <a:pt x="1065" y="446"/>
                  </a:cubicBezTo>
                  <a:cubicBezTo>
                    <a:pt x="1096" y="425"/>
                    <a:pt x="1096" y="425"/>
                    <a:pt x="1096" y="425"/>
                  </a:cubicBezTo>
                  <a:cubicBezTo>
                    <a:pt x="1080" y="387"/>
                    <a:pt x="1080" y="387"/>
                    <a:pt x="1080" y="387"/>
                  </a:cubicBezTo>
                  <a:cubicBezTo>
                    <a:pt x="1088" y="379"/>
                    <a:pt x="1094" y="370"/>
                    <a:pt x="1099" y="360"/>
                  </a:cubicBezTo>
                  <a:cubicBezTo>
                    <a:pt x="1143" y="358"/>
                    <a:pt x="1143" y="358"/>
                    <a:pt x="1143" y="358"/>
                  </a:cubicBezTo>
                  <a:cubicBezTo>
                    <a:pt x="1150" y="323"/>
                    <a:pt x="1150" y="323"/>
                    <a:pt x="1150" y="323"/>
                  </a:cubicBezTo>
                  <a:cubicBezTo>
                    <a:pt x="1111" y="306"/>
                    <a:pt x="1111" y="306"/>
                    <a:pt x="1111" y="306"/>
                  </a:cubicBezTo>
                  <a:cubicBezTo>
                    <a:pt x="1110" y="295"/>
                    <a:pt x="1108" y="284"/>
                    <a:pt x="1105" y="274"/>
                  </a:cubicBezTo>
                  <a:cubicBezTo>
                    <a:pt x="1133" y="242"/>
                    <a:pt x="1133" y="242"/>
                    <a:pt x="1133" y="242"/>
                  </a:cubicBezTo>
                  <a:cubicBezTo>
                    <a:pt x="1114" y="212"/>
                    <a:pt x="1114" y="212"/>
                    <a:pt x="1114" y="212"/>
                  </a:cubicBezTo>
                  <a:cubicBezTo>
                    <a:pt x="1076" y="228"/>
                    <a:pt x="1076" y="228"/>
                    <a:pt x="1076" y="228"/>
                  </a:cubicBezTo>
                  <a:cubicBezTo>
                    <a:pt x="1068" y="221"/>
                    <a:pt x="1059" y="214"/>
                    <a:pt x="1050" y="209"/>
                  </a:cubicBezTo>
                  <a:cubicBezTo>
                    <a:pt x="1049" y="174"/>
                    <a:pt x="1049" y="174"/>
                    <a:pt x="1049" y="174"/>
                  </a:cubicBezTo>
                  <a:cubicBezTo>
                    <a:pt x="1108" y="169"/>
                    <a:pt x="1169" y="163"/>
                    <a:pt x="1231" y="155"/>
                  </a:cubicBezTo>
                  <a:cubicBezTo>
                    <a:pt x="1232" y="165"/>
                    <a:pt x="1232" y="165"/>
                    <a:pt x="1232" y="165"/>
                  </a:cubicBezTo>
                  <a:cubicBezTo>
                    <a:pt x="1361" y="149"/>
                    <a:pt x="1361" y="149"/>
                    <a:pt x="1361" y="149"/>
                  </a:cubicBezTo>
                  <a:cubicBezTo>
                    <a:pt x="1379" y="305"/>
                    <a:pt x="1379" y="305"/>
                    <a:pt x="1379" y="305"/>
                  </a:cubicBezTo>
                  <a:cubicBezTo>
                    <a:pt x="1379" y="305"/>
                    <a:pt x="1379" y="305"/>
                    <a:pt x="1379" y="305"/>
                  </a:cubicBezTo>
                  <a:cubicBezTo>
                    <a:pt x="1310" y="433"/>
                    <a:pt x="1310" y="433"/>
                    <a:pt x="1310" y="433"/>
                  </a:cubicBezTo>
                  <a:cubicBezTo>
                    <a:pt x="1377" y="470"/>
                    <a:pt x="1377" y="470"/>
                    <a:pt x="1377" y="470"/>
                  </a:cubicBezTo>
                  <a:cubicBezTo>
                    <a:pt x="1446" y="342"/>
                    <a:pt x="1446" y="342"/>
                    <a:pt x="1446" y="342"/>
                  </a:cubicBezTo>
                  <a:cubicBezTo>
                    <a:pt x="1417" y="326"/>
                    <a:pt x="1417" y="326"/>
                    <a:pt x="1417" y="326"/>
                  </a:cubicBezTo>
                  <a:cubicBezTo>
                    <a:pt x="1396" y="145"/>
                    <a:pt x="1396" y="145"/>
                    <a:pt x="1396" y="145"/>
                  </a:cubicBezTo>
                  <a:cubicBezTo>
                    <a:pt x="1526" y="129"/>
                    <a:pt x="1526" y="129"/>
                    <a:pt x="1526" y="129"/>
                  </a:cubicBezTo>
                  <a:cubicBezTo>
                    <a:pt x="1523" y="105"/>
                    <a:pt x="1523" y="105"/>
                    <a:pt x="1523" y="105"/>
                  </a:cubicBezTo>
                  <a:cubicBezTo>
                    <a:pt x="1474" y="111"/>
                    <a:pt x="1474" y="111"/>
                    <a:pt x="1474" y="111"/>
                  </a:cubicBezTo>
                  <a:cubicBezTo>
                    <a:pt x="1519" y="102"/>
                    <a:pt x="1565" y="94"/>
                    <a:pt x="1611" y="87"/>
                  </a:cubicBezTo>
                  <a:cubicBezTo>
                    <a:pt x="1612" y="107"/>
                    <a:pt x="1611" y="152"/>
                    <a:pt x="1576" y="196"/>
                  </a:cubicBezTo>
                  <a:cubicBezTo>
                    <a:pt x="1531" y="252"/>
                    <a:pt x="1514" y="455"/>
                    <a:pt x="1709" y="428"/>
                  </a:cubicBezTo>
                  <a:cubicBezTo>
                    <a:pt x="1711" y="428"/>
                    <a:pt x="1712" y="428"/>
                    <a:pt x="1713" y="428"/>
                  </a:cubicBezTo>
                  <a:cubicBezTo>
                    <a:pt x="1712" y="428"/>
                    <a:pt x="1714" y="427"/>
                    <a:pt x="1713" y="428"/>
                  </a:cubicBezTo>
                  <a:cubicBezTo>
                    <a:pt x="1713" y="428"/>
                    <a:pt x="1713" y="428"/>
                    <a:pt x="1713" y="428"/>
                  </a:cubicBezTo>
                  <a:cubicBezTo>
                    <a:pt x="1714" y="427"/>
                    <a:pt x="1717" y="427"/>
                    <a:pt x="1717" y="427"/>
                  </a:cubicBezTo>
                  <a:cubicBezTo>
                    <a:pt x="1717" y="427"/>
                    <a:pt x="1717" y="427"/>
                    <a:pt x="1717" y="427"/>
                  </a:cubicBezTo>
                  <a:cubicBezTo>
                    <a:pt x="1910" y="389"/>
                    <a:pt x="1834" y="202"/>
                    <a:pt x="1774" y="163"/>
                  </a:cubicBezTo>
                  <a:cubicBezTo>
                    <a:pt x="1731" y="135"/>
                    <a:pt x="1716" y="96"/>
                    <a:pt x="1710" y="76"/>
                  </a:cubicBezTo>
                  <a:cubicBezTo>
                    <a:pt x="1850" y="61"/>
                    <a:pt x="1995" y="56"/>
                    <a:pt x="2142" y="61"/>
                  </a:cubicBezTo>
                  <a:cubicBezTo>
                    <a:pt x="2158" y="76"/>
                    <a:pt x="2163" y="92"/>
                    <a:pt x="2163" y="92"/>
                  </a:cubicBezTo>
                  <a:cubicBezTo>
                    <a:pt x="2157" y="138"/>
                    <a:pt x="2157" y="138"/>
                    <a:pt x="2157" y="138"/>
                  </a:cubicBezTo>
                  <a:cubicBezTo>
                    <a:pt x="2071" y="129"/>
                    <a:pt x="1990" y="160"/>
                    <a:pt x="1932" y="217"/>
                  </a:cubicBezTo>
                  <a:cubicBezTo>
                    <a:pt x="1954" y="241"/>
                    <a:pt x="1954" y="241"/>
                    <a:pt x="1954" y="241"/>
                  </a:cubicBezTo>
                  <a:cubicBezTo>
                    <a:pt x="2009" y="188"/>
                    <a:pt x="2085" y="160"/>
                    <a:pt x="2165" y="172"/>
                  </a:cubicBezTo>
                  <a:cubicBezTo>
                    <a:pt x="2301" y="192"/>
                    <a:pt x="2394" y="321"/>
                    <a:pt x="2373" y="458"/>
                  </a:cubicBezTo>
                  <a:cubicBezTo>
                    <a:pt x="2360" y="540"/>
                    <a:pt x="2309" y="608"/>
                    <a:pt x="2242" y="644"/>
                  </a:cubicBezTo>
                  <a:cubicBezTo>
                    <a:pt x="2257" y="673"/>
                    <a:pt x="2257" y="673"/>
                    <a:pt x="2257" y="673"/>
                  </a:cubicBezTo>
                  <a:cubicBezTo>
                    <a:pt x="2333" y="632"/>
                    <a:pt x="2390" y="556"/>
                    <a:pt x="2405" y="463"/>
                  </a:cubicBezTo>
                  <a:cubicBezTo>
                    <a:pt x="2426" y="323"/>
                    <a:pt x="2343" y="191"/>
                    <a:pt x="2214" y="150"/>
                  </a:cubicBezTo>
                  <a:cubicBezTo>
                    <a:pt x="2222" y="101"/>
                    <a:pt x="2222" y="101"/>
                    <a:pt x="2222" y="101"/>
                  </a:cubicBezTo>
                  <a:cubicBezTo>
                    <a:pt x="2222" y="101"/>
                    <a:pt x="2236" y="77"/>
                    <a:pt x="2267" y="71"/>
                  </a:cubicBezTo>
                  <a:cubicBezTo>
                    <a:pt x="2272" y="70"/>
                    <a:pt x="2277" y="69"/>
                    <a:pt x="2283" y="68"/>
                  </a:cubicBezTo>
                  <a:cubicBezTo>
                    <a:pt x="2295" y="69"/>
                    <a:pt x="2308" y="70"/>
                    <a:pt x="2320" y="71"/>
                  </a:cubicBezTo>
                  <a:cubicBezTo>
                    <a:pt x="2321" y="71"/>
                    <a:pt x="2321" y="73"/>
                    <a:pt x="2321" y="73"/>
                  </a:cubicBezTo>
                  <a:cubicBezTo>
                    <a:pt x="2293" y="104"/>
                    <a:pt x="2293" y="104"/>
                    <a:pt x="2293" y="104"/>
                  </a:cubicBezTo>
                  <a:cubicBezTo>
                    <a:pt x="2312" y="135"/>
                    <a:pt x="2312" y="135"/>
                    <a:pt x="2312" y="135"/>
                  </a:cubicBezTo>
                  <a:cubicBezTo>
                    <a:pt x="2351" y="119"/>
                    <a:pt x="2351" y="119"/>
                    <a:pt x="2351" y="119"/>
                  </a:cubicBezTo>
                  <a:cubicBezTo>
                    <a:pt x="2359" y="126"/>
                    <a:pt x="2368" y="133"/>
                    <a:pt x="2378" y="138"/>
                  </a:cubicBezTo>
                  <a:cubicBezTo>
                    <a:pt x="2380" y="180"/>
                    <a:pt x="2380" y="180"/>
                    <a:pt x="2380" y="180"/>
                  </a:cubicBezTo>
                  <a:cubicBezTo>
                    <a:pt x="2415" y="187"/>
                    <a:pt x="2415" y="187"/>
                    <a:pt x="2415" y="187"/>
                  </a:cubicBezTo>
                  <a:cubicBezTo>
                    <a:pt x="2432" y="148"/>
                    <a:pt x="2432" y="148"/>
                    <a:pt x="2432" y="148"/>
                  </a:cubicBezTo>
                  <a:cubicBezTo>
                    <a:pt x="2441" y="148"/>
                    <a:pt x="2452" y="146"/>
                    <a:pt x="2461" y="142"/>
                  </a:cubicBezTo>
                  <a:cubicBezTo>
                    <a:pt x="2492" y="171"/>
                    <a:pt x="2492" y="171"/>
                    <a:pt x="2492" y="171"/>
                  </a:cubicBezTo>
                  <a:cubicBezTo>
                    <a:pt x="2522" y="151"/>
                    <a:pt x="2522" y="151"/>
                    <a:pt x="2522" y="151"/>
                  </a:cubicBezTo>
                  <a:cubicBezTo>
                    <a:pt x="2507" y="113"/>
                    <a:pt x="2507" y="113"/>
                    <a:pt x="2507" y="113"/>
                  </a:cubicBezTo>
                  <a:cubicBezTo>
                    <a:pt x="2513" y="107"/>
                    <a:pt x="2518" y="99"/>
                    <a:pt x="2522" y="92"/>
                  </a:cubicBezTo>
                  <a:cubicBezTo>
                    <a:pt x="2538" y="94"/>
                    <a:pt x="2554" y="96"/>
                    <a:pt x="2569" y="98"/>
                  </a:cubicBezTo>
                  <a:cubicBezTo>
                    <a:pt x="2551" y="185"/>
                    <a:pt x="2551" y="185"/>
                    <a:pt x="2551" y="185"/>
                  </a:cubicBezTo>
                  <a:cubicBezTo>
                    <a:pt x="2662" y="209"/>
                    <a:pt x="2662" y="209"/>
                    <a:pt x="2662" y="209"/>
                  </a:cubicBezTo>
                  <a:cubicBezTo>
                    <a:pt x="2682" y="116"/>
                    <a:pt x="2682" y="116"/>
                    <a:pt x="2682" y="116"/>
                  </a:cubicBezTo>
                  <a:cubicBezTo>
                    <a:pt x="2694" y="118"/>
                    <a:pt x="2707" y="120"/>
                    <a:pt x="2720" y="122"/>
                  </a:cubicBezTo>
                  <a:cubicBezTo>
                    <a:pt x="2684" y="292"/>
                    <a:pt x="2684" y="292"/>
                    <a:pt x="2684" y="292"/>
                  </a:cubicBezTo>
                  <a:cubicBezTo>
                    <a:pt x="2795" y="315"/>
                    <a:pt x="2795" y="315"/>
                    <a:pt x="2795" y="315"/>
                  </a:cubicBezTo>
                  <a:cubicBezTo>
                    <a:pt x="2832" y="143"/>
                    <a:pt x="2832" y="143"/>
                    <a:pt x="2832" y="143"/>
                  </a:cubicBezTo>
                  <a:cubicBezTo>
                    <a:pt x="2844" y="145"/>
                    <a:pt x="2856" y="148"/>
                    <a:pt x="2868" y="150"/>
                  </a:cubicBezTo>
                  <a:cubicBezTo>
                    <a:pt x="2816" y="398"/>
                    <a:pt x="2816" y="398"/>
                    <a:pt x="2816" y="398"/>
                  </a:cubicBezTo>
                  <a:cubicBezTo>
                    <a:pt x="2928" y="422"/>
                    <a:pt x="2928" y="422"/>
                    <a:pt x="2928" y="422"/>
                  </a:cubicBezTo>
                  <a:cubicBezTo>
                    <a:pt x="2980" y="175"/>
                    <a:pt x="2980" y="175"/>
                    <a:pt x="2980" y="175"/>
                  </a:cubicBezTo>
                  <a:cubicBezTo>
                    <a:pt x="2992" y="178"/>
                    <a:pt x="3005" y="181"/>
                    <a:pt x="3016" y="184"/>
                  </a:cubicBezTo>
                  <a:cubicBezTo>
                    <a:pt x="2949" y="505"/>
                    <a:pt x="2949" y="505"/>
                    <a:pt x="2949" y="505"/>
                  </a:cubicBezTo>
                  <a:cubicBezTo>
                    <a:pt x="3060" y="528"/>
                    <a:pt x="3060" y="528"/>
                    <a:pt x="3060" y="528"/>
                  </a:cubicBezTo>
                  <a:cubicBezTo>
                    <a:pt x="3127" y="212"/>
                    <a:pt x="3127" y="212"/>
                    <a:pt x="3127" y="212"/>
                  </a:cubicBezTo>
                  <a:cubicBezTo>
                    <a:pt x="3247" y="244"/>
                    <a:pt x="3366" y="280"/>
                    <a:pt x="3480" y="321"/>
                  </a:cubicBezTo>
                  <a:cubicBezTo>
                    <a:pt x="3436" y="331"/>
                    <a:pt x="3436" y="331"/>
                    <a:pt x="3436" y="331"/>
                  </a:cubicBezTo>
                  <a:cubicBezTo>
                    <a:pt x="3433" y="314"/>
                    <a:pt x="3420" y="299"/>
                    <a:pt x="3402" y="296"/>
                  </a:cubicBezTo>
                  <a:cubicBezTo>
                    <a:pt x="3378" y="291"/>
                    <a:pt x="3355" y="306"/>
                    <a:pt x="3350" y="330"/>
                  </a:cubicBezTo>
                  <a:cubicBezTo>
                    <a:pt x="3346" y="351"/>
                    <a:pt x="3357" y="371"/>
                    <a:pt x="3375" y="380"/>
                  </a:cubicBezTo>
                  <a:cubicBezTo>
                    <a:pt x="3334" y="577"/>
                    <a:pt x="3334" y="577"/>
                    <a:pt x="3334" y="577"/>
                  </a:cubicBezTo>
                  <a:cubicBezTo>
                    <a:pt x="3313" y="578"/>
                    <a:pt x="3295" y="592"/>
                    <a:pt x="3290" y="613"/>
                  </a:cubicBezTo>
                  <a:cubicBezTo>
                    <a:pt x="3285" y="637"/>
                    <a:pt x="3301" y="660"/>
                    <a:pt x="3324" y="665"/>
                  </a:cubicBezTo>
                  <a:cubicBezTo>
                    <a:pt x="3339" y="669"/>
                    <a:pt x="3354" y="663"/>
                    <a:pt x="3364" y="654"/>
                  </a:cubicBezTo>
                  <a:cubicBezTo>
                    <a:pt x="3477" y="720"/>
                    <a:pt x="3477" y="720"/>
                    <a:pt x="3477" y="720"/>
                  </a:cubicBezTo>
                  <a:cubicBezTo>
                    <a:pt x="3476" y="722"/>
                    <a:pt x="3476" y="723"/>
                    <a:pt x="3476" y="725"/>
                  </a:cubicBezTo>
                  <a:cubicBezTo>
                    <a:pt x="3471" y="748"/>
                    <a:pt x="3486" y="772"/>
                    <a:pt x="3510" y="777"/>
                  </a:cubicBezTo>
                  <a:cubicBezTo>
                    <a:pt x="3533" y="782"/>
                    <a:pt x="3557" y="767"/>
                    <a:pt x="3562" y="743"/>
                  </a:cubicBezTo>
                  <a:cubicBezTo>
                    <a:pt x="3562" y="742"/>
                    <a:pt x="3562" y="740"/>
                    <a:pt x="3562" y="738"/>
                  </a:cubicBezTo>
                  <a:cubicBezTo>
                    <a:pt x="3695" y="723"/>
                    <a:pt x="3695" y="723"/>
                    <a:pt x="3695" y="723"/>
                  </a:cubicBezTo>
                  <a:cubicBezTo>
                    <a:pt x="3700" y="736"/>
                    <a:pt x="3711" y="747"/>
                    <a:pt x="3726" y="750"/>
                  </a:cubicBezTo>
                  <a:cubicBezTo>
                    <a:pt x="3750" y="755"/>
                    <a:pt x="3773" y="740"/>
                    <a:pt x="3778" y="716"/>
                  </a:cubicBezTo>
                  <a:cubicBezTo>
                    <a:pt x="3782" y="696"/>
                    <a:pt x="3773" y="677"/>
                    <a:pt x="3757" y="668"/>
                  </a:cubicBezTo>
                  <a:cubicBezTo>
                    <a:pt x="3799" y="468"/>
                    <a:pt x="3799" y="468"/>
                    <a:pt x="3799" y="468"/>
                  </a:cubicBezTo>
                  <a:cubicBezTo>
                    <a:pt x="3809" y="467"/>
                    <a:pt x="3818" y="463"/>
                    <a:pt x="3825" y="456"/>
                  </a:cubicBezTo>
                  <a:cubicBezTo>
                    <a:pt x="3830" y="458"/>
                    <a:pt x="3832" y="460"/>
                    <a:pt x="3840" y="462"/>
                  </a:cubicBezTo>
                  <a:cubicBezTo>
                    <a:pt x="3840" y="0"/>
                    <a:pt x="3840" y="0"/>
                    <a:pt x="3840" y="0"/>
                  </a:cubicBezTo>
                  <a:lnTo>
                    <a:pt x="0" y="0"/>
                  </a:lnTo>
                  <a:close/>
                  <a:moveTo>
                    <a:pt x="285" y="319"/>
                  </a:moveTo>
                  <a:cubicBezTo>
                    <a:pt x="286" y="321"/>
                    <a:pt x="287" y="324"/>
                    <a:pt x="286" y="326"/>
                  </a:cubicBezTo>
                  <a:cubicBezTo>
                    <a:pt x="284" y="328"/>
                    <a:pt x="282" y="329"/>
                    <a:pt x="279" y="327"/>
                  </a:cubicBezTo>
                  <a:cubicBezTo>
                    <a:pt x="4" y="129"/>
                    <a:pt x="4" y="129"/>
                    <a:pt x="4" y="129"/>
                  </a:cubicBezTo>
                  <a:cubicBezTo>
                    <a:pt x="2" y="128"/>
                    <a:pt x="2" y="124"/>
                    <a:pt x="3" y="123"/>
                  </a:cubicBezTo>
                  <a:cubicBezTo>
                    <a:pt x="5" y="120"/>
                    <a:pt x="7" y="120"/>
                    <a:pt x="10" y="121"/>
                  </a:cubicBezTo>
                  <a:cubicBezTo>
                    <a:pt x="285" y="319"/>
                    <a:pt x="285" y="319"/>
                    <a:pt x="285" y="319"/>
                  </a:cubicBezTo>
                  <a:close/>
                  <a:moveTo>
                    <a:pt x="1006" y="177"/>
                  </a:moveTo>
                  <a:cubicBezTo>
                    <a:pt x="997" y="197"/>
                    <a:pt x="997" y="197"/>
                    <a:pt x="997" y="197"/>
                  </a:cubicBezTo>
                  <a:cubicBezTo>
                    <a:pt x="985" y="198"/>
                    <a:pt x="974" y="200"/>
                    <a:pt x="963" y="204"/>
                  </a:cubicBezTo>
                  <a:cubicBezTo>
                    <a:pt x="938" y="181"/>
                    <a:pt x="938" y="181"/>
                    <a:pt x="938" y="181"/>
                  </a:cubicBezTo>
                  <a:cubicBezTo>
                    <a:pt x="960" y="180"/>
                    <a:pt x="983" y="179"/>
                    <a:pt x="1006" y="177"/>
                  </a:cubicBezTo>
                  <a:close/>
                  <a:moveTo>
                    <a:pt x="1073" y="324"/>
                  </a:moveTo>
                  <a:cubicBezTo>
                    <a:pt x="1065" y="365"/>
                    <a:pt x="1025" y="390"/>
                    <a:pt x="986" y="382"/>
                  </a:cubicBezTo>
                  <a:cubicBezTo>
                    <a:pt x="946" y="374"/>
                    <a:pt x="921" y="334"/>
                    <a:pt x="930" y="294"/>
                  </a:cubicBezTo>
                  <a:cubicBezTo>
                    <a:pt x="938" y="254"/>
                    <a:pt x="977" y="228"/>
                    <a:pt x="1017" y="237"/>
                  </a:cubicBezTo>
                  <a:cubicBezTo>
                    <a:pt x="1056" y="245"/>
                    <a:pt x="1082" y="284"/>
                    <a:pt x="1073" y="324"/>
                  </a:cubicBezTo>
                  <a:close/>
                  <a:moveTo>
                    <a:pt x="1782" y="230"/>
                  </a:moveTo>
                  <a:cubicBezTo>
                    <a:pt x="1782" y="230"/>
                    <a:pt x="1877" y="338"/>
                    <a:pt x="1748" y="382"/>
                  </a:cubicBezTo>
                  <a:cubicBezTo>
                    <a:pt x="1748" y="382"/>
                    <a:pt x="1829" y="316"/>
                    <a:pt x="1782" y="230"/>
                  </a:cubicBezTo>
                  <a:close/>
                  <a:moveTo>
                    <a:pt x="2413" y="108"/>
                  </a:moveTo>
                  <a:cubicBezTo>
                    <a:pt x="2392" y="103"/>
                    <a:pt x="2376" y="91"/>
                    <a:pt x="2366" y="74"/>
                  </a:cubicBezTo>
                  <a:cubicBezTo>
                    <a:pt x="2404" y="78"/>
                    <a:pt x="2442" y="82"/>
                    <a:pt x="2480" y="87"/>
                  </a:cubicBezTo>
                  <a:cubicBezTo>
                    <a:pt x="2463" y="104"/>
                    <a:pt x="2438" y="113"/>
                    <a:pt x="2413" y="108"/>
                  </a:cubicBezTo>
                  <a:close/>
                  <a:moveTo>
                    <a:pt x="3609" y="368"/>
                  </a:moveTo>
                  <a:cubicBezTo>
                    <a:pt x="3658" y="386"/>
                    <a:pt x="3705" y="405"/>
                    <a:pt x="3751" y="425"/>
                  </a:cubicBezTo>
                  <a:cubicBezTo>
                    <a:pt x="3751" y="427"/>
                    <a:pt x="3751" y="429"/>
                    <a:pt x="3752" y="432"/>
                  </a:cubicBezTo>
                  <a:cubicBezTo>
                    <a:pt x="3592" y="450"/>
                    <a:pt x="3592" y="450"/>
                    <a:pt x="3592" y="450"/>
                  </a:cubicBezTo>
                  <a:cubicBezTo>
                    <a:pt x="3609" y="368"/>
                    <a:pt x="3609" y="368"/>
                    <a:pt x="3609" y="368"/>
                  </a:cubicBezTo>
                  <a:close/>
                  <a:moveTo>
                    <a:pt x="3434" y="355"/>
                  </a:moveTo>
                  <a:cubicBezTo>
                    <a:pt x="3520" y="335"/>
                    <a:pt x="3520" y="335"/>
                    <a:pt x="3520" y="335"/>
                  </a:cubicBezTo>
                  <a:cubicBezTo>
                    <a:pt x="3543" y="343"/>
                    <a:pt x="3566" y="351"/>
                    <a:pt x="3588" y="360"/>
                  </a:cubicBezTo>
                  <a:cubicBezTo>
                    <a:pt x="3570" y="447"/>
                    <a:pt x="3570" y="447"/>
                    <a:pt x="3570" y="447"/>
                  </a:cubicBezTo>
                  <a:cubicBezTo>
                    <a:pt x="3429" y="364"/>
                    <a:pt x="3429" y="364"/>
                    <a:pt x="3429" y="364"/>
                  </a:cubicBezTo>
                  <a:cubicBezTo>
                    <a:pt x="3431" y="361"/>
                    <a:pt x="3433" y="358"/>
                    <a:pt x="3434" y="355"/>
                  </a:cubicBezTo>
                  <a:close/>
                  <a:moveTo>
                    <a:pt x="3356" y="583"/>
                  </a:moveTo>
                  <a:cubicBezTo>
                    <a:pt x="3398" y="383"/>
                    <a:pt x="3398" y="383"/>
                    <a:pt x="3398" y="383"/>
                  </a:cubicBezTo>
                  <a:cubicBezTo>
                    <a:pt x="3402" y="383"/>
                    <a:pt x="3407" y="381"/>
                    <a:pt x="3411" y="380"/>
                  </a:cubicBezTo>
                  <a:cubicBezTo>
                    <a:pt x="3565" y="471"/>
                    <a:pt x="3565" y="471"/>
                    <a:pt x="3565" y="471"/>
                  </a:cubicBezTo>
                  <a:cubicBezTo>
                    <a:pt x="3560" y="495"/>
                    <a:pt x="3560" y="495"/>
                    <a:pt x="3560" y="495"/>
                  </a:cubicBezTo>
                  <a:cubicBezTo>
                    <a:pt x="3554" y="524"/>
                    <a:pt x="3554" y="524"/>
                    <a:pt x="3554" y="524"/>
                  </a:cubicBezTo>
                  <a:cubicBezTo>
                    <a:pt x="3534" y="523"/>
                    <a:pt x="3515" y="538"/>
                    <a:pt x="3511" y="559"/>
                  </a:cubicBezTo>
                  <a:cubicBezTo>
                    <a:pt x="3510" y="562"/>
                    <a:pt x="3510" y="565"/>
                    <a:pt x="3510" y="568"/>
                  </a:cubicBezTo>
                  <a:cubicBezTo>
                    <a:pt x="3372" y="601"/>
                    <a:pt x="3372" y="601"/>
                    <a:pt x="3372" y="601"/>
                  </a:cubicBezTo>
                  <a:cubicBezTo>
                    <a:pt x="3368" y="594"/>
                    <a:pt x="3363" y="588"/>
                    <a:pt x="3356" y="583"/>
                  </a:cubicBezTo>
                  <a:close/>
                  <a:moveTo>
                    <a:pt x="3519" y="690"/>
                  </a:moveTo>
                  <a:cubicBezTo>
                    <a:pt x="3508" y="689"/>
                    <a:pt x="3497" y="693"/>
                    <a:pt x="3489" y="701"/>
                  </a:cubicBezTo>
                  <a:cubicBezTo>
                    <a:pt x="3376" y="633"/>
                    <a:pt x="3376" y="633"/>
                    <a:pt x="3376" y="633"/>
                  </a:cubicBezTo>
                  <a:cubicBezTo>
                    <a:pt x="3376" y="633"/>
                    <a:pt x="3376" y="632"/>
                    <a:pt x="3376" y="631"/>
                  </a:cubicBezTo>
                  <a:cubicBezTo>
                    <a:pt x="3377" y="628"/>
                    <a:pt x="3377" y="626"/>
                    <a:pt x="3377" y="623"/>
                  </a:cubicBezTo>
                  <a:cubicBezTo>
                    <a:pt x="3516" y="590"/>
                    <a:pt x="3516" y="590"/>
                    <a:pt x="3516" y="590"/>
                  </a:cubicBezTo>
                  <a:cubicBezTo>
                    <a:pt x="3521" y="598"/>
                    <a:pt x="3527" y="605"/>
                    <a:pt x="3536" y="608"/>
                  </a:cubicBezTo>
                  <a:cubicBezTo>
                    <a:pt x="3519" y="690"/>
                    <a:pt x="3519" y="690"/>
                    <a:pt x="3519" y="690"/>
                  </a:cubicBezTo>
                  <a:close/>
                  <a:moveTo>
                    <a:pt x="3692" y="697"/>
                  </a:moveTo>
                  <a:cubicBezTo>
                    <a:pt x="3692" y="698"/>
                    <a:pt x="3692" y="699"/>
                    <a:pt x="3692" y="700"/>
                  </a:cubicBezTo>
                  <a:cubicBezTo>
                    <a:pt x="3559" y="716"/>
                    <a:pt x="3559" y="716"/>
                    <a:pt x="3559" y="716"/>
                  </a:cubicBezTo>
                  <a:cubicBezTo>
                    <a:pt x="3555" y="707"/>
                    <a:pt x="3549" y="700"/>
                    <a:pt x="3540" y="695"/>
                  </a:cubicBezTo>
                  <a:cubicBezTo>
                    <a:pt x="3558" y="612"/>
                    <a:pt x="3558" y="612"/>
                    <a:pt x="3558" y="612"/>
                  </a:cubicBezTo>
                  <a:cubicBezTo>
                    <a:pt x="3566" y="611"/>
                    <a:pt x="3573" y="608"/>
                    <a:pt x="3579" y="604"/>
                  </a:cubicBezTo>
                  <a:cubicBezTo>
                    <a:pt x="3695" y="690"/>
                    <a:pt x="3695" y="690"/>
                    <a:pt x="3695" y="690"/>
                  </a:cubicBezTo>
                  <a:cubicBezTo>
                    <a:pt x="3693" y="692"/>
                    <a:pt x="3693" y="695"/>
                    <a:pt x="3692" y="697"/>
                  </a:cubicBezTo>
                  <a:close/>
                  <a:moveTo>
                    <a:pt x="3735" y="662"/>
                  </a:moveTo>
                  <a:cubicBezTo>
                    <a:pt x="3725" y="662"/>
                    <a:pt x="3716" y="666"/>
                    <a:pt x="3708" y="672"/>
                  </a:cubicBezTo>
                  <a:cubicBezTo>
                    <a:pt x="3594" y="585"/>
                    <a:pt x="3594" y="585"/>
                    <a:pt x="3594" y="585"/>
                  </a:cubicBezTo>
                  <a:cubicBezTo>
                    <a:pt x="3595" y="583"/>
                    <a:pt x="3596" y="580"/>
                    <a:pt x="3597" y="577"/>
                  </a:cubicBezTo>
                  <a:cubicBezTo>
                    <a:pt x="3601" y="558"/>
                    <a:pt x="3592" y="539"/>
                    <a:pt x="3575" y="529"/>
                  </a:cubicBezTo>
                  <a:cubicBezTo>
                    <a:pt x="3581" y="502"/>
                    <a:pt x="3581" y="502"/>
                    <a:pt x="3581" y="502"/>
                  </a:cubicBezTo>
                  <a:cubicBezTo>
                    <a:pt x="3587" y="474"/>
                    <a:pt x="3587" y="474"/>
                    <a:pt x="3587" y="474"/>
                  </a:cubicBezTo>
                  <a:cubicBezTo>
                    <a:pt x="3762" y="454"/>
                    <a:pt x="3762" y="454"/>
                    <a:pt x="3762" y="454"/>
                  </a:cubicBezTo>
                  <a:cubicBezTo>
                    <a:pt x="3766" y="458"/>
                    <a:pt x="3771" y="462"/>
                    <a:pt x="3777" y="464"/>
                  </a:cubicBezTo>
                  <a:cubicBezTo>
                    <a:pt x="3735" y="662"/>
                    <a:pt x="3735" y="662"/>
                    <a:pt x="3735" y="6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0"/>
            </a:p>
          </p:txBody>
        </p:sp>
      </p:grpSp>
      <p:sp>
        <p:nvSpPr>
          <p:cNvPr id="9801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323909" y="2392776"/>
            <a:ext cx="9544179" cy="558799"/>
          </a:xfrm>
        </p:spPr>
        <p:txBody>
          <a:bodyPr anchor="ctr">
            <a:normAutofit/>
          </a:bodyPr>
          <a:lstStyle>
            <a:lvl1pPr marL="0" indent="0" algn="l">
              <a:buNone/>
              <a:defRPr sz="1500">
                <a:solidFill>
                  <a:schemeClr val="tx2"/>
                </a:solidFill>
              </a:defRPr>
            </a:lvl1pPr>
            <a:lvl2pPr marL="342884" indent="0" algn="ctr">
              <a:buNone/>
              <a:defRPr sz="1500"/>
            </a:lvl2pPr>
            <a:lvl3pPr marL="685766" indent="0" algn="ctr">
              <a:buNone/>
              <a:defRPr sz="1350"/>
            </a:lvl3pPr>
            <a:lvl4pPr marL="1028649" indent="0" algn="ctr">
              <a:buNone/>
              <a:defRPr sz="1200"/>
            </a:lvl4pPr>
            <a:lvl5pPr marL="1371532" indent="0" algn="ctr">
              <a:buNone/>
              <a:defRPr sz="1200"/>
            </a:lvl5pPr>
            <a:lvl6pPr marL="1714415" indent="0" algn="ctr">
              <a:buNone/>
              <a:defRPr sz="1200"/>
            </a:lvl6pPr>
            <a:lvl7pPr marL="2057297" indent="0" algn="ctr">
              <a:buNone/>
              <a:defRPr sz="1200"/>
            </a:lvl7pPr>
            <a:lvl8pPr marL="2400180" indent="0" algn="ctr">
              <a:buNone/>
              <a:defRPr sz="1200"/>
            </a:lvl8pPr>
            <a:lvl9pPr marL="2743064" indent="0" algn="ctr">
              <a:buNone/>
              <a:defRPr sz="1200"/>
            </a:lvl9pPr>
          </a:lstStyle>
          <a:p>
            <a:r>
              <a:rPr lang="en-US" altLang="zh-CN" dirty="0"/>
              <a:t>Click to edit Master subtitle style</a:t>
            </a:r>
          </a:p>
        </p:txBody>
      </p:sp>
      <p:sp>
        <p:nvSpPr>
          <p:cNvPr id="9802" name="标题 1"/>
          <p:cNvSpPr>
            <a:spLocks noGrp="1"/>
          </p:cNvSpPr>
          <p:nvPr>
            <p:ph type="ctrTitle" hasCustomPrompt="1"/>
          </p:nvPr>
        </p:nvSpPr>
        <p:spPr>
          <a:xfrm>
            <a:off x="1323911" y="1224451"/>
            <a:ext cx="9544180" cy="1018621"/>
          </a:xfrm>
        </p:spPr>
        <p:txBody>
          <a:bodyPr anchor="b">
            <a:normAutofit/>
          </a:bodyPr>
          <a:lstStyle>
            <a:lvl1pPr algn="l">
              <a:defRPr sz="2700">
                <a:solidFill>
                  <a:schemeClr val="tx2"/>
                </a:solidFill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16" name="矩形 15"/>
          <p:cNvSpPr/>
          <p:nvPr/>
        </p:nvSpPr>
        <p:spPr>
          <a:xfrm>
            <a:off x="1323909" y="2319272"/>
            <a:ext cx="5149851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37" name="文本占位符 13">
            <a:extLst>
              <a:ext uri="{FF2B5EF4-FFF2-40B4-BE49-F238E27FC236}">
                <a16:creationId xmlns:a16="http://schemas.microsoft.com/office/drawing/2014/main" id="{2B5D8F25-EDE1-457C-95A9-C9E8AE063AB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23911" y="3184590"/>
            <a:ext cx="9544179" cy="296271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 marL="0" indent="0" algn="l">
              <a:buNone/>
              <a:defRPr sz="1125" b="0">
                <a:solidFill>
                  <a:schemeClr val="tx1"/>
                </a:solidFill>
              </a:defRPr>
            </a:lvl1pPr>
            <a:lvl2pPr marL="342883" indent="0">
              <a:buNone/>
              <a:defRPr/>
            </a:lvl2pPr>
            <a:lvl3pPr marL="685765" indent="0">
              <a:buNone/>
              <a:defRPr/>
            </a:lvl3pPr>
            <a:lvl4pPr marL="1028648" indent="0">
              <a:buNone/>
              <a:defRPr/>
            </a:lvl4pPr>
            <a:lvl5pPr marL="1371532" indent="0">
              <a:buNone/>
              <a:defRPr/>
            </a:lvl5pPr>
          </a:lstStyle>
          <a:p>
            <a:pPr lvl="0"/>
            <a:r>
              <a:rPr lang="en-US" altLang="zh-CN" dirty="0"/>
              <a:t>Signature</a:t>
            </a:r>
          </a:p>
        </p:txBody>
      </p:sp>
      <p:sp>
        <p:nvSpPr>
          <p:cNvPr id="38" name="文本占位符 13">
            <a:extLst>
              <a:ext uri="{FF2B5EF4-FFF2-40B4-BE49-F238E27FC236}">
                <a16:creationId xmlns:a16="http://schemas.microsoft.com/office/drawing/2014/main" id="{FBECA440-8256-4205-9CB9-B66C21DEEE4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323911" y="3480861"/>
            <a:ext cx="9544179" cy="296271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 marL="0" indent="0" algn="l">
              <a:buNone/>
              <a:defRPr sz="1125" b="0">
                <a:solidFill>
                  <a:schemeClr val="tx1"/>
                </a:solidFill>
              </a:defRPr>
            </a:lvl1pPr>
            <a:lvl2pPr marL="342883" indent="0">
              <a:buNone/>
              <a:defRPr/>
            </a:lvl2pPr>
            <a:lvl3pPr marL="685765" indent="0">
              <a:buNone/>
              <a:defRPr/>
            </a:lvl3pPr>
            <a:lvl4pPr marL="1028648" indent="0">
              <a:buNone/>
              <a:defRPr/>
            </a:lvl4pPr>
            <a:lvl5pPr marL="1371532" indent="0">
              <a:buNone/>
              <a:defRPr/>
            </a:lvl5pPr>
          </a:lstStyle>
          <a:p>
            <a:pPr lvl="0"/>
            <a:r>
              <a:rPr lang="en-US" altLang="zh-CN" dirty="0"/>
              <a:t>Date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560714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节标题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3117850"/>
            <a:ext cx="4049905" cy="784225"/>
          </a:xfrm>
        </p:spPr>
        <p:txBody>
          <a:bodyPr anchor="ctr">
            <a:normAutofit/>
          </a:bodyPr>
          <a:lstStyle>
            <a:lvl1pPr algn="l">
              <a:defRPr sz="1650" b="1"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6096001" y="3902077"/>
            <a:ext cx="4049905" cy="1095375"/>
          </a:xfrm>
        </p:spPr>
        <p:txBody>
          <a:bodyPr anchor="t">
            <a:normAutofit/>
          </a:bodyPr>
          <a:lstStyle>
            <a:lvl1pPr marL="0" indent="0" algn="l">
              <a:buNone/>
              <a:defRPr sz="900">
                <a:solidFill>
                  <a:schemeClr val="tx1"/>
                </a:solidFill>
              </a:defRPr>
            </a:lvl1pPr>
            <a:lvl2pPr marL="342884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66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649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3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1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29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18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064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dirty="0"/>
              <a:t>Edit Master text styles</a:t>
            </a: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9715EF2-14A0-4FA4-AE6B-9E898E8F4938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>
            <a:off x="695325" y="6235702"/>
            <a:ext cx="4114800" cy="206381"/>
          </a:xfrm>
        </p:spPr>
        <p:txBody>
          <a:bodyPr/>
          <a:lstStyle/>
          <a:p>
            <a:r>
              <a:rPr lang="en-US" altLang="zh-CN" dirty="0"/>
              <a:t>www.islide.cc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26E22CD-1634-45B2-A601-C9E681B8AEA7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8610600" y="6235702"/>
            <a:ext cx="2886075" cy="206381"/>
          </a:xfrm>
        </p:spPr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60" name="任意多边形: 形状 59">
            <a:extLst>
              <a:ext uri="{FF2B5EF4-FFF2-40B4-BE49-F238E27FC236}">
                <a16:creationId xmlns:a16="http://schemas.microsoft.com/office/drawing/2014/main" id="{9EFDEE63-8253-4924-9BE3-27464BB6BEF8}"/>
              </a:ext>
            </a:extLst>
          </p:cNvPr>
          <p:cNvSpPr>
            <a:spLocks/>
          </p:cNvSpPr>
          <p:nvPr userDrawn="1"/>
        </p:nvSpPr>
        <p:spPr bwMode="auto">
          <a:xfrm>
            <a:off x="10917237" y="895350"/>
            <a:ext cx="1274763" cy="1550988"/>
          </a:xfrm>
          <a:custGeom>
            <a:avLst/>
            <a:gdLst>
              <a:gd name="connsiteX0" fmla="*/ 771417 w 1274762"/>
              <a:gd name="connsiteY0" fmla="*/ 400891 h 1550988"/>
              <a:gd name="connsiteX1" fmla="*/ 387350 w 1274762"/>
              <a:gd name="connsiteY1" fmla="*/ 785352 h 1550988"/>
              <a:gd name="connsiteX2" fmla="*/ 771417 w 1274762"/>
              <a:gd name="connsiteY2" fmla="*/ 1166527 h 1550988"/>
              <a:gd name="connsiteX3" fmla="*/ 1155485 w 1274762"/>
              <a:gd name="connsiteY3" fmla="*/ 785352 h 1550988"/>
              <a:gd name="connsiteX4" fmla="*/ 771417 w 1274762"/>
              <a:gd name="connsiteY4" fmla="*/ 400891 h 1550988"/>
              <a:gd name="connsiteX5" fmla="*/ 682786 w 1274762"/>
              <a:gd name="connsiteY5" fmla="*/ 0 h 1550988"/>
              <a:gd name="connsiteX6" fmla="*/ 869896 w 1274762"/>
              <a:gd name="connsiteY6" fmla="*/ 0 h 1550988"/>
              <a:gd name="connsiteX7" fmla="*/ 909288 w 1274762"/>
              <a:gd name="connsiteY7" fmla="*/ 213590 h 1550988"/>
              <a:gd name="connsiteX8" fmla="*/ 1060288 w 1274762"/>
              <a:gd name="connsiteY8" fmla="*/ 276023 h 1550988"/>
              <a:gd name="connsiteX9" fmla="*/ 1244116 w 1274762"/>
              <a:gd name="connsiteY9" fmla="*/ 164300 h 1550988"/>
              <a:gd name="connsiteX10" fmla="*/ 1260939 w 1274762"/>
              <a:gd name="connsiteY10" fmla="*/ 181140 h 1550988"/>
              <a:gd name="connsiteX11" fmla="*/ 1274762 w 1274762"/>
              <a:gd name="connsiteY11" fmla="*/ 194977 h 1550988"/>
              <a:gd name="connsiteX12" fmla="*/ 1274762 w 1274762"/>
              <a:gd name="connsiteY12" fmla="*/ 452207 h 1550988"/>
              <a:gd name="connsiteX13" fmla="*/ 1260529 w 1274762"/>
              <a:gd name="connsiteY13" fmla="*/ 473183 h 1550988"/>
              <a:gd name="connsiteX14" fmla="*/ 1274762 w 1274762"/>
              <a:gd name="connsiteY14" fmla="*/ 501078 h 1550988"/>
              <a:gd name="connsiteX15" fmla="*/ 1274762 w 1274762"/>
              <a:gd name="connsiteY15" fmla="*/ 1051351 h 1550988"/>
              <a:gd name="connsiteX16" fmla="*/ 1263812 w 1274762"/>
              <a:gd name="connsiteY16" fmla="*/ 1074519 h 1550988"/>
              <a:gd name="connsiteX17" fmla="*/ 1265556 w 1274762"/>
              <a:gd name="connsiteY17" fmla="*/ 1077446 h 1550988"/>
              <a:gd name="connsiteX18" fmla="*/ 1274762 w 1274762"/>
              <a:gd name="connsiteY18" fmla="*/ 1092896 h 1550988"/>
              <a:gd name="connsiteX19" fmla="*/ 1274762 w 1274762"/>
              <a:gd name="connsiteY19" fmla="*/ 1362583 h 1550988"/>
              <a:gd name="connsiteX20" fmla="*/ 1244116 w 1274762"/>
              <a:gd name="connsiteY20" fmla="*/ 1393261 h 1550988"/>
              <a:gd name="connsiteX21" fmla="*/ 1063571 w 1274762"/>
              <a:gd name="connsiteY21" fmla="*/ 1274965 h 1550988"/>
              <a:gd name="connsiteX22" fmla="*/ 912570 w 1274762"/>
              <a:gd name="connsiteY22" fmla="*/ 1340685 h 1550988"/>
              <a:gd name="connsiteX23" fmla="*/ 860048 w 1274762"/>
              <a:gd name="connsiteY23" fmla="*/ 1550988 h 1550988"/>
              <a:gd name="connsiteX24" fmla="*/ 672939 w 1274762"/>
              <a:gd name="connsiteY24" fmla="*/ 1550988 h 1550988"/>
              <a:gd name="connsiteX25" fmla="*/ 630264 w 1274762"/>
              <a:gd name="connsiteY25" fmla="*/ 1343971 h 1550988"/>
              <a:gd name="connsiteX26" fmla="*/ 462850 w 1274762"/>
              <a:gd name="connsiteY26" fmla="*/ 1274965 h 1550988"/>
              <a:gd name="connsiteX27" fmla="*/ 275741 w 1274762"/>
              <a:gd name="connsiteY27" fmla="*/ 1386689 h 1550988"/>
              <a:gd name="connsiteX28" fmla="*/ 144436 w 1274762"/>
              <a:gd name="connsiteY28" fmla="*/ 1255249 h 1550988"/>
              <a:gd name="connsiteX29" fmla="*/ 265893 w 1274762"/>
              <a:gd name="connsiteY29" fmla="*/ 1074519 h 1550988"/>
              <a:gd name="connsiteX30" fmla="*/ 200240 w 1274762"/>
              <a:gd name="connsiteY30" fmla="*/ 913506 h 1550988"/>
              <a:gd name="connsiteX31" fmla="*/ 0 w 1274762"/>
              <a:gd name="connsiteY31" fmla="*/ 864216 h 1550988"/>
              <a:gd name="connsiteX32" fmla="*/ 0 w 1274762"/>
              <a:gd name="connsiteY32" fmla="*/ 676914 h 1550988"/>
              <a:gd name="connsiteX33" fmla="*/ 200240 w 1274762"/>
              <a:gd name="connsiteY33" fmla="*/ 637482 h 1550988"/>
              <a:gd name="connsiteX34" fmla="*/ 265893 w 1274762"/>
              <a:gd name="connsiteY34" fmla="*/ 476469 h 1550988"/>
              <a:gd name="connsiteX35" fmla="*/ 154283 w 1274762"/>
              <a:gd name="connsiteY35" fmla="*/ 289167 h 1550988"/>
              <a:gd name="connsiteX36" fmla="*/ 288871 w 1274762"/>
              <a:gd name="connsiteY36" fmla="*/ 157728 h 1550988"/>
              <a:gd name="connsiteX37" fmla="*/ 466133 w 1274762"/>
              <a:gd name="connsiteY37" fmla="*/ 279309 h 1550988"/>
              <a:gd name="connsiteX38" fmla="*/ 630264 w 1274762"/>
              <a:gd name="connsiteY38" fmla="*/ 210304 h 1550988"/>
              <a:gd name="connsiteX39" fmla="*/ 682786 w 1274762"/>
              <a:gd name="connsiteY39" fmla="*/ 0 h 1550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274762" h="1550988">
                <a:moveTo>
                  <a:pt x="771417" y="400891"/>
                </a:moveTo>
                <a:cubicBezTo>
                  <a:pt x="561329" y="400891"/>
                  <a:pt x="387350" y="571763"/>
                  <a:pt x="387350" y="785352"/>
                </a:cubicBezTo>
                <a:cubicBezTo>
                  <a:pt x="387350" y="995656"/>
                  <a:pt x="561329" y="1166527"/>
                  <a:pt x="771417" y="1166527"/>
                </a:cubicBezTo>
                <a:cubicBezTo>
                  <a:pt x="981506" y="1166527"/>
                  <a:pt x="1155485" y="995656"/>
                  <a:pt x="1155485" y="785352"/>
                </a:cubicBezTo>
                <a:cubicBezTo>
                  <a:pt x="1155485" y="571763"/>
                  <a:pt x="981506" y="400891"/>
                  <a:pt x="771417" y="400891"/>
                </a:cubicBezTo>
                <a:close/>
                <a:moveTo>
                  <a:pt x="682786" y="0"/>
                </a:moveTo>
                <a:cubicBezTo>
                  <a:pt x="682786" y="0"/>
                  <a:pt x="682786" y="0"/>
                  <a:pt x="869896" y="0"/>
                </a:cubicBezTo>
                <a:cubicBezTo>
                  <a:pt x="869896" y="0"/>
                  <a:pt x="869896" y="0"/>
                  <a:pt x="909288" y="213590"/>
                </a:cubicBezTo>
                <a:cubicBezTo>
                  <a:pt x="965092" y="230019"/>
                  <a:pt x="1014332" y="249735"/>
                  <a:pt x="1060288" y="276023"/>
                </a:cubicBezTo>
                <a:cubicBezTo>
                  <a:pt x="1060288" y="276023"/>
                  <a:pt x="1060288" y="276023"/>
                  <a:pt x="1244116" y="164300"/>
                </a:cubicBezTo>
                <a:cubicBezTo>
                  <a:pt x="1244116" y="164300"/>
                  <a:pt x="1244116" y="164300"/>
                  <a:pt x="1260939" y="181140"/>
                </a:cubicBezTo>
                <a:lnTo>
                  <a:pt x="1274762" y="194977"/>
                </a:lnTo>
                <a:lnTo>
                  <a:pt x="1274762" y="452207"/>
                </a:lnTo>
                <a:lnTo>
                  <a:pt x="1260529" y="473183"/>
                </a:lnTo>
                <a:lnTo>
                  <a:pt x="1274762" y="501078"/>
                </a:lnTo>
                <a:lnTo>
                  <a:pt x="1274762" y="1051351"/>
                </a:lnTo>
                <a:lnTo>
                  <a:pt x="1263812" y="1074519"/>
                </a:lnTo>
                <a:cubicBezTo>
                  <a:pt x="1263812" y="1074519"/>
                  <a:pt x="1263812" y="1074519"/>
                  <a:pt x="1265556" y="1077446"/>
                </a:cubicBezTo>
                <a:lnTo>
                  <a:pt x="1274762" y="1092896"/>
                </a:lnTo>
                <a:lnTo>
                  <a:pt x="1274762" y="1362583"/>
                </a:lnTo>
                <a:lnTo>
                  <a:pt x="1244116" y="1393261"/>
                </a:lnTo>
                <a:cubicBezTo>
                  <a:pt x="1244116" y="1393261"/>
                  <a:pt x="1244116" y="1393261"/>
                  <a:pt x="1063571" y="1274965"/>
                </a:cubicBezTo>
                <a:cubicBezTo>
                  <a:pt x="1017614" y="1301253"/>
                  <a:pt x="965092" y="1324255"/>
                  <a:pt x="912570" y="1340685"/>
                </a:cubicBezTo>
                <a:cubicBezTo>
                  <a:pt x="912570" y="1340685"/>
                  <a:pt x="912570" y="1340685"/>
                  <a:pt x="860048" y="1550988"/>
                </a:cubicBezTo>
                <a:cubicBezTo>
                  <a:pt x="860048" y="1550988"/>
                  <a:pt x="860048" y="1550988"/>
                  <a:pt x="672939" y="1550988"/>
                </a:cubicBezTo>
                <a:cubicBezTo>
                  <a:pt x="672939" y="1550988"/>
                  <a:pt x="672939" y="1550988"/>
                  <a:pt x="630264" y="1343971"/>
                </a:cubicBezTo>
                <a:cubicBezTo>
                  <a:pt x="571177" y="1327541"/>
                  <a:pt x="515372" y="1304539"/>
                  <a:pt x="462850" y="1274965"/>
                </a:cubicBezTo>
                <a:cubicBezTo>
                  <a:pt x="462850" y="1274965"/>
                  <a:pt x="462850" y="1274965"/>
                  <a:pt x="275741" y="1386689"/>
                </a:cubicBezTo>
                <a:cubicBezTo>
                  <a:pt x="275741" y="1386689"/>
                  <a:pt x="275741" y="1386689"/>
                  <a:pt x="144436" y="1255249"/>
                </a:cubicBezTo>
                <a:cubicBezTo>
                  <a:pt x="144436" y="1255249"/>
                  <a:pt x="144436" y="1255249"/>
                  <a:pt x="265893" y="1074519"/>
                </a:cubicBezTo>
                <a:cubicBezTo>
                  <a:pt x="236349" y="1025229"/>
                  <a:pt x="213371" y="969368"/>
                  <a:pt x="200240" y="913506"/>
                </a:cubicBezTo>
                <a:cubicBezTo>
                  <a:pt x="200240" y="913506"/>
                  <a:pt x="200240" y="913506"/>
                  <a:pt x="0" y="864216"/>
                </a:cubicBezTo>
                <a:cubicBezTo>
                  <a:pt x="0" y="864216"/>
                  <a:pt x="0" y="864216"/>
                  <a:pt x="0" y="676914"/>
                </a:cubicBezTo>
                <a:cubicBezTo>
                  <a:pt x="0" y="676914"/>
                  <a:pt x="0" y="676914"/>
                  <a:pt x="200240" y="637482"/>
                </a:cubicBezTo>
                <a:cubicBezTo>
                  <a:pt x="213371" y="581621"/>
                  <a:pt x="236349" y="525759"/>
                  <a:pt x="265893" y="476469"/>
                </a:cubicBezTo>
                <a:cubicBezTo>
                  <a:pt x="265893" y="476469"/>
                  <a:pt x="265893" y="476469"/>
                  <a:pt x="154283" y="289167"/>
                </a:cubicBezTo>
                <a:cubicBezTo>
                  <a:pt x="154283" y="289167"/>
                  <a:pt x="154283" y="289167"/>
                  <a:pt x="288871" y="157728"/>
                </a:cubicBezTo>
                <a:cubicBezTo>
                  <a:pt x="288871" y="157728"/>
                  <a:pt x="288871" y="157728"/>
                  <a:pt x="466133" y="279309"/>
                </a:cubicBezTo>
                <a:cubicBezTo>
                  <a:pt x="515372" y="249735"/>
                  <a:pt x="571177" y="226733"/>
                  <a:pt x="630264" y="210304"/>
                </a:cubicBezTo>
                <a:cubicBezTo>
                  <a:pt x="630264" y="210304"/>
                  <a:pt x="630264" y="210304"/>
                  <a:pt x="682786" y="0"/>
                </a:cubicBezTo>
                <a:close/>
              </a:path>
            </a:pathLst>
          </a:custGeom>
          <a:solidFill>
            <a:srgbClr val="00AEB3">
              <a:alpha val="42000"/>
            </a:srgb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 sz="1350"/>
          </a:p>
        </p:txBody>
      </p:sp>
      <p:sp>
        <p:nvSpPr>
          <p:cNvPr id="61" name="Freeform 42">
            <a:extLst>
              <a:ext uri="{FF2B5EF4-FFF2-40B4-BE49-F238E27FC236}">
                <a16:creationId xmlns:a16="http://schemas.microsoft.com/office/drawing/2014/main" id="{A88C33DE-DC2D-4F18-805C-BF7B662384C0}"/>
              </a:ext>
            </a:extLst>
          </p:cNvPr>
          <p:cNvSpPr>
            <a:spLocks/>
          </p:cNvSpPr>
          <p:nvPr userDrawn="1"/>
        </p:nvSpPr>
        <p:spPr bwMode="auto">
          <a:xfrm>
            <a:off x="10739437" y="2837657"/>
            <a:ext cx="1452563" cy="1677988"/>
          </a:xfrm>
          <a:custGeom>
            <a:avLst/>
            <a:gdLst>
              <a:gd name="T0" fmla="*/ 722 w 915"/>
              <a:gd name="T1" fmla="*/ 526 h 1057"/>
              <a:gd name="T2" fmla="*/ 583 w 915"/>
              <a:gd name="T3" fmla="*/ 56 h 1057"/>
              <a:gd name="T4" fmla="*/ 776 w 915"/>
              <a:gd name="T5" fmla="*/ 0 h 1057"/>
              <a:gd name="T6" fmla="*/ 915 w 915"/>
              <a:gd name="T7" fmla="*/ 470 h 1057"/>
              <a:gd name="T8" fmla="*/ 722 w 915"/>
              <a:gd name="T9" fmla="*/ 526 h 1057"/>
              <a:gd name="T10" fmla="*/ 415 w 915"/>
              <a:gd name="T11" fmla="*/ 490 h 1057"/>
              <a:gd name="T12" fmla="*/ 342 w 915"/>
              <a:gd name="T13" fmla="*/ 241 h 1057"/>
              <a:gd name="T14" fmla="*/ 168 w 915"/>
              <a:gd name="T15" fmla="*/ 291 h 1057"/>
              <a:gd name="T16" fmla="*/ 242 w 915"/>
              <a:gd name="T17" fmla="*/ 540 h 1057"/>
              <a:gd name="T18" fmla="*/ 415 w 915"/>
              <a:gd name="T19" fmla="*/ 490 h 1057"/>
              <a:gd name="T20" fmla="*/ 146 w 915"/>
              <a:gd name="T21" fmla="*/ 358 h 1057"/>
              <a:gd name="T22" fmla="*/ 0 w 915"/>
              <a:gd name="T23" fmla="*/ 401 h 1057"/>
              <a:gd name="T24" fmla="*/ 41 w 915"/>
              <a:gd name="T25" fmla="*/ 538 h 1057"/>
              <a:gd name="T26" fmla="*/ 187 w 915"/>
              <a:gd name="T27" fmla="*/ 496 h 1057"/>
              <a:gd name="T28" fmla="*/ 146 w 915"/>
              <a:gd name="T29" fmla="*/ 358 h 1057"/>
              <a:gd name="T30" fmla="*/ 438 w 915"/>
              <a:gd name="T31" fmla="*/ 902 h 1057"/>
              <a:gd name="T32" fmla="*/ 579 w 915"/>
              <a:gd name="T33" fmla="*/ 488 h 1057"/>
              <a:gd name="T34" fmla="*/ 655 w 915"/>
              <a:gd name="T35" fmla="*/ 465 h 1057"/>
              <a:gd name="T36" fmla="*/ 556 w 915"/>
              <a:gd name="T37" fmla="*/ 131 h 1057"/>
              <a:gd name="T38" fmla="*/ 377 w 915"/>
              <a:gd name="T39" fmla="*/ 183 h 1057"/>
              <a:gd name="T40" fmla="*/ 476 w 915"/>
              <a:gd name="T41" fmla="*/ 519 h 1057"/>
              <a:gd name="T42" fmla="*/ 478 w 915"/>
              <a:gd name="T43" fmla="*/ 517 h 1057"/>
              <a:gd name="T44" fmla="*/ 357 w 915"/>
              <a:gd name="T45" fmla="*/ 874 h 1057"/>
              <a:gd name="T46" fmla="*/ 56 w 915"/>
              <a:gd name="T47" fmla="*/ 772 h 1057"/>
              <a:gd name="T48" fmla="*/ 38 w 915"/>
              <a:gd name="T49" fmla="*/ 825 h 1057"/>
              <a:gd name="T50" fmla="*/ 339 w 915"/>
              <a:gd name="T51" fmla="*/ 928 h 1057"/>
              <a:gd name="T52" fmla="*/ 420 w 915"/>
              <a:gd name="T53" fmla="*/ 955 h 1057"/>
              <a:gd name="T54" fmla="*/ 719 w 915"/>
              <a:gd name="T55" fmla="*/ 1057 h 1057"/>
              <a:gd name="T56" fmla="*/ 737 w 915"/>
              <a:gd name="T57" fmla="*/ 1004 h 1057"/>
              <a:gd name="T58" fmla="*/ 438 w 915"/>
              <a:gd name="T59" fmla="*/ 902 h 1057"/>
              <a:gd name="T60" fmla="*/ 438 w 915"/>
              <a:gd name="T61" fmla="*/ 902 h 10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915" h="1057">
                <a:moveTo>
                  <a:pt x="722" y="526"/>
                </a:moveTo>
                <a:lnTo>
                  <a:pt x="583" y="56"/>
                </a:lnTo>
                <a:lnTo>
                  <a:pt x="776" y="0"/>
                </a:lnTo>
                <a:lnTo>
                  <a:pt x="915" y="470"/>
                </a:lnTo>
                <a:lnTo>
                  <a:pt x="722" y="526"/>
                </a:lnTo>
                <a:close/>
                <a:moveTo>
                  <a:pt x="415" y="490"/>
                </a:moveTo>
                <a:lnTo>
                  <a:pt x="342" y="241"/>
                </a:lnTo>
                <a:lnTo>
                  <a:pt x="168" y="291"/>
                </a:lnTo>
                <a:lnTo>
                  <a:pt x="242" y="540"/>
                </a:lnTo>
                <a:lnTo>
                  <a:pt x="415" y="490"/>
                </a:lnTo>
                <a:close/>
                <a:moveTo>
                  <a:pt x="146" y="358"/>
                </a:moveTo>
                <a:lnTo>
                  <a:pt x="0" y="401"/>
                </a:lnTo>
                <a:lnTo>
                  <a:pt x="41" y="538"/>
                </a:lnTo>
                <a:lnTo>
                  <a:pt x="187" y="496"/>
                </a:lnTo>
                <a:lnTo>
                  <a:pt x="146" y="358"/>
                </a:lnTo>
                <a:close/>
                <a:moveTo>
                  <a:pt x="438" y="902"/>
                </a:moveTo>
                <a:lnTo>
                  <a:pt x="579" y="488"/>
                </a:lnTo>
                <a:lnTo>
                  <a:pt x="655" y="465"/>
                </a:lnTo>
                <a:lnTo>
                  <a:pt x="556" y="131"/>
                </a:lnTo>
                <a:lnTo>
                  <a:pt x="377" y="183"/>
                </a:lnTo>
                <a:lnTo>
                  <a:pt x="476" y="519"/>
                </a:lnTo>
                <a:lnTo>
                  <a:pt x="478" y="517"/>
                </a:lnTo>
                <a:lnTo>
                  <a:pt x="357" y="874"/>
                </a:lnTo>
                <a:lnTo>
                  <a:pt x="56" y="772"/>
                </a:lnTo>
                <a:lnTo>
                  <a:pt x="38" y="825"/>
                </a:lnTo>
                <a:lnTo>
                  <a:pt x="339" y="928"/>
                </a:lnTo>
                <a:lnTo>
                  <a:pt x="420" y="955"/>
                </a:lnTo>
                <a:lnTo>
                  <a:pt x="719" y="1057"/>
                </a:lnTo>
                <a:lnTo>
                  <a:pt x="737" y="1004"/>
                </a:lnTo>
                <a:lnTo>
                  <a:pt x="438" y="902"/>
                </a:lnTo>
                <a:lnTo>
                  <a:pt x="438" y="902"/>
                </a:lnTo>
                <a:close/>
              </a:path>
            </a:pathLst>
          </a:custGeom>
          <a:solidFill>
            <a:srgbClr val="00AEB3">
              <a:alpha val="34000"/>
            </a:srgb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350"/>
          </a:p>
        </p:txBody>
      </p:sp>
      <p:sp>
        <p:nvSpPr>
          <p:cNvPr id="62" name="任意多边形: 形状 61">
            <a:extLst>
              <a:ext uri="{FF2B5EF4-FFF2-40B4-BE49-F238E27FC236}">
                <a16:creationId xmlns:a16="http://schemas.microsoft.com/office/drawing/2014/main" id="{FC771B30-0050-47E4-AB19-D501C3F5F754}"/>
              </a:ext>
            </a:extLst>
          </p:cNvPr>
          <p:cNvSpPr>
            <a:spLocks/>
          </p:cNvSpPr>
          <p:nvPr userDrawn="1"/>
        </p:nvSpPr>
        <p:spPr bwMode="auto">
          <a:xfrm>
            <a:off x="11339513" y="4795840"/>
            <a:ext cx="857251" cy="1820318"/>
          </a:xfrm>
          <a:custGeom>
            <a:avLst/>
            <a:gdLst>
              <a:gd name="connsiteX0" fmla="*/ 857250 w 857250"/>
              <a:gd name="connsiteY0" fmla="*/ 0 h 1820318"/>
              <a:gd name="connsiteX1" fmla="*/ 857250 w 857250"/>
              <a:gd name="connsiteY1" fmla="*/ 516534 h 1820318"/>
              <a:gd name="connsiteX2" fmla="*/ 770485 w 857250"/>
              <a:gd name="connsiteY2" fmla="*/ 554281 h 1820318"/>
              <a:gd name="connsiteX3" fmla="*/ 298280 w 857250"/>
              <a:gd name="connsiteY3" fmla="*/ 759710 h 1820318"/>
              <a:gd name="connsiteX4" fmla="*/ 286696 w 857250"/>
              <a:gd name="connsiteY4" fmla="*/ 788657 h 1820318"/>
              <a:gd name="connsiteX5" fmla="*/ 315656 w 857250"/>
              <a:gd name="connsiteY5" fmla="*/ 800236 h 1820318"/>
              <a:gd name="connsiteX6" fmla="*/ 780527 w 857250"/>
              <a:gd name="connsiteY6" fmla="*/ 597997 h 1820318"/>
              <a:gd name="connsiteX7" fmla="*/ 857250 w 857250"/>
              <a:gd name="connsiteY7" fmla="*/ 564619 h 1820318"/>
              <a:gd name="connsiteX8" fmla="*/ 857250 w 857250"/>
              <a:gd name="connsiteY8" fmla="*/ 768165 h 1820318"/>
              <a:gd name="connsiteX9" fmla="*/ 756761 w 857250"/>
              <a:gd name="connsiteY9" fmla="*/ 811882 h 1820318"/>
              <a:gd name="connsiteX10" fmla="*/ 390950 w 857250"/>
              <a:gd name="connsiteY10" fmla="*/ 971025 h 1820318"/>
              <a:gd name="connsiteX11" fmla="*/ 379366 w 857250"/>
              <a:gd name="connsiteY11" fmla="*/ 999973 h 1820318"/>
              <a:gd name="connsiteX12" fmla="*/ 408325 w 857250"/>
              <a:gd name="connsiteY12" fmla="*/ 1011552 h 1820318"/>
              <a:gd name="connsiteX13" fmla="*/ 756882 w 857250"/>
              <a:gd name="connsiteY13" fmla="*/ 858900 h 1820318"/>
              <a:gd name="connsiteX14" fmla="*/ 857250 w 857250"/>
              <a:gd name="connsiteY14" fmla="*/ 814943 h 1820318"/>
              <a:gd name="connsiteX15" fmla="*/ 857250 w 857250"/>
              <a:gd name="connsiteY15" fmla="*/ 1019465 h 1820318"/>
              <a:gd name="connsiteX16" fmla="*/ 848689 w 857250"/>
              <a:gd name="connsiteY16" fmla="*/ 1023197 h 1820318"/>
              <a:gd name="connsiteX17" fmla="*/ 483619 w 857250"/>
              <a:gd name="connsiteY17" fmla="*/ 1182341 h 1820318"/>
              <a:gd name="connsiteX18" fmla="*/ 472036 w 857250"/>
              <a:gd name="connsiteY18" fmla="*/ 1211288 h 1820318"/>
              <a:gd name="connsiteX19" fmla="*/ 500995 w 857250"/>
              <a:gd name="connsiteY19" fmla="*/ 1219972 h 1820318"/>
              <a:gd name="connsiteX20" fmla="*/ 849552 w 857250"/>
              <a:gd name="connsiteY20" fmla="*/ 1068027 h 1820318"/>
              <a:gd name="connsiteX21" fmla="*/ 857250 w 857250"/>
              <a:gd name="connsiteY21" fmla="*/ 1064671 h 1820318"/>
              <a:gd name="connsiteX22" fmla="*/ 857250 w 857250"/>
              <a:gd name="connsiteY22" fmla="*/ 1270166 h 1820318"/>
              <a:gd name="connsiteX23" fmla="*/ 825212 w 857250"/>
              <a:gd name="connsiteY23" fmla="*/ 1284103 h 1820318"/>
              <a:gd name="connsiteX24" fmla="*/ 573393 w 857250"/>
              <a:gd name="connsiteY24" fmla="*/ 1393656 h 1820318"/>
              <a:gd name="connsiteX25" fmla="*/ 564705 w 857250"/>
              <a:gd name="connsiteY25" fmla="*/ 1419708 h 1820318"/>
              <a:gd name="connsiteX26" fmla="*/ 590768 w 857250"/>
              <a:gd name="connsiteY26" fmla="*/ 1431287 h 1820318"/>
              <a:gd name="connsiteX27" fmla="*/ 845382 w 857250"/>
              <a:gd name="connsiteY27" fmla="*/ 1320519 h 1820318"/>
              <a:gd name="connsiteX28" fmla="*/ 857250 w 857250"/>
              <a:gd name="connsiteY28" fmla="*/ 1315356 h 1820318"/>
              <a:gd name="connsiteX29" fmla="*/ 857250 w 857250"/>
              <a:gd name="connsiteY29" fmla="*/ 1807114 h 1820318"/>
              <a:gd name="connsiteX30" fmla="*/ 829552 w 857250"/>
              <a:gd name="connsiteY30" fmla="*/ 1815591 h 1820318"/>
              <a:gd name="connsiteX31" fmla="*/ 570497 w 857250"/>
              <a:gd name="connsiteY31" fmla="*/ 1683129 h 1820318"/>
              <a:gd name="connsiteX32" fmla="*/ 0 w 857250"/>
              <a:gd name="connsiteY32" fmla="*/ 374711 h 1820318"/>
              <a:gd name="connsiteX33" fmla="*/ 121629 w 857250"/>
              <a:gd name="connsiteY33" fmla="*/ 322606 h 1820318"/>
              <a:gd name="connsiteX34" fmla="*/ 121629 w 857250"/>
              <a:gd name="connsiteY34" fmla="*/ 392079 h 1820318"/>
              <a:gd name="connsiteX35" fmla="*/ 243258 w 857250"/>
              <a:gd name="connsiteY35" fmla="*/ 441290 h 1820318"/>
              <a:gd name="connsiteX36" fmla="*/ 292488 w 857250"/>
              <a:gd name="connsiteY36" fmla="*/ 319711 h 1820318"/>
              <a:gd name="connsiteX37" fmla="*/ 240362 w 857250"/>
              <a:gd name="connsiteY37" fmla="*/ 270501 h 1820318"/>
              <a:gd name="connsiteX38" fmla="*/ 379366 w 857250"/>
              <a:gd name="connsiteY38" fmla="*/ 209711 h 1820318"/>
              <a:gd name="connsiteX39" fmla="*/ 382262 w 857250"/>
              <a:gd name="connsiteY39" fmla="*/ 279185 h 1820318"/>
              <a:gd name="connsiteX40" fmla="*/ 503891 w 857250"/>
              <a:gd name="connsiteY40" fmla="*/ 328395 h 1820318"/>
              <a:gd name="connsiteX41" fmla="*/ 553121 w 857250"/>
              <a:gd name="connsiteY41" fmla="*/ 203922 h 1820318"/>
              <a:gd name="connsiteX42" fmla="*/ 500995 w 857250"/>
              <a:gd name="connsiteY42" fmla="*/ 154712 h 1820318"/>
              <a:gd name="connsiteX43" fmla="*/ 639999 w 857250"/>
              <a:gd name="connsiteY43" fmla="*/ 96817 h 1820318"/>
              <a:gd name="connsiteX44" fmla="*/ 639999 w 857250"/>
              <a:gd name="connsiteY44" fmla="*/ 166290 h 1820318"/>
              <a:gd name="connsiteX45" fmla="*/ 764524 w 857250"/>
              <a:gd name="connsiteY45" fmla="*/ 215501 h 1820318"/>
              <a:gd name="connsiteX46" fmla="*/ 810859 w 857250"/>
              <a:gd name="connsiteY46" fmla="*/ 91027 h 1820318"/>
              <a:gd name="connsiteX47" fmla="*/ 761628 w 857250"/>
              <a:gd name="connsiteY47" fmla="*/ 41817 h 1820318"/>
              <a:gd name="connsiteX48" fmla="*/ 854750 w 857250"/>
              <a:gd name="connsiteY48" fmla="*/ 1093 h 18203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857250" h="1820318">
                <a:moveTo>
                  <a:pt x="857250" y="0"/>
                </a:moveTo>
                <a:lnTo>
                  <a:pt x="857250" y="516534"/>
                </a:lnTo>
                <a:lnTo>
                  <a:pt x="770485" y="554281"/>
                </a:lnTo>
                <a:cubicBezTo>
                  <a:pt x="633574" y="613843"/>
                  <a:pt x="477103" y="681914"/>
                  <a:pt x="298280" y="759710"/>
                </a:cubicBezTo>
                <a:cubicBezTo>
                  <a:pt x="289592" y="765499"/>
                  <a:pt x="283801" y="777078"/>
                  <a:pt x="286696" y="788657"/>
                </a:cubicBezTo>
                <a:cubicBezTo>
                  <a:pt x="292488" y="800236"/>
                  <a:pt x="304072" y="803131"/>
                  <a:pt x="315656" y="800236"/>
                </a:cubicBezTo>
                <a:cubicBezTo>
                  <a:pt x="315656" y="800236"/>
                  <a:pt x="315656" y="800236"/>
                  <a:pt x="780527" y="597997"/>
                </a:cubicBezTo>
                <a:lnTo>
                  <a:pt x="857250" y="564619"/>
                </a:lnTo>
                <a:lnTo>
                  <a:pt x="857250" y="768165"/>
                </a:lnTo>
                <a:lnTo>
                  <a:pt x="756761" y="811882"/>
                </a:lnTo>
                <a:cubicBezTo>
                  <a:pt x="646611" y="859801"/>
                  <a:pt x="525067" y="912678"/>
                  <a:pt x="390950" y="971025"/>
                </a:cubicBezTo>
                <a:cubicBezTo>
                  <a:pt x="379366" y="976815"/>
                  <a:pt x="376470" y="988394"/>
                  <a:pt x="379366" y="999973"/>
                </a:cubicBezTo>
                <a:cubicBezTo>
                  <a:pt x="385158" y="1008657"/>
                  <a:pt x="396742" y="1014446"/>
                  <a:pt x="408325" y="1011552"/>
                </a:cubicBezTo>
                <a:cubicBezTo>
                  <a:pt x="408325" y="1011552"/>
                  <a:pt x="408325" y="1011552"/>
                  <a:pt x="756882" y="858900"/>
                </a:cubicBezTo>
                <a:lnTo>
                  <a:pt x="857250" y="814943"/>
                </a:lnTo>
                <a:lnTo>
                  <a:pt x="857250" y="1019465"/>
                </a:lnTo>
                <a:lnTo>
                  <a:pt x="848689" y="1023197"/>
                </a:lnTo>
                <a:cubicBezTo>
                  <a:pt x="738763" y="1071117"/>
                  <a:pt x="617465" y="1123994"/>
                  <a:pt x="483619" y="1182341"/>
                </a:cubicBezTo>
                <a:cubicBezTo>
                  <a:pt x="472036" y="1185235"/>
                  <a:pt x="466244" y="1199709"/>
                  <a:pt x="472036" y="1211288"/>
                </a:cubicBezTo>
                <a:cubicBezTo>
                  <a:pt x="477827" y="1219972"/>
                  <a:pt x="489411" y="1225762"/>
                  <a:pt x="500995" y="1219972"/>
                </a:cubicBezTo>
                <a:cubicBezTo>
                  <a:pt x="500995" y="1219972"/>
                  <a:pt x="500995" y="1219972"/>
                  <a:pt x="849552" y="1068027"/>
                </a:cubicBezTo>
                <a:lnTo>
                  <a:pt x="857250" y="1064671"/>
                </a:lnTo>
                <a:lnTo>
                  <a:pt x="857250" y="1270166"/>
                </a:lnTo>
                <a:lnTo>
                  <a:pt x="825212" y="1284103"/>
                </a:lnTo>
                <a:cubicBezTo>
                  <a:pt x="746628" y="1318291"/>
                  <a:pt x="662805" y="1354758"/>
                  <a:pt x="573393" y="1393656"/>
                </a:cubicBezTo>
                <a:cubicBezTo>
                  <a:pt x="564705" y="1396551"/>
                  <a:pt x="558913" y="1411024"/>
                  <a:pt x="564705" y="1419708"/>
                </a:cubicBezTo>
                <a:cubicBezTo>
                  <a:pt x="567601" y="1431287"/>
                  <a:pt x="582081" y="1437077"/>
                  <a:pt x="590768" y="1431287"/>
                </a:cubicBezTo>
                <a:cubicBezTo>
                  <a:pt x="590768" y="1431287"/>
                  <a:pt x="590768" y="1431287"/>
                  <a:pt x="845382" y="1320519"/>
                </a:cubicBezTo>
                <a:lnTo>
                  <a:pt x="857250" y="1315356"/>
                </a:lnTo>
                <a:lnTo>
                  <a:pt x="857250" y="1807114"/>
                </a:lnTo>
                <a:lnTo>
                  <a:pt x="829552" y="1815591"/>
                </a:lnTo>
                <a:cubicBezTo>
                  <a:pt x="723800" y="1837002"/>
                  <a:pt x="616108" y="1784445"/>
                  <a:pt x="570497" y="1683129"/>
                </a:cubicBezTo>
                <a:cubicBezTo>
                  <a:pt x="570497" y="1683129"/>
                  <a:pt x="570497" y="1683129"/>
                  <a:pt x="0" y="374711"/>
                </a:cubicBezTo>
                <a:cubicBezTo>
                  <a:pt x="0" y="374711"/>
                  <a:pt x="0" y="374711"/>
                  <a:pt x="121629" y="322606"/>
                </a:cubicBezTo>
                <a:cubicBezTo>
                  <a:pt x="112941" y="342869"/>
                  <a:pt x="112941" y="368922"/>
                  <a:pt x="121629" y="392079"/>
                </a:cubicBezTo>
                <a:cubicBezTo>
                  <a:pt x="141900" y="438395"/>
                  <a:pt x="196923" y="461553"/>
                  <a:pt x="243258" y="441290"/>
                </a:cubicBezTo>
                <a:cubicBezTo>
                  <a:pt x="292488" y="421027"/>
                  <a:pt x="312760" y="366027"/>
                  <a:pt x="292488" y="319711"/>
                </a:cubicBezTo>
                <a:cubicBezTo>
                  <a:pt x="280905" y="293659"/>
                  <a:pt x="263529" y="279185"/>
                  <a:pt x="240362" y="270501"/>
                </a:cubicBezTo>
                <a:cubicBezTo>
                  <a:pt x="240362" y="270501"/>
                  <a:pt x="240362" y="270501"/>
                  <a:pt x="379366" y="209711"/>
                </a:cubicBezTo>
                <a:cubicBezTo>
                  <a:pt x="370678" y="229974"/>
                  <a:pt x="370678" y="256027"/>
                  <a:pt x="382262" y="279185"/>
                </a:cubicBezTo>
                <a:cubicBezTo>
                  <a:pt x="402533" y="325501"/>
                  <a:pt x="457556" y="348658"/>
                  <a:pt x="503891" y="328395"/>
                </a:cubicBezTo>
                <a:cubicBezTo>
                  <a:pt x="550225" y="308132"/>
                  <a:pt x="573393" y="253132"/>
                  <a:pt x="553121" y="203922"/>
                </a:cubicBezTo>
                <a:cubicBezTo>
                  <a:pt x="541538" y="180764"/>
                  <a:pt x="524162" y="163396"/>
                  <a:pt x="500995" y="154712"/>
                </a:cubicBezTo>
                <a:cubicBezTo>
                  <a:pt x="500995" y="154712"/>
                  <a:pt x="500995" y="154712"/>
                  <a:pt x="639999" y="96817"/>
                </a:cubicBezTo>
                <a:cubicBezTo>
                  <a:pt x="631311" y="117080"/>
                  <a:pt x="631311" y="143133"/>
                  <a:pt x="639999" y="166290"/>
                </a:cubicBezTo>
                <a:cubicBezTo>
                  <a:pt x="660271" y="212606"/>
                  <a:pt x="715293" y="235764"/>
                  <a:pt x="764524" y="215501"/>
                </a:cubicBezTo>
                <a:cubicBezTo>
                  <a:pt x="810859" y="195238"/>
                  <a:pt x="831130" y="140238"/>
                  <a:pt x="810859" y="91027"/>
                </a:cubicBezTo>
                <a:cubicBezTo>
                  <a:pt x="802171" y="67870"/>
                  <a:pt x="781899" y="50501"/>
                  <a:pt x="761628" y="41817"/>
                </a:cubicBezTo>
                <a:cubicBezTo>
                  <a:pt x="761628" y="41817"/>
                  <a:pt x="761628" y="41817"/>
                  <a:pt x="854750" y="1093"/>
                </a:cubicBezTo>
                <a:close/>
              </a:path>
            </a:pathLst>
          </a:custGeom>
          <a:solidFill>
            <a:schemeClr val="accent1">
              <a:alpha val="28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 sz="1350"/>
          </a:p>
        </p:txBody>
      </p:sp>
      <p:sp>
        <p:nvSpPr>
          <p:cNvPr id="63" name="任意多边形: 形状 62">
            <a:extLst>
              <a:ext uri="{FF2B5EF4-FFF2-40B4-BE49-F238E27FC236}">
                <a16:creationId xmlns:a16="http://schemas.microsoft.com/office/drawing/2014/main" id="{859BBF0C-06D9-43E3-8FCD-B7CDFA942498}"/>
              </a:ext>
            </a:extLst>
          </p:cNvPr>
          <p:cNvSpPr>
            <a:spLocks/>
          </p:cNvSpPr>
          <p:nvPr userDrawn="1"/>
        </p:nvSpPr>
        <p:spPr bwMode="auto">
          <a:xfrm rot="1724836">
            <a:off x="2140115" y="-29064"/>
            <a:ext cx="320675" cy="319088"/>
          </a:xfrm>
          <a:custGeom>
            <a:avLst/>
            <a:gdLst>
              <a:gd name="connsiteX0" fmla="*/ 0 w 320675"/>
              <a:gd name="connsiteY0" fmla="*/ 124317 h 319088"/>
              <a:gd name="connsiteX1" fmla="*/ 226626 w 320675"/>
              <a:gd name="connsiteY1" fmla="*/ 0 h 319088"/>
              <a:gd name="connsiteX2" fmla="*/ 320675 w 320675"/>
              <a:gd name="connsiteY2" fmla="*/ 0 h 319088"/>
              <a:gd name="connsiteX3" fmla="*/ 320675 w 320675"/>
              <a:gd name="connsiteY3" fmla="*/ 319088 h 319088"/>
              <a:gd name="connsiteX4" fmla="*/ 0 w 320675"/>
              <a:gd name="connsiteY4" fmla="*/ 319088 h 319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0675" h="319088">
                <a:moveTo>
                  <a:pt x="0" y="124317"/>
                </a:moveTo>
                <a:lnTo>
                  <a:pt x="226626" y="0"/>
                </a:lnTo>
                <a:lnTo>
                  <a:pt x="320675" y="0"/>
                </a:lnTo>
                <a:lnTo>
                  <a:pt x="320675" y="319088"/>
                </a:lnTo>
                <a:lnTo>
                  <a:pt x="0" y="319088"/>
                </a:lnTo>
                <a:close/>
              </a:path>
            </a:pathLst>
          </a:custGeom>
          <a:solidFill>
            <a:schemeClr val="accent1">
              <a:alpha val="1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 sz="1350"/>
          </a:p>
        </p:txBody>
      </p:sp>
      <p:sp>
        <p:nvSpPr>
          <p:cNvPr id="64" name="任意多边形: 形状 63">
            <a:extLst>
              <a:ext uri="{FF2B5EF4-FFF2-40B4-BE49-F238E27FC236}">
                <a16:creationId xmlns:a16="http://schemas.microsoft.com/office/drawing/2014/main" id="{F4D4852C-D4F5-4E3D-B874-CE7DF08FF3B2}"/>
              </a:ext>
            </a:extLst>
          </p:cNvPr>
          <p:cNvSpPr>
            <a:spLocks/>
          </p:cNvSpPr>
          <p:nvPr userDrawn="1"/>
        </p:nvSpPr>
        <p:spPr bwMode="auto">
          <a:xfrm rot="1724836">
            <a:off x="2564380" y="-24442"/>
            <a:ext cx="319088" cy="531813"/>
          </a:xfrm>
          <a:custGeom>
            <a:avLst/>
            <a:gdLst>
              <a:gd name="connsiteX0" fmla="*/ 0 w 319088"/>
              <a:gd name="connsiteY0" fmla="*/ 85310 h 531813"/>
              <a:gd name="connsiteX1" fmla="*/ 162097 w 319088"/>
              <a:gd name="connsiteY1" fmla="*/ 0 h 531813"/>
              <a:gd name="connsiteX2" fmla="*/ 319088 w 319088"/>
              <a:gd name="connsiteY2" fmla="*/ 0 h 531813"/>
              <a:gd name="connsiteX3" fmla="*/ 319088 w 319088"/>
              <a:gd name="connsiteY3" fmla="*/ 531813 h 531813"/>
              <a:gd name="connsiteX4" fmla="*/ 0 w 319088"/>
              <a:gd name="connsiteY4" fmla="*/ 531813 h 5318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9088" h="531813">
                <a:moveTo>
                  <a:pt x="0" y="85310"/>
                </a:moveTo>
                <a:lnTo>
                  <a:pt x="162097" y="0"/>
                </a:lnTo>
                <a:lnTo>
                  <a:pt x="319088" y="0"/>
                </a:lnTo>
                <a:lnTo>
                  <a:pt x="319088" y="531813"/>
                </a:lnTo>
                <a:lnTo>
                  <a:pt x="0" y="531813"/>
                </a:lnTo>
                <a:close/>
              </a:path>
            </a:pathLst>
          </a:custGeom>
          <a:solidFill>
            <a:schemeClr val="accent1">
              <a:alpha val="1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 sz="1350"/>
          </a:p>
        </p:txBody>
      </p:sp>
      <p:sp>
        <p:nvSpPr>
          <p:cNvPr id="65" name="任意多边形: 形状 64">
            <a:extLst>
              <a:ext uri="{FF2B5EF4-FFF2-40B4-BE49-F238E27FC236}">
                <a16:creationId xmlns:a16="http://schemas.microsoft.com/office/drawing/2014/main" id="{EFFF0E51-C221-4174-B92D-ACB8F17B54C8}"/>
              </a:ext>
            </a:extLst>
          </p:cNvPr>
          <p:cNvSpPr>
            <a:spLocks/>
          </p:cNvSpPr>
          <p:nvPr userDrawn="1"/>
        </p:nvSpPr>
        <p:spPr bwMode="auto">
          <a:xfrm rot="1724836">
            <a:off x="2989940" y="-18676"/>
            <a:ext cx="319088" cy="744538"/>
          </a:xfrm>
          <a:custGeom>
            <a:avLst/>
            <a:gdLst>
              <a:gd name="connsiteX0" fmla="*/ 0 w 319088"/>
              <a:gd name="connsiteY0" fmla="*/ 56488 h 744538"/>
              <a:gd name="connsiteX1" fmla="*/ 102976 w 319088"/>
              <a:gd name="connsiteY1" fmla="*/ 0 h 744538"/>
              <a:gd name="connsiteX2" fmla="*/ 319088 w 319088"/>
              <a:gd name="connsiteY2" fmla="*/ 0 h 744538"/>
              <a:gd name="connsiteX3" fmla="*/ 319088 w 319088"/>
              <a:gd name="connsiteY3" fmla="*/ 744538 h 744538"/>
              <a:gd name="connsiteX4" fmla="*/ 0 w 319088"/>
              <a:gd name="connsiteY4" fmla="*/ 744538 h 744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9088" h="744538">
                <a:moveTo>
                  <a:pt x="0" y="56488"/>
                </a:moveTo>
                <a:lnTo>
                  <a:pt x="102976" y="0"/>
                </a:lnTo>
                <a:lnTo>
                  <a:pt x="319088" y="0"/>
                </a:lnTo>
                <a:lnTo>
                  <a:pt x="319088" y="744538"/>
                </a:lnTo>
                <a:lnTo>
                  <a:pt x="0" y="744538"/>
                </a:lnTo>
                <a:close/>
              </a:path>
            </a:pathLst>
          </a:custGeom>
          <a:solidFill>
            <a:schemeClr val="accent1">
              <a:alpha val="1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 sz="1350"/>
          </a:p>
        </p:txBody>
      </p:sp>
      <p:sp>
        <p:nvSpPr>
          <p:cNvPr id="66" name="任意多边形: 形状 65">
            <a:extLst>
              <a:ext uri="{FF2B5EF4-FFF2-40B4-BE49-F238E27FC236}">
                <a16:creationId xmlns:a16="http://schemas.microsoft.com/office/drawing/2014/main" id="{9F2886FC-8993-4399-8726-55CD8CF665C5}"/>
              </a:ext>
            </a:extLst>
          </p:cNvPr>
          <p:cNvSpPr>
            <a:spLocks/>
          </p:cNvSpPr>
          <p:nvPr userDrawn="1"/>
        </p:nvSpPr>
        <p:spPr bwMode="auto">
          <a:xfrm rot="1724836">
            <a:off x="3412617" y="-14055"/>
            <a:ext cx="320675" cy="957263"/>
          </a:xfrm>
          <a:custGeom>
            <a:avLst/>
            <a:gdLst>
              <a:gd name="connsiteX0" fmla="*/ 0 w 320675"/>
              <a:gd name="connsiteY0" fmla="*/ 36701 h 957263"/>
              <a:gd name="connsiteX1" fmla="*/ 66904 w 320675"/>
              <a:gd name="connsiteY1" fmla="*/ 0 h 957263"/>
              <a:gd name="connsiteX2" fmla="*/ 320675 w 320675"/>
              <a:gd name="connsiteY2" fmla="*/ 0 h 957263"/>
              <a:gd name="connsiteX3" fmla="*/ 320675 w 320675"/>
              <a:gd name="connsiteY3" fmla="*/ 957263 h 957263"/>
              <a:gd name="connsiteX4" fmla="*/ 0 w 320675"/>
              <a:gd name="connsiteY4" fmla="*/ 957263 h 9572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0675" h="957263">
                <a:moveTo>
                  <a:pt x="0" y="36701"/>
                </a:moveTo>
                <a:lnTo>
                  <a:pt x="66904" y="0"/>
                </a:lnTo>
                <a:lnTo>
                  <a:pt x="320675" y="0"/>
                </a:lnTo>
                <a:lnTo>
                  <a:pt x="320675" y="957263"/>
                </a:lnTo>
                <a:lnTo>
                  <a:pt x="0" y="957263"/>
                </a:lnTo>
                <a:close/>
              </a:path>
            </a:pathLst>
          </a:custGeom>
          <a:solidFill>
            <a:schemeClr val="accent1">
              <a:alpha val="1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 sz="1350"/>
          </a:p>
        </p:txBody>
      </p:sp>
      <p:grpSp>
        <p:nvGrpSpPr>
          <p:cNvPr id="67" name="组合 66">
            <a:extLst>
              <a:ext uri="{FF2B5EF4-FFF2-40B4-BE49-F238E27FC236}">
                <a16:creationId xmlns:a16="http://schemas.microsoft.com/office/drawing/2014/main" id="{0C61EEB9-CEBC-4E97-A526-E0722E7DCE8B}"/>
              </a:ext>
            </a:extLst>
          </p:cNvPr>
          <p:cNvGrpSpPr>
            <a:grpSpLocks/>
          </p:cNvGrpSpPr>
          <p:nvPr userDrawn="1"/>
        </p:nvGrpSpPr>
        <p:grpSpPr>
          <a:xfrm>
            <a:off x="57151" y="3311525"/>
            <a:ext cx="2138363" cy="2566988"/>
            <a:chOff x="57150" y="3311525"/>
            <a:chExt cx="2138363" cy="2566988"/>
          </a:xfrm>
          <a:solidFill>
            <a:schemeClr val="accent1">
              <a:alpha val="32000"/>
            </a:schemeClr>
          </a:solidFill>
        </p:grpSpPr>
        <p:sp>
          <p:nvSpPr>
            <p:cNvPr id="68" name="Freeform 51">
              <a:extLst>
                <a:ext uri="{FF2B5EF4-FFF2-40B4-BE49-F238E27FC236}">
                  <a16:creationId xmlns:a16="http://schemas.microsoft.com/office/drawing/2014/main" id="{3BB13DD2-C4C3-41E5-8F89-0966DF3ACEE9}"/>
                </a:ext>
              </a:extLst>
            </p:cNvPr>
            <p:cNvSpPr>
              <a:spLocks/>
            </p:cNvSpPr>
            <p:nvPr/>
          </p:nvSpPr>
          <p:spPr bwMode="auto">
            <a:xfrm>
              <a:off x="252413" y="5400675"/>
              <a:ext cx="495300" cy="266700"/>
            </a:xfrm>
            <a:custGeom>
              <a:avLst/>
              <a:gdLst>
                <a:gd name="T0" fmla="*/ 143 w 147"/>
                <a:gd name="T1" fmla="*/ 66 h 79"/>
                <a:gd name="T2" fmla="*/ 113 w 147"/>
                <a:gd name="T3" fmla="*/ 74 h 79"/>
                <a:gd name="T4" fmla="*/ 20 w 147"/>
                <a:gd name="T5" fmla="*/ 38 h 79"/>
                <a:gd name="T6" fmla="*/ 3 w 147"/>
                <a:gd name="T7" fmla="*/ 13 h 79"/>
                <a:gd name="T8" fmla="*/ 3 w 147"/>
                <a:gd name="T9" fmla="*/ 13 h 79"/>
                <a:gd name="T10" fmla="*/ 33 w 147"/>
                <a:gd name="T11" fmla="*/ 5 h 79"/>
                <a:gd name="T12" fmla="*/ 126 w 147"/>
                <a:gd name="T13" fmla="*/ 41 h 79"/>
                <a:gd name="T14" fmla="*/ 143 w 147"/>
                <a:gd name="T15" fmla="*/ 66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7" h="79">
                  <a:moveTo>
                    <a:pt x="143" y="66"/>
                  </a:moveTo>
                  <a:cubicBezTo>
                    <a:pt x="140" y="76"/>
                    <a:pt x="126" y="79"/>
                    <a:pt x="113" y="74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7" y="34"/>
                    <a:pt x="0" y="22"/>
                    <a:pt x="3" y="13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7" y="3"/>
                    <a:pt x="20" y="0"/>
                    <a:pt x="33" y="5"/>
                  </a:cubicBezTo>
                  <a:cubicBezTo>
                    <a:pt x="126" y="41"/>
                    <a:pt x="126" y="41"/>
                    <a:pt x="126" y="41"/>
                  </a:cubicBezTo>
                  <a:cubicBezTo>
                    <a:pt x="139" y="46"/>
                    <a:pt x="147" y="57"/>
                    <a:pt x="143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0"/>
            </a:p>
          </p:txBody>
        </p:sp>
        <p:sp>
          <p:nvSpPr>
            <p:cNvPr id="69" name="Freeform 52">
              <a:extLst>
                <a:ext uri="{FF2B5EF4-FFF2-40B4-BE49-F238E27FC236}">
                  <a16:creationId xmlns:a16="http://schemas.microsoft.com/office/drawing/2014/main" id="{41DF8193-3C6C-4B37-B7CF-81428264428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788" y="5522913"/>
              <a:ext cx="495300" cy="265113"/>
            </a:xfrm>
            <a:custGeom>
              <a:avLst/>
              <a:gdLst>
                <a:gd name="T0" fmla="*/ 143 w 147"/>
                <a:gd name="T1" fmla="*/ 66 h 79"/>
                <a:gd name="T2" fmla="*/ 114 w 147"/>
                <a:gd name="T3" fmla="*/ 74 h 79"/>
                <a:gd name="T4" fmla="*/ 20 w 147"/>
                <a:gd name="T5" fmla="*/ 38 h 79"/>
                <a:gd name="T6" fmla="*/ 3 w 147"/>
                <a:gd name="T7" fmla="*/ 13 h 79"/>
                <a:gd name="T8" fmla="*/ 3 w 147"/>
                <a:gd name="T9" fmla="*/ 13 h 79"/>
                <a:gd name="T10" fmla="*/ 33 w 147"/>
                <a:gd name="T11" fmla="*/ 5 h 79"/>
                <a:gd name="T12" fmla="*/ 127 w 147"/>
                <a:gd name="T13" fmla="*/ 40 h 79"/>
                <a:gd name="T14" fmla="*/ 143 w 147"/>
                <a:gd name="T15" fmla="*/ 66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7" h="79">
                  <a:moveTo>
                    <a:pt x="143" y="66"/>
                  </a:moveTo>
                  <a:cubicBezTo>
                    <a:pt x="140" y="76"/>
                    <a:pt x="126" y="79"/>
                    <a:pt x="114" y="74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7" y="33"/>
                    <a:pt x="0" y="22"/>
                    <a:pt x="3" y="13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7" y="3"/>
                    <a:pt x="20" y="0"/>
                    <a:pt x="33" y="5"/>
                  </a:cubicBezTo>
                  <a:cubicBezTo>
                    <a:pt x="127" y="40"/>
                    <a:pt x="127" y="40"/>
                    <a:pt x="127" y="40"/>
                  </a:cubicBezTo>
                  <a:cubicBezTo>
                    <a:pt x="139" y="45"/>
                    <a:pt x="147" y="57"/>
                    <a:pt x="143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0"/>
            </a:p>
          </p:txBody>
        </p:sp>
        <p:sp>
          <p:nvSpPr>
            <p:cNvPr id="70" name="Freeform 53">
              <a:extLst>
                <a:ext uri="{FF2B5EF4-FFF2-40B4-BE49-F238E27FC236}">
                  <a16:creationId xmlns:a16="http://schemas.microsoft.com/office/drawing/2014/main" id="{334645D8-E795-49E6-BFE4-C6B3550A344F}"/>
                </a:ext>
              </a:extLst>
            </p:cNvPr>
            <p:cNvSpPr>
              <a:spLocks/>
            </p:cNvSpPr>
            <p:nvPr/>
          </p:nvSpPr>
          <p:spPr bwMode="auto">
            <a:xfrm>
              <a:off x="252413" y="5673725"/>
              <a:ext cx="306388" cy="204788"/>
            </a:xfrm>
            <a:custGeom>
              <a:avLst/>
              <a:gdLst>
                <a:gd name="T0" fmla="*/ 88 w 91"/>
                <a:gd name="T1" fmla="*/ 46 h 61"/>
                <a:gd name="T2" fmla="*/ 67 w 91"/>
                <a:gd name="T3" fmla="*/ 58 h 61"/>
                <a:gd name="T4" fmla="*/ 11 w 91"/>
                <a:gd name="T5" fmla="*/ 36 h 61"/>
                <a:gd name="T6" fmla="*/ 4 w 91"/>
                <a:gd name="T7" fmla="*/ 14 h 61"/>
                <a:gd name="T8" fmla="*/ 4 w 91"/>
                <a:gd name="T9" fmla="*/ 14 h 61"/>
                <a:gd name="T10" fmla="*/ 24 w 91"/>
                <a:gd name="T11" fmla="*/ 3 h 61"/>
                <a:gd name="T12" fmla="*/ 80 w 91"/>
                <a:gd name="T13" fmla="*/ 24 h 61"/>
                <a:gd name="T14" fmla="*/ 88 w 91"/>
                <a:gd name="T15" fmla="*/ 46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1" h="61">
                  <a:moveTo>
                    <a:pt x="88" y="46"/>
                  </a:moveTo>
                  <a:cubicBezTo>
                    <a:pt x="84" y="56"/>
                    <a:pt x="75" y="61"/>
                    <a:pt x="67" y="58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3" y="33"/>
                    <a:pt x="0" y="23"/>
                    <a:pt x="4" y="14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7" y="5"/>
                    <a:pt x="16" y="0"/>
                    <a:pt x="24" y="3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8" y="27"/>
                    <a:pt x="91" y="37"/>
                    <a:pt x="88" y="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0"/>
            </a:p>
          </p:txBody>
        </p:sp>
        <p:sp>
          <p:nvSpPr>
            <p:cNvPr id="71" name="Freeform 54">
              <a:extLst>
                <a:ext uri="{FF2B5EF4-FFF2-40B4-BE49-F238E27FC236}">
                  <a16:creationId xmlns:a16="http://schemas.microsoft.com/office/drawing/2014/main" id="{D34D578A-00C0-4922-B7D8-5C3A932B25B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150" y="3311525"/>
              <a:ext cx="2138363" cy="2241550"/>
            </a:xfrm>
            <a:custGeom>
              <a:avLst/>
              <a:gdLst>
                <a:gd name="T0" fmla="*/ 347 w 635"/>
                <a:gd name="T1" fmla="*/ 109 h 667"/>
                <a:gd name="T2" fmla="*/ 347 w 635"/>
                <a:gd name="T3" fmla="*/ 109 h 667"/>
                <a:gd name="T4" fmla="*/ 341 w 635"/>
                <a:gd name="T5" fmla="*/ 107 h 667"/>
                <a:gd name="T6" fmla="*/ 335 w 635"/>
                <a:gd name="T7" fmla="*/ 104 h 667"/>
                <a:gd name="T8" fmla="*/ 335 w 635"/>
                <a:gd name="T9" fmla="*/ 105 h 667"/>
                <a:gd name="T10" fmla="*/ 52 w 635"/>
                <a:gd name="T11" fmla="*/ 418 h 667"/>
                <a:gd name="T12" fmla="*/ 67 w 635"/>
                <a:gd name="T13" fmla="*/ 610 h 667"/>
                <a:gd name="T14" fmla="*/ 137 w 635"/>
                <a:gd name="T15" fmla="*/ 637 h 667"/>
                <a:gd name="T16" fmla="*/ 148 w 635"/>
                <a:gd name="T17" fmla="*/ 642 h 667"/>
                <a:gd name="T18" fmla="*/ 213 w 635"/>
                <a:gd name="T19" fmla="*/ 667 h 667"/>
                <a:gd name="T20" fmla="*/ 350 w 635"/>
                <a:gd name="T21" fmla="*/ 533 h 667"/>
                <a:gd name="T22" fmla="*/ 347 w 635"/>
                <a:gd name="T23" fmla="*/ 109 h 667"/>
                <a:gd name="T24" fmla="*/ 384 w 635"/>
                <a:gd name="T25" fmla="*/ 432 h 667"/>
                <a:gd name="T26" fmla="*/ 381 w 635"/>
                <a:gd name="T27" fmla="*/ 189 h 667"/>
                <a:gd name="T28" fmla="*/ 384 w 635"/>
                <a:gd name="T29" fmla="*/ 432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35" h="667">
                  <a:moveTo>
                    <a:pt x="347" y="109"/>
                  </a:moveTo>
                  <a:cubicBezTo>
                    <a:pt x="347" y="109"/>
                    <a:pt x="347" y="109"/>
                    <a:pt x="347" y="109"/>
                  </a:cubicBezTo>
                  <a:cubicBezTo>
                    <a:pt x="347" y="109"/>
                    <a:pt x="343" y="107"/>
                    <a:pt x="341" y="107"/>
                  </a:cubicBezTo>
                  <a:cubicBezTo>
                    <a:pt x="339" y="106"/>
                    <a:pt x="347" y="109"/>
                    <a:pt x="335" y="104"/>
                  </a:cubicBezTo>
                  <a:cubicBezTo>
                    <a:pt x="335" y="105"/>
                    <a:pt x="335" y="105"/>
                    <a:pt x="335" y="105"/>
                  </a:cubicBezTo>
                  <a:cubicBezTo>
                    <a:pt x="41" y="0"/>
                    <a:pt x="0" y="317"/>
                    <a:pt x="52" y="418"/>
                  </a:cubicBezTo>
                  <a:cubicBezTo>
                    <a:pt x="105" y="521"/>
                    <a:pt x="67" y="610"/>
                    <a:pt x="67" y="610"/>
                  </a:cubicBezTo>
                  <a:cubicBezTo>
                    <a:pt x="137" y="637"/>
                    <a:pt x="137" y="637"/>
                    <a:pt x="137" y="637"/>
                  </a:cubicBezTo>
                  <a:cubicBezTo>
                    <a:pt x="148" y="642"/>
                    <a:pt x="148" y="642"/>
                    <a:pt x="148" y="642"/>
                  </a:cubicBezTo>
                  <a:cubicBezTo>
                    <a:pt x="213" y="667"/>
                    <a:pt x="213" y="667"/>
                    <a:pt x="213" y="667"/>
                  </a:cubicBezTo>
                  <a:cubicBezTo>
                    <a:pt x="213" y="667"/>
                    <a:pt x="242" y="574"/>
                    <a:pt x="350" y="533"/>
                  </a:cubicBezTo>
                  <a:cubicBezTo>
                    <a:pt x="456" y="492"/>
                    <a:pt x="635" y="229"/>
                    <a:pt x="347" y="109"/>
                  </a:cubicBezTo>
                  <a:close/>
                  <a:moveTo>
                    <a:pt x="384" y="432"/>
                  </a:moveTo>
                  <a:cubicBezTo>
                    <a:pt x="486" y="316"/>
                    <a:pt x="381" y="189"/>
                    <a:pt x="381" y="189"/>
                  </a:cubicBezTo>
                  <a:cubicBezTo>
                    <a:pt x="568" y="297"/>
                    <a:pt x="384" y="432"/>
                    <a:pt x="384" y="4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0"/>
            </a:p>
          </p:txBody>
        </p:sp>
      </p:grpSp>
      <p:sp>
        <p:nvSpPr>
          <p:cNvPr id="72" name="任意多边形: 形状 71">
            <a:extLst>
              <a:ext uri="{FF2B5EF4-FFF2-40B4-BE49-F238E27FC236}">
                <a16:creationId xmlns:a16="http://schemas.microsoft.com/office/drawing/2014/main" id="{419958B4-39F4-4E94-8433-CBD923BF9282}"/>
              </a:ext>
            </a:extLst>
          </p:cNvPr>
          <p:cNvSpPr>
            <a:spLocks/>
          </p:cNvSpPr>
          <p:nvPr userDrawn="1"/>
        </p:nvSpPr>
        <p:spPr bwMode="auto">
          <a:xfrm rot="20487497">
            <a:off x="-167992" y="106686"/>
            <a:ext cx="2187791" cy="2986088"/>
          </a:xfrm>
          <a:custGeom>
            <a:avLst/>
            <a:gdLst>
              <a:gd name="connsiteX0" fmla="*/ 1657040 w 2187791"/>
              <a:gd name="connsiteY0" fmla="*/ 0 h 2986088"/>
              <a:gd name="connsiteX1" fmla="*/ 2187710 w 2187791"/>
              <a:gd name="connsiteY1" fmla="*/ 1018307 h 2986088"/>
              <a:gd name="connsiteX2" fmla="*/ 1136498 w 2187791"/>
              <a:gd name="connsiteY2" fmla="*/ 2284611 h 2986088"/>
              <a:gd name="connsiteX3" fmla="*/ 1139536 w 2187791"/>
              <a:gd name="connsiteY3" fmla="*/ 2502241 h 2986088"/>
              <a:gd name="connsiteX4" fmla="*/ 1322840 w 2187791"/>
              <a:gd name="connsiteY4" fmla="*/ 2663186 h 2986088"/>
              <a:gd name="connsiteX5" fmla="*/ 1608429 w 2187791"/>
              <a:gd name="connsiteY5" fmla="*/ 2848425 h 2986088"/>
              <a:gd name="connsiteX6" fmla="*/ 1077760 w 2187791"/>
              <a:gd name="connsiteY6" fmla="*/ 2985076 h 2986088"/>
              <a:gd name="connsiteX7" fmla="*/ 1077760 w 2187791"/>
              <a:gd name="connsiteY7" fmla="*/ 2986088 h 2986088"/>
              <a:gd name="connsiteX8" fmla="*/ 1039276 w 2187791"/>
              <a:gd name="connsiteY8" fmla="*/ 2986088 h 2986088"/>
              <a:gd name="connsiteX9" fmla="*/ 1010920 w 2187791"/>
              <a:gd name="connsiteY9" fmla="*/ 2986088 h 2986088"/>
              <a:gd name="connsiteX10" fmla="*/ 437716 w 2187791"/>
              <a:gd name="connsiteY10" fmla="*/ 2861583 h 2986088"/>
              <a:gd name="connsiteX11" fmla="*/ 679758 w 2187791"/>
              <a:gd name="connsiteY11" fmla="*/ 2670272 h 2986088"/>
              <a:gd name="connsiteX12" fmla="*/ 871163 w 2187791"/>
              <a:gd name="connsiteY12" fmla="*/ 2505277 h 2986088"/>
              <a:gd name="connsiteX13" fmla="*/ 869138 w 2187791"/>
              <a:gd name="connsiteY13" fmla="*/ 2302831 h 2986088"/>
              <a:gd name="connsiteX14" fmla="*/ 4531 w 2187791"/>
              <a:gd name="connsiteY14" fmla="*/ 1917563 h 2986088"/>
              <a:gd name="connsiteX15" fmla="*/ 0 w 2187791"/>
              <a:gd name="connsiteY15" fmla="*/ 1912361 h 2986088"/>
              <a:gd name="connsiteX16" fmla="*/ 54101 w 2187791"/>
              <a:gd name="connsiteY16" fmla="*/ 1751062 h 2986088"/>
              <a:gd name="connsiteX17" fmla="*/ 112205 w 2187791"/>
              <a:gd name="connsiteY17" fmla="*/ 1817649 h 2986088"/>
              <a:gd name="connsiteX18" fmla="*/ 929901 w 2187791"/>
              <a:gd name="connsiteY18" fmla="*/ 2156057 h 2986088"/>
              <a:gd name="connsiteX19" fmla="*/ 2040864 w 2187791"/>
              <a:gd name="connsiteY19" fmla="*/ 1020331 h 2986088"/>
              <a:gd name="connsiteX20" fmla="*/ 1571971 w 2187791"/>
              <a:gd name="connsiteY20" fmla="*/ 120456 h 2986088"/>
              <a:gd name="connsiteX21" fmla="*/ 1657040 w 2187791"/>
              <a:gd name="connsiteY21" fmla="*/ 0 h 2986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187791" h="2986088">
                <a:moveTo>
                  <a:pt x="1657040" y="0"/>
                </a:moveTo>
                <a:cubicBezTo>
                  <a:pt x="1975037" y="227753"/>
                  <a:pt x="2183659" y="598230"/>
                  <a:pt x="2187710" y="1018307"/>
                </a:cubicBezTo>
                <a:cubicBezTo>
                  <a:pt x="2194799" y="1649940"/>
                  <a:pt x="1740084" y="2179338"/>
                  <a:pt x="1136498" y="2284611"/>
                </a:cubicBezTo>
                <a:cubicBezTo>
                  <a:pt x="1136498" y="2284611"/>
                  <a:pt x="1136498" y="2284611"/>
                  <a:pt x="1139536" y="2502241"/>
                </a:cubicBezTo>
                <a:cubicBezTo>
                  <a:pt x="1139536" y="2502241"/>
                  <a:pt x="1188147" y="2618647"/>
                  <a:pt x="1322840" y="2663186"/>
                </a:cubicBezTo>
                <a:cubicBezTo>
                  <a:pt x="1456520" y="2708736"/>
                  <a:pt x="1619569" y="2778581"/>
                  <a:pt x="1608429" y="2848425"/>
                </a:cubicBezTo>
                <a:cubicBezTo>
                  <a:pt x="1598302" y="2913207"/>
                  <a:pt x="1378540" y="2973941"/>
                  <a:pt x="1077760" y="2985076"/>
                </a:cubicBezTo>
                <a:cubicBezTo>
                  <a:pt x="1077760" y="2985076"/>
                  <a:pt x="1077760" y="2985076"/>
                  <a:pt x="1077760" y="2986088"/>
                </a:cubicBezTo>
                <a:cubicBezTo>
                  <a:pt x="1064594" y="2986088"/>
                  <a:pt x="1051429" y="2986088"/>
                  <a:pt x="1039276" y="2986088"/>
                </a:cubicBezTo>
                <a:cubicBezTo>
                  <a:pt x="1029149" y="2986088"/>
                  <a:pt x="1020034" y="2986088"/>
                  <a:pt x="1010920" y="2986088"/>
                </a:cubicBezTo>
                <a:cubicBezTo>
                  <a:pt x="593676" y="2985076"/>
                  <a:pt x="448856" y="2927379"/>
                  <a:pt x="437716" y="2861583"/>
                </a:cubicBezTo>
                <a:cubicBezTo>
                  <a:pt x="424550" y="2791739"/>
                  <a:pt x="546078" y="2718859"/>
                  <a:pt x="679758" y="2670272"/>
                </a:cubicBezTo>
                <a:cubicBezTo>
                  <a:pt x="812425" y="2622696"/>
                  <a:pt x="871163" y="2505277"/>
                  <a:pt x="871163" y="2505277"/>
                </a:cubicBezTo>
                <a:cubicBezTo>
                  <a:pt x="871163" y="2505277"/>
                  <a:pt x="871163" y="2505277"/>
                  <a:pt x="869138" y="2302831"/>
                </a:cubicBezTo>
                <a:cubicBezTo>
                  <a:pt x="530633" y="2290431"/>
                  <a:pt x="225470" y="2145507"/>
                  <a:pt x="4531" y="1917563"/>
                </a:cubicBezTo>
                <a:lnTo>
                  <a:pt x="0" y="1912361"/>
                </a:lnTo>
                <a:lnTo>
                  <a:pt x="54101" y="1751062"/>
                </a:lnTo>
                <a:lnTo>
                  <a:pt x="112205" y="1817649"/>
                </a:lnTo>
                <a:cubicBezTo>
                  <a:pt x="319575" y="2029844"/>
                  <a:pt x="610006" y="2159600"/>
                  <a:pt x="929901" y="2156057"/>
                </a:cubicBezTo>
                <a:cubicBezTo>
                  <a:pt x="1550704" y="2148971"/>
                  <a:pt x="2047953" y="1640830"/>
                  <a:pt x="2040864" y="1020331"/>
                </a:cubicBezTo>
                <a:cubicBezTo>
                  <a:pt x="2036813" y="648842"/>
                  <a:pt x="1852497" y="320878"/>
                  <a:pt x="1571971" y="120456"/>
                </a:cubicBezTo>
                <a:cubicBezTo>
                  <a:pt x="1571971" y="120456"/>
                  <a:pt x="1571971" y="120456"/>
                  <a:pt x="1657040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 sz="1350"/>
          </a:p>
        </p:txBody>
      </p:sp>
      <p:sp>
        <p:nvSpPr>
          <p:cNvPr id="73" name="任意多边形: 形状 72">
            <a:extLst>
              <a:ext uri="{FF2B5EF4-FFF2-40B4-BE49-F238E27FC236}">
                <a16:creationId xmlns:a16="http://schemas.microsoft.com/office/drawing/2014/main" id="{1FB48905-6D89-4FEF-BF54-55ABFA478CCE}"/>
              </a:ext>
            </a:extLst>
          </p:cNvPr>
          <p:cNvSpPr>
            <a:spLocks/>
          </p:cNvSpPr>
          <p:nvPr userDrawn="1"/>
        </p:nvSpPr>
        <p:spPr bwMode="auto">
          <a:xfrm rot="20487497">
            <a:off x="-219436" y="199883"/>
            <a:ext cx="1880855" cy="2014685"/>
          </a:xfrm>
          <a:custGeom>
            <a:avLst/>
            <a:gdLst>
              <a:gd name="connsiteX0" fmla="*/ 596823 w 1880854"/>
              <a:gd name="connsiteY0" fmla="*/ 1851474 h 2014685"/>
              <a:gd name="connsiteX1" fmla="*/ 596829 w 1880854"/>
              <a:gd name="connsiteY1" fmla="*/ 1851537 h 2014685"/>
              <a:gd name="connsiteX2" fmla="*/ 595691 w 1880854"/>
              <a:gd name="connsiteY2" fmla="*/ 1851664 h 2014685"/>
              <a:gd name="connsiteX3" fmla="*/ 1251510 w 1880854"/>
              <a:gd name="connsiteY3" fmla="*/ 1879897 h 2014685"/>
              <a:gd name="connsiteX4" fmla="*/ 1223178 w 1880854"/>
              <a:gd name="connsiteY4" fmla="*/ 1882935 h 2014685"/>
              <a:gd name="connsiteX5" fmla="*/ 1174608 w 1880854"/>
              <a:gd name="connsiteY5" fmla="*/ 1862678 h 2014685"/>
              <a:gd name="connsiteX6" fmla="*/ 1146275 w 1880854"/>
              <a:gd name="connsiteY6" fmla="*/ 1858627 h 2014685"/>
              <a:gd name="connsiteX7" fmla="*/ 1100741 w 1880854"/>
              <a:gd name="connsiteY7" fmla="*/ 1866730 h 2014685"/>
              <a:gd name="connsiteX8" fmla="*/ 1066338 w 1880854"/>
              <a:gd name="connsiteY8" fmla="*/ 1884961 h 2014685"/>
              <a:gd name="connsiteX9" fmla="*/ 1035982 w 1880854"/>
              <a:gd name="connsiteY9" fmla="*/ 1882935 h 2014685"/>
              <a:gd name="connsiteX10" fmla="*/ 996518 w 1880854"/>
              <a:gd name="connsiteY10" fmla="*/ 1885974 h 2014685"/>
              <a:gd name="connsiteX11" fmla="*/ 1010685 w 1880854"/>
              <a:gd name="connsiteY11" fmla="*/ 1855589 h 2014685"/>
              <a:gd name="connsiteX12" fmla="*/ 978305 w 1880854"/>
              <a:gd name="connsiteY12" fmla="*/ 1851537 h 2014685"/>
              <a:gd name="connsiteX13" fmla="*/ 957056 w 1880854"/>
              <a:gd name="connsiteY13" fmla="*/ 1876858 h 2014685"/>
              <a:gd name="connsiteX14" fmla="*/ 939854 w 1880854"/>
              <a:gd name="connsiteY14" fmla="*/ 1909268 h 2014685"/>
              <a:gd name="connsiteX15" fmla="*/ 875094 w 1880854"/>
              <a:gd name="connsiteY15" fmla="*/ 1896102 h 2014685"/>
              <a:gd name="connsiteX16" fmla="*/ 837655 w 1880854"/>
              <a:gd name="connsiteY16" fmla="*/ 1890025 h 2014685"/>
              <a:gd name="connsiteX17" fmla="*/ 839678 w 1880854"/>
              <a:gd name="connsiteY17" fmla="*/ 1878884 h 2014685"/>
              <a:gd name="connsiteX18" fmla="*/ 874082 w 1880854"/>
              <a:gd name="connsiteY18" fmla="*/ 1852550 h 2014685"/>
              <a:gd name="connsiteX19" fmla="*/ 910509 w 1880854"/>
              <a:gd name="connsiteY19" fmla="*/ 1831281 h 2014685"/>
              <a:gd name="connsiteX20" fmla="*/ 892296 w 1880854"/>
              <a:gd name="connsiteY20" fmla="*/ 1811024 h 2014685"/>
              <a:gd name="connsiteX21" fmla="*/ 874082 w 1880854"/>
              <a:gd name="connsiteY21" fmla="*/ 1827230 h 2014685"/>
              <a:gd name="connsiteX22" fmla="*/ 800215 w 1880854"/>
              <a:gd name="connsiteY22" fmla="*/ 1830268 h 2014685"/>
              <a:gd name="connsiteX23" fmla="*/ 739503 w 1880854"/>
              <a:gd name="connsiteY23" fmla="*/ 1835332 h 2014685"/>
              <a:gd name="connsiteX24" fmla="*/ 730396 w 1880854"/>
              <a:gd name="connsiteY24" fmla="*/ 1815076 h 2014685"/>
              <a:gd name="connsiteX25" fmla="*/ 686886 w 1880854"/>
              <a:gd name="connsiteY25" fmla="*/ 1836345 h 2014685"/>
              <a:gd name="connsiteX26" fmla="*/ 627185 w 1880854"/>
              <a:gd name="connsiteY26" fmla="*/ 1846473 h 2014685"/>
              <a:gd name="connsiteX27" fmla="*/ 604086 w 1880854"/>
              <a:gd name="connsiteY27" fmla="*/ 1850256 h 2014685"/>
              <a:gd name="connsiteX28" fmla="*/ 596823 w 1880854"/>
              <a:gd name="connsiteY28" fmla="*/ 1851474 h 2014685"/>
              <a:gd name="connsiteX29" fmla="*/ 596576 w 1880854"/>
              <a:gd name="connsiteY29" fmla="*/ 1849132 h 2014685"/>
              <a:gd name="connsiteX30" fmla="*/ 594806 w 1880854"/>
              <a:gd name="connsiteY30" fmla="*/ 1832294 h 2014685"/>
              <a:gd name="connsiteX31" fmla="*/ 564449 w 1880854"/>
              <a:gd name="connsiteY31" fmla="*/ 1858627 h 2014685"/>
              <a:gd name="connsiteX32" fmla="*/ 528022 w 1880854"/>
              <a:gd name="connsiteY32" fmla="*/ 1863691 h 2014685"/>
              <a:gd name="connsiteX33" fmla="*/ 523975 w 1880854"/>
              <a:gd name="connsiteY33" fmla="*/ 1905217 h 2014685"/>
              <a:gd name="connsiteX34" fmla="*/ 531058 w 1880854"/>
              <a:gd name="connsiteY34" fmla="*/ 1915345 h 2014685"/>
              <a:gd name="connsiteX35" fmla="*/ 858904 w 1880854"/>
              <a:gd name="connsiteY35" fmla="*/ 1968012 h 2014685"/>
              <a:gd name="connsiteX36" fmla="*/ 1251510 w 1880854"/>
              <a:gd name="connsiteY36" fmla="*/ 1879897 h 2014685"/>
              <a:gd name="connsiteX37" fmla="*/ 1157564 w 1880854"/>
              <a:gd name="connsiteY37" fmla="*/ 97135 h 2014685"/>
              <a:gd name="connsiteX38" fmla="*/ 866999 w 1880854"/>
              <a:gd name="connsiteY38" fmla="*/ 46683 h 2014685"/>
              <a:gd name="connsiteX39" fmla="*/ 870035 w 1880854"/>
              <a:gd name="connsiteY39" fmla="*/ 48709 h 2014685"/>
              <a:gd name="connsiteX40" fmla="*/ 855868 w 1880854"/>
              <a:gd name="connsiteY40" fmla="*/ 69978 h 2014685"/>
              <a:gd name="connsiteX41" fmla="*/ 864975 w 1880854"/>
              <a:gd name="connsiteY41" fmla="*/ 72004 h 2014685"/>
              <a:gd name="connsiteX42" fmla="*/ 907474 w 1880854"/>
              <a:gd name="connsiteY42" fmla="*/ 99350 h 2014685"/>
              <a:gd name="connsiteX43" fmla="*/ 854856 w 1880854"/>
              <a:gd name="connsiteY43" fmla="*/ 111504 h 2014685"/>
              <a:gd name="connsiteX44" fmla="*/ 789085 w 1880854"/>
              <a:gd name="connsiteY44" fmla="*/ 93273 h 2014685"/>
              <a:gd name="connsiteX45" fmla="*/ 730396 w 1880854"/>
              <a:gd name="connsiteY45" fmla="*/ 146953 h 2014685"/>
              <a:gd name="connsiteX46" fmla="*/ 698016 w 1880854"/>
              <a:gd name="connsiteY46" fmla="*/ 196581 h 2014685"/>
              <a:gd name="connsiteX47" fmla="*/ 728373 w 1880854"/>
              <a:gd name="connsiteY47" fmla="*/ 213799 h 2014685"/>
              <a:gd name="connsiteX48" fmla="*/ 756705 w 1880854"/>
              <a:gd name="connsiteY48" fmla="*/ 216838 h 2014685"/>
              <a:gd name="connsiteX49" fmla="*/ 827536 w 1880854"/>
              <a:gd name="connsiteY49" fmla="*/ 201646 h 2014685"/>
              <a:gd name="connsiteX50" fmla="*/ 846761 w 1880854"/>
              <a:gd name="connsiteY50" fmla="*/ 245197 h 2014685"/>
              <a:gd name="connsiteX51" fmla="*/ 913545 w 1880854"/>
              <a:gd name="connsiteY51" fmla="*/ 276595 h 2014685"/>
              <a:gd name="connsiteX52" fmla="*/ 954020 w 1880854"/>
              <a:gd name="connsiteY52" fmla="*/ 320146 h 2014685"/>
              <a:gd name="connsiteX53" fmla="*/ 907474 w 1880854"/>
              <a:gd name="connsiteY53" fmla="*/ 350531 h 2014685"/>
              <a:gd name="connsiteX54" fmla="*/ 861940 w 1880854"/>
              <a:gd name="connsiteY54" fmla="*/ 380916 h 2014685"/>
              <a:gd name="connsiteX55" fmla="*/ 881165 w 1880854"/>
              <a:gd name="connsiteY55" fmla="*/ 409275 h 2014685"/>
              <a:gd name="connsiteX56" fmla="*/ 928723 w 1880854"/>
              <a:gd name="connsiteY56" fmla="*/ 397121 h 2014685"/>
              <a:gd name="connsiteX57" fmla="*/ 949972 w 1880854"/>
              <a:gd name="connsiteY57" fmla="*/ 392057 h 2014685"/>
              <a:gd name="connsiteX58" fmla="*/ 1005625 w 1880854"/>
              <a:gd name="connsiteY58" fmla="*/ 381928 h 2014685"/>
              <a:gd name="connsiteX59" fmla="*/ 1011696 w 1880854"/>
              <a:gd name="connsiteY59" fmla="*/ 374839 h 2014685"/>
              <a:gd name="connsiteX60" fmla="*/ 1042053 w 1880854"/>
              <a:gd name="connsiteY60" fmla="*/ 360659 h 2014685"/>
              <a:gd name="connsiteX61" fmla="*/ 1141216 w 1880854"/>
              <a:gd name="connsiteY61" fmla="*/ 368762 h 2014685"/>
              <a:gd name="connsiteX62" fmla="*/ 1176632 w 1880854"/>
              <a:gd name="connsiteY62" fmla="*/ 401172 h 2014685"/>
              <a:gd name="connsiteX63" fmla="*/ 1189786 w 1880854"/>
              <a:gd name="connsiteY63" fmla="*/ 392057 h 2014685"/>
              <a:gd name="connsiteX64" fmla="*/ 1200916 w 1880854"/>
              <a:gd name="connsiteY64" fmla="*/ 343441 h 2014685"/>
              <a:gd name="connsiteX65" fmla="*/ 1231273 w 1880854"/>
              <a:gd name="connsiteY65" fmla="*/ 354582 h 2014685"/>
              <a:gd name="connsiteX66" fmla="*/ 1302104 w 1880854"/>
              <a:gd name="connsiteY66" fmla="*/ 309005 h 2014685"/>
              <a:gd name="connsiteX67" fmla="*/ 1341567 w 1880854"/>
              <a:gd name="connsiteY67" fmla="*/ 334326 h 2014685"/>
              <a:gd name="connsiteX68" fmla="*/ 1325377 w 1880854"/>
              <a:gd name="connsiteY68" fmla="*/ 378890 h 2014685"/>
              <a:gd name="connsiteX69" fmla="*/ 1290973 w 1880854"/>
              <a:gd name="connsiteY69" fmla="*/ 362685 h 2014685"/>
              <a:gd name="connsiteX70" fmla="*/ 1243415 w 1880854"/>
              <a:gd name="connsiteY70" fmla="*/ 405223 h 2014685"/>
              <a:gd name="connsiteX71" fmla="*/ 1250498 w 1880854"/>
              <a:gd name="connsiteY71" fmla="*/ 425480 h 2014685"/>
              <a:gd name="connsiteX72" fmla="*/ 1299068 w 1880854"/>
              <a:gd name="connsiteY72" fmla="*/ 424467 h 2014685"/>
              <a:gd name="connsiteX73" fmla="*/ 1342578 w 1880854"/>
              <a:gd name="connsiteY73" fmla="*/ 435608 h 2014685"/>
              <a:gd name="connsiteX74" fmla="*/ 1347638 w 1880854"/>
              <a:gd name="connsiteY74" fmla="*/ 454852 h 2014685"/>
              <a:gd name="connsiteX75" fmla="*/ 1389125 w 1880854"/>
              <a:gd name="connsiteY75" fmla="*/ 470044 h 2014685"/>
              <a:gd name="connsiteX76" fmla="*/ 1389125 w 1880854"/>
              <a:gd name="connsiteY76" fmla="*/ 497390 h 2014685"/>
              <a:gd name="connsiteX77" fmla="*/ 1370911 w 1880854"/>
              <a:gd name="connsiteY77" fmla="*/ 493339 h 2014685"/>
              <a:gd name="connsiteX78" fmla="*/ 1336507 w 1880854"/>
              <a:gd name="connsiteY78" fmla="*/ 500429 h 2014685"/>
              <a:gd name="connsiteX79" fmla="*/ 1302104 w 1880854"/>
              <a:gd name="connsiteY79" fmla="*/ 508531 h 2014685"/>
              <a:gd name="connsiteX80" fmla="*/ 1232284 w 1880854"/>
              <a:gd name="connsiteY80" fmla="*/ 497390 h 2014685"/>
              <a:gd name="connsiteX81" fmla="*/ 1202940 w 1880854"/>
              <a:gd name="connsiteY81" fmla="*/ 527775 h 2014685"/>
              <a:gd name="connsiteX82" fmla="*/ 1182703 w 1880854"/>
              <a:gd name="connsiteY82" fmla="*/ 527775 h 2014685"/>
              <a:gd name="connsiteX83" fmla="*/ 1140204 w 1880854"/>
              <a:gd name="connsiteY83" fmla="*/ 512583 h 2014685"/>
              <a:gd name="connsiteX84" fmla="*/ 1105801 w 1880854"/>
              <a:gd name="connsiteY84" fmla="*/ 501442 h 2014685"/>
              <a:gd name="connsiteX85" fmla="*/ 1078480 w 1880854"/>
              <a:gd name="connsiteY85" fmla="*/ 499416 h 2014685"/>
              <a:gd name="connsiteX86" fmla="*/ 1063302 w 1880854"/>
              <a:gd name="connsiteY86" fmla="*/ 445736 h 2014685"/>
              <a:gd name="connsiteX87" fmla="*/ 1047112 w 1880854"/>
              <a:gd name="connsiteY87" fmla="*/ 443711 h 2014685"/>
              <a:gd name="connsiteX88" fmla="*/ 1026875 w 1880854"/>
              <a:gd name="connsiteY88" fmla="*/ 439659 h 2014685"/>
              <a:gd name="connsiteX89" fmla="*/ 987412 w 1880854"/>
              <a:gd name="connsiteY89" fmla="*/ 446749 h 2014685"/>
              <a:gd name="connsiteX90" fmla="*/ 962115 w 1880854"/>
              <a:gd name="connsiteY90" fmla="*/ 449788 h 2014685"/>
              <a:gd name="connsiteX91" fmla="*/ 922652 w 1880854"/>
              <a:gd name="connsiteY91" fmla="*/ 456877 h 2014685"/>
              <a:gd name="connsiteX92" fmla="*/ 897355 w 1880854"/>
              <a:gd name="connsiteY92" fmla="*/ 459916 h 2014685"/>
              <a:gd name="connsiteX93" fmla="*/ 856880 w 1880854"/>
              <a:gd name="connsiteY93" fmla="*/ 497390 h 2014685"/>
              <a:gd name="connsiteX94" fmla="*/ 799204 w 1880854"/>
              <a:gd name="connsiteY94" fmla="*/ 518660 h 2014685"/>
              <a:gd name="connsiteX95" fmla="*/ 775930 w 1880854"/>
              <a:gd name="connsiteY95" fmla="*/ 529801 h 2014685"/>
              <a:gd name="connsiteX96" fmla="*/ 753669 w 1880854"/>
              <a:gd name="connsiteY96" fmla="*/ 569301 h 2014685"/>
              <a:gd name="connsiteX97" fmla="*/ 697005 w 1880854"/>
              <a:gd name="connsiteY97" fmla="*/ 635135 h 2014685"/>
              <a:gd name="connsiteX98" fmla="*/ 704088 w 1880854"/>
              <a:gd name="connsiteY98" fmla="*/ 720212 h 2014685"/>
              <a:gd name="connsiteX99" fmla="*/ 688910 w 1880854"/>
              <a:gd name="connsiteY99" fmla="*/ 764776 h 2014685"/>
              <a:gd name="connsiteX100" fmla="*/ 672720 w 1880854"/>
              <a:gd name="connsiteY100" fmla="*/ 801238 h 2014685"/>
              <a:gd name="connsiteX101" fmla="*/ 699028 w 1880854"/>
              <a:gd name="connsiteY101" fmla="*/ 828584 h 2014685"/>
              <a:gd name="connsiteX102" fmla="*/ 715218 w 1880854"/>
              <a:gd name="connsiteY102" fmla="*/ 847828 h 2014685"/>
              <a:gd name="connsiteX103" fmla="*/ 722301 w 1880854"/>
              <a:gd name="connsiteY103" fmla="*/ 882264 h 2014685"/>
              <a:gd name="connsiteX104" fmla="*/ 750634 w 1880854"/>
              <a:gd name="connsiteY104" fmla="*/ 904546 h 2014685"/>
              <a:gd name="connsiteX105" fmla="*/ 771883 w 1880854"/>
              <a:gd name="connsiteY105" fmla="*/ 936956 h 2014685"/>
              <a:gd name="connsiteX106" fmla="*/ 804263 w 1880854"/>
              <a:gd name="connsiteY106" fmla="*/ 955187 h 2014685"/>
              <a:gd name="connsiteX107" fmla="*/ 884201 w 1880854"/>
              <a:gd name="connsiteY107" fmla="*/ 956200 h 2014685"/>
              <a:gd name="connsiteX108" fmla="*/ 939854 w 1880854"/>
              <a:gd name="connsiteY108" fmla="*/ 949110 h 2014685"/>
              <a:gd name="connsiteX109" fmla="*/ 997530 w 1880854"/>
              <a:gd name="connsiteY109" fmla="*/ 929867 h 2014685"/>
              <a:gd name="connsiteX110" fmla="*/ 1029910 w 1880854"/>
              <a:gd name="connsiteY110" fmla="*/ 926828 h 2014685"/>
              <a:gd name="connsiteX111" fmla="*/ 1053183 w 1880854"/>
              <a:gd name="connsiteY111" fmla="*/ 959239 h 2014685"/>
              <a:gd name="connsiteX112" fmla="*/ 1085563 w 1880854"/>
              <a:gd name="connsiteY112" fmla="*/ 952149 h 2014685"/>
              <a:gd name="connsiteX113" fmla="*/ 1134133 w 1880854"/>
              <a:gd name="connsiteY113" fmla="*/ 972405 h 2014685"/>
              <a:gd name="connsiteX114" fmla="*/ 1125026 w 1880854"/>
              <a:gd name="connsiteY114" fmla="*/ 1021021 h 2014685"/>
              <a:gd name="connsiteX115" fmla="*/ 1126038 w 1880854"/>
              <a:gd name="connsiteY115" fmla="*/ 1039252 h 2014685"/>
              <a:gd name="connsiteX116" fmla="*/ 1131097 w 1880854"/>
              <a:gd name="connsiteY116" fmla="*/ 1106098 h 2014685"/>
              <a:gd name="connsiteX117" fmla="*/ 1154370 w 1880854"/>
              <a:gd name="connsiteY117" fmla="*/ 1138509 h 2014685"/>
              <a:gd name="connsiteX118" fmla="*/ 1170560 w 1880854"/>
              <a:gd name="connsiteY118" fmla="*/ 1160791 h 2014685"/>
              <a:gd name="connsiteX119" fmla="*/ 1196869 w 1880854"/>
              <a:gd name="connsiteY119" fmla="*/ 1197252 h 2014685"/>
              <a:gd name="connsiteX120" fmla="*/ 1203952 w 1880854"/>
              <a:gd name="connsiteY120" fmla="*/ 1234727 h 2014685"/>
              <a:gd name="connsiteX121" fmla="*/ 1172584 w 1880854"/>
              <a:gd name="connsiteY121" fmla="*/ 1269163 h 2014685"/>
              <a:gd name="connsiteX122" fmla="*/ 1156394 w 1880854"/>
              <a:gd name="connsiteY122" fmla="*/ 1317779 h 2014685"/>
              <a:gd name="connsiteX123" fmla="*/ 1145264 w 1880854"/>
              <a:gd name="connsiteY123" fmla="*/ 1348163 h 2014685"/>
              <a:gd name="connsiteX124" fmla="*/ 1166513 w 1880854"/>
              <a:gd name="connsiteY124" fmla="*/ 1378548 h 2014685"/>
              <a:gd name="connsiteX125" fmla="*/ 1196869 w 1880854"/>
              <a:gd name="connsiteY125" fmla="*/ 1417036 h 2014685"/>
              <a:gd name="connsiteX126" fmla="*/ 1203952 w 1880854"/>
              <a:gd name="connsiteY126" fmla="*/ 1453497 h 2014685"/>
              <a:gd name="connsiteX127" fmla="*/ 1204964 w 1880854"/>
              <a:gd name="connsiteY127" fmla="*/ 1481856 h 2014685"/>
              <a:gd name="connsiteX128" fmla="*/ 1221154 w 1880854"/>
              <a:gd name="connsiteY128" fmla="*/ 1518318 h 2014685"/>
              <a:gd name="connsiteX129" fmla="*/ 1242403 w 1880854"/>
              <a:gd name="connsiteY129" fmla="*/ 1566934 h 2014685"/>
              <a:gd name="connsiteX130" fmla="*/ 1253534 w 1880854"/>
              <a:gd name="connsiteY130" fmla="*/ 1566934 h 2014685"/>
              <a:gd name="connsiteX131" fmla="*/ 1307163 w 1880854"/>
              <a:gd name="connsiteY131" fmla="*/ 1542626 h 2014685"/>
              <a:gd name="connsiteX132" fmla="*/ 1372935 w 1880854"/>
              <a:gd name="connsiteY132" fmla="*/ 1514267 h 2014685"/>
              <a:gd name="connsiteX133" fmla="*/ 1382041 w 1880854"/>
              <a:gd name="connsiteY133" fmla="*/ 1486920 h 2014685"/>
              <a:gd name="connsiteX134" fmla="*/ 1425552 w 1880854"/>
              <a:gd name="connsiteY134" fmla="*/ 1449446 h 2014685"/>
              <a:gd name="connsiteX135" fmla="*/ 1461979 w 1880854"/>
              <a:gd name="connsiteY135" fmla="*/ 1395766 h 2014685"/>
              <a:gd name="connsiteX136" fmla="*/ 1461979 w 1880854"/>
              <a:gd name="connsiteY136" fmla="*/ 1361330 h 2014685"/>
              <a:gd name="connsiteX137" fmla="*/ 1493347 w 1880854"/>
              <a:gd name="connsiteY137" fmla="*/ 1349176 h 2014685"/>
              <a:gd name="connsiteX138" fmla="*/ 1507514 w 1880854"/>
              <a:gd name="connsiteY138" fmla="*/ 1325881 h 2014685"/>
              <a:gd name="connsiteX139" fmla="*/ 1547988 w 1880854"/>
              <a:gd name="connsiteY139" fmla="*/ 1286381 h 2014685"/>
              <a:gd name="connsiteX140" fmla="*/ 1531798 w 1880854"/>
              <a:gd name="connsiteY140" fmla="*/ 1248906 h 2014685"/>
              <a:gd name="connsiteX141" fmla="*/ 1561143 w 1880854"/>
              <a:gd name="connsiteY141" fmla="*/ 1211432 h 2014685"/>
              <a:gd name="connsiteX142" fmla="*/ 1558107 w 1880854"/>
              <a:gd name="connsiteY142" fmla="*/ 1147624 h 2014685"/>
              <a:gd name="connsiteX143" fmla="*/ 1558107 w 1880854"/>
              <a:gd name="connsiteY143" fmla="*/ 1103060 h 2014685"/>
              <a:gd name="connsiteX144" fmla="*/ 1578344 w 1880854"/>
              <a:gd name="connsiteY144" fmla="*/ 1077739 h 2014685"/>
              <a:gd name="connsiteX145" fmla="*/ 1587451 w 1880854"/>
              <a:gd name="connsiteY145" fmla="*/ 1027098 h 2014685"/>
              <a:gd name="connsiteX146" fmla="*/ 1618819 w 1880854"/>
              <a:gd name="connsiteY146" fmla="*/ 991649 h 2014685"/>
              <a:gd name="connsiteX147" fmla="*/ 1627926 w 1880854"/>
              <a:gd name="connsiteY147" fmla="*/ 922777 h 2014685"/>
              <a:gd name="connsiteX148" fmla="*/ 1648164 w 1880854"/>
              <a:gd name="connsiteY148" fmla="*/ 883277 h 2014685"/>
              <a:gd name="connsiteX149" fmla="*/ 1654235 w 1880854"/>
              <a:gd name="connsiteY149" fmla="*/ 836687 h 2014685"/>
              <a:gd name="connsiteX150" fmla="*/ 1632986 w 1880854"/>
              <a:gd name="connsiteY150" fmla="*/ 813392 h 2014685"/>
              <a:gd name="connsiteX151" fmla="*/ 1598582 w 1880854"/>
              <a:gd name="connsiteY151" fmla="*/ 821494 h 2014685"/>
              <a:gd name="connsiteX152" fmla="*/ 1578344 w 1880854"/>
              <a:gd name="connsiteY152" fmla="*/ 825546 h 2014685"/>
              <a:gd name="connsiteX153" fmla="*/ 1550012 w 1880854"/>
              <a:gd name="connsiteY153" fmla="*/ 817443 h 2014685"/>
              <a:gd name="connsiteX154" fmla="*/ 1550012 w 1880854"/>
              <a:gd name="connsiteY154" fmla="*/ 785033 h 2014685"/>
              <a:gd name="connsiteX155" fmla="*/ 1517632 w 1880854"/>
              <a:gd name="connsiteY155" fmla="*/ 773892 h 2014685"/>
              <a:gd name="connsiteX156" fmla="*/ 1498407 w 1880854"/>
              <a:gd name="connsiteY156" fmla="*/ 734391 h 2014685"/>
              <a:gd name="connsiteX157" fmla="*/ 1479181 w 1880854"/>
              <a:gd name="connsiteY157" fmla="*/ 697930 h 2014685"/>
              <a:gd name="connsiteX158" fmla="*/ 1451861 w 1880854"/>
              <a:gd name="connsiteY158" fmla="*/ 684763 h 2014685"/>
              <a:gd name="connsiteX159" fmla="*/ 1441742 w 1880854"/>
              <a:gd name="connsiteY159" fmla="*/ 633109 h 2014685"/>
              <a:gd name="connsiteX160" fmla="*/ 1469062 w 1880854"/>
              <a:gd name="connsiteY160" fmla="*/ 623993 h 2014685"/>
              <a:gd name="connsiteX161" fmla="*/ 1488288 w 1880854"/>
              <a:gd name="connsiteY161" fmla="*/ 640199 h 2014685"/>
              <a:gd name="connsiteX162" fmla="*/ 1506502 w 1880854"/>
              <a:gd name="connsiteY162" fmla="*/ 669571 h 2014685"/>
              <a:gd name="connsiteX163" fmla="*/ 1514597 w 1880854"/>
              <a:gd name="connsiteY163" fmla="*/ 709071 h 2014685"/>
              <a:gd name="connsiteX164" fmla="*/ 1558107 w 1880854"/>
              <a:gd name="connsiteY164" fmla="*/ 736417 h 2014685"/>
              <a:gd name="connsiteX165" fmla="*/ 1584416 w 1880854"/>
              <a:gd name="connsiteY165" fmla="*/ 770853 h 2014685"/>
              <a:gd name="connsiteX166" fmla="*/ 1646140 w 1880854"/>
              <a:gd name="connsiteY166" fmla="*/ 755661 h 2014685"/>
              <a:gd name="connsiteX167" fmla="*/ 1660306 w 1880854"/>
              <a:gd name="connsiteY167" fmla="*/ 723250 h 2014685"/>
              <a:gd name="connsiteX168" fmla="*/ 1671437 w 1880854"/>
              <a:gd name="connsiteY168" fmla="*/ 688814 h 2014685"/>
              <a:gd name="connsiteX169" fmla="*/ 1656259 w 1880854"/>
              <a:gd name="connsiteY169" fmla="*/ 645263 h 2014685"/>
              <a:gd name="connsiteX170" fmla="*/ 1656259 w 1880854"/>
              <a:gd name="connsiteY170" fmla="*/ 607788 h 2014685"/>
              <a:gd name="connsiteX171" fmla="*/ 1642092 w 1880854"/>
              <a:gd name="connsiteY171" fmla="*/ 578416 h 2014685"/>
              <a:gd name="connsiteX172" fmla="*/ 1651199 w 1880854"/>
              <a:gd name="connsiteY172" fmla="*/ 580442 h 2014685"/>
              <a:gd name="connsiteX173" fmla="*/ 1688638 w 1880854"/>
              <a:gd name="connsiteY173" fmla="*/ 593609 h 2014685"/>
              <a:gd name="connsiteX174" fmla="*/ 1713935 w 1880854"/>
              <a:gd name="connsiteY174" fmla="*/ 642224 h 2014685"/>
              <a:gd name="connsiteX175" fmla="*/ 1737208 w 1880854"/>
              <a:gd name="connsiteY175" fmla="*/ 664507 h 2014685"/>
              <a:gd name="connsiteX176" fmla="*/ 1750363 w 1880854"/>
              <a:gd name="connsiteY176" fmla="*/ 677673 h 2014685"/>
              <a:gd name="connsiteX177" fmla="*/ 1157564 w 1880854"/>
              <a:gd name="connsiteY177" fmla="*/ 97135 h 2014685"/>
              <a:gd name="connsiteX178" fmla="*/ 1159153 w 1880854"/>
              <a:gd name="connsiteY178" fmla="*/ 48626 h 2014685"/>
              <a:gd name="connsiteX179" fmla="*/ 1594534 w 1880854"/>
              <a:gd name="connsiteY179" fmla="*/ 331287 h 2014685"/>
              <a:gd name="connsiteX180" fmla="*/ 1752386 w 1880854"/>
              <a:gd name="connsiteY180" fmla="*/ 1484895 h 2014685"/>
              <a:gd name="connsiteX181" fmla="*/ 1341567 w 1880854"/>
              <a:gd name="connsiteY181" fmla="*/ 1885973 h 2014685"/>
              <a:gd name="connsiteX182" fmla="*/ 859916 w 1880854"/>
              <a:gd name="connsiteY182" fmla="*/ 2014602 h 2014685"/>
              <a:gd name="connsiteX183" fmla="*/ 20250 w 1880854"/>
              <a:gd name="connsiteY183" fmla="*/ 1580235 h 2014685"/>
              <a:gd name="connsiteX184" fmla="*/ 0 w 1880854"/>
              <a:gd name="connsiteY184" fmla="*/ 1543893 h 2014685"/>
              <a:gd name="connsiteX185" fmla="*/ 59143 w 1880854"/>
              <a:gd name="connsiteY185" fmla="*/ 1367562 h 2014685"/>
              <a:gd name="connsiteX186" fmla="*/ 69644 w 1880854"/>
              <a:gd name="connsiteY186" fmla="*/ 1375510 h 2014685"/>
              <a:gd name="connsiteX187" fmla="*/ 88870 w 1880854"/>
              <a:gd name="connsiteY187" fmla="*/ 1452484 h 2014685"/>
              <a:gd name="connsiteX188" fmla="*/ 113155 w 1880854"/>
              <a:gd name="connsiteY188" fmla="*/ 1518318 h 2014685"/>
              <a:gd name="connsiteX189" fmla="*/ 142499 w 1880854"/>
              <a:gd name="connsiteY189" fmla="*/ 1553767 h 2014685"/>
              <a:gd name="connsiteX190" fmla="*/ 164760 w 1880854"/>
              <a:gd name="connsiteY190" fmla="*/ 1592254 h 2014685"/>
              <a:gd name="connsiteX191" fmla="*/ 188033 w 1880854"/>
              <a:gd name="connsiteY191" fmla="*/ 1628716 h 2014685"/>
              <a:gd name="connsiteX192" fmla="*/ 233567 w 1880854"/>
              <a:gd name="connsiteY192" fmla="*/ 1712780 h 2014685"/>
              <a:gd name="connsiteX193" fmla="*/ 254817 w 1880854"/>
              <a:gd name="connsiteY193" fmla="*/ 1743165 h 2014685"/>
              <a:gd name="connsiteX194" fmla="*/ 315529 w 1880854"/>
              <a:gd name="connsiteY194" fmla="*/ 1778614 h 2014685"/>
              <a:gd name="connsiteX195" fmla="*/ 353980 w 1880854"/>
              <a:gd name="connsiteY195" fmla="*/ 1807986 h 2014685"/>
              <a:gd name="connsiteX196" fmla="*/ 359039 w 1880854"/>
              <a:gd name="connsiteY196" fmla="*/ 1791781 h 2014685"/>
              <a:gd name="connsiteX197" fmla="*/ 335766 w 1880854"/>
              <a:gd name="connsiteY197" fmla="*/ 1765447 h 2014685"/>
              <a:gd name="connsiteX198" fmla="*/ 310470 w 1880854"/>
              <a:gd name="connsiteY198" fmla="*/ 1732024 h 2014685"/>
              <a:gd name="connsiteX199" fmla="*/ 296304 w 1880854"/>
              <a:gd name="connsiteY199" fmla="*/ 1702652 h 2014685"/>
              <a:gd name="connsiteX200" fmla="*/ 267971 w 1880854"/>
              <a:gd name="connsiteY200" fmla="*/ 1665178 h 2014685"/>
              <a:gd name="connsiteX201" fmla="*/ 280114 w 1880854"/>
              <a:gd name="connsiteY201" fmla="*/ 1641883 h 2014685"/>
              <a:gd name="connsiteX202" fmla="*/ 291244 w 1880854"/>
              <a:gd name="connsiteY202" fmla="*/ 1625677 h 2014685"/>
              <a:gd name="connsiteX203" fmla="*/ 280114 w 1880854"/>
              <a:gd name="connsiteY203" fmla="*/ 1587190 h 2014685"/>
              <a:gd name="connsiteX204" fmla="*/ 303387 w 1880854"/>
              <a:gd name="connsiteY204" fmla="*/ 1504138 h 2014685"/>
              <a:gd name="connsiteX205" fmla="*/ 302375 w 1880854"/>
              <a:gd name="connsiteY205" fmla="*/ 1457548 h 2014685"/>
              <a:gd name="connsiteX206" fmla="*/ 330707 w 1880854"/>
              <a:gd name="connsiteY206" fmla="*/ 1437292 h 2014685"/>
              <a:gd name="connsiteX207" fmla="*/ 370170 w 1880854"/>
              <a:gd name="connsiteY207" fmla="*/ 1407920 h 2014685"/>
              <a:gd name="connsiteX208" fmla="*/ 365111 w 1880854"/>
              <a:gd name="connsiteY208" fmla="*/ 1381587 h 2014685"/>
              <a:gd name="connsiteX209" fmla="*/ 378265 w 1880854"/>
              <a:gd name="connsiteY209" fmla="*/ 1355253 h 2014685"/>
              <a:gd name="connsiteX210" fmla="*/ 379277 w 1880854"/>
              <a:gd name="connsiteY210" fmla="*/ 1315753 h 2014685"/>
              <a:gd name="connsiteX211" fmla="*/ 365111 w 1880854"/>
              <a:gd name="connsiteY211" fmla="*/ 1281317 h 2014685"/>
              <a:gd name="connsiteX212" fmla="*/ 371182 w 1880854"/>
              <a:gd name="connsiteY212" fmla="*/ 1247894 h 2014685"/>
              <a:gd name="connsiteX213" fmla="*/ 398503 w 1880854"/>
              <a:gd name="connsiteY213" fmla="*/ 1207381 h 2014685"/>
              <a:gd name="connsiteX214" fmla="*/ 413681 w 1880854"/>
              <a:gd name="connsiteY214" fmla="*/ 1168893 h 2014685"/>
              <a:gd name="connsiteX215" fmla="*/ 397491 w 1880854"/>
              <a:gd name="connsiteY215" fmla="*/ 1148637 h 2014685"/>
              <a:gd name="connsiteX216" fmla="*/ 359040 w 1880854"/>
              <a:gd name="connsiteY216" fmla="*/ 1127368 h 2014685"/>
              <a:gd name="connsiteX217" fmla="*/ 332731 w 1880854"/>
              <a:gd name="connsiteY217" fmla="*/ 1095970 h 2014685"/>
              <a:gd name="connsiteX218" fmla="*/ 285173 w 1880854"/>
              <a:gd name="connsiteY218" fmla="*/ 1092931 h 2014685"/>
              <a:gd name="connsiteX219" fmla="*/ 275054 w 1880854"/>
              <a:gd name="connsiteY219" fmla="*/ 1077739 h 2014685"/>
              <a:gd name="connsiteX220" fmla="*/ 236603 w 1880854"/>
              <a:gd name="connsiteY220" fmla="*/ 1062547 h 2014685"/>
              <a:gd name="connsiteX221" fmla="*/ 230532 w 1880854"/>
              <a:gd name="connsiteY221" fmla="*/ 1041277 h 2014685"/>
              <a:gd name="connsiteX222" fmla="*/ 202199 w 1880854"/>
              <a:gd name="connsiteY222" fmla="*/ 1037226 h 2014685"/>
              <a:gd name="connsiteX223" fmla="*/ 196128 w 1880854"/>
              <a:gd name="connsiteY223" fmla="*/ 1018995 h 2014685"/>
              <a:gd name="connsiteX224" fmla="*/ 194104 w 1880854"/>
              <a:gd name="connsiteY224" fmla="*/ 990636 h 2014685"/>
              <a:gd name="connsiteX225" fmla="*/ 191069 w 1880854"/>
              <a:gd name="connsiteY225" fmla="*/ 978102 h 2014685"/>
              <a:gd name="connsiteX226" fmla="*/ 190147 w 1880854"/>
              <a:gd name="connsiteY226" fmla="*/ 976978 h 2014685"/>
              <a:gd name="connsiteX227" fmla="*/ 495136 w 1880854"/>
              <a:gd name="connsiteY227" fmla="*/ 67663 h 2014685"/>
              <a:gd name="connsiteX228" fmla="*/ 634160 w 1880854"/>
              <a:gd name="connsiteY228" fmla="*/ 22771 h 2014685"/>
              <a:gd name="connsiteX229" fmla="*/ 836643 w 1880854"/>
              <a:gd name="connsiteY229" fmla="*/ 93 h 2014685"/>
              <a:gd name="connsiteX230" fmla="*/ 1159153 w 1880854"/>
              <a:gd name="connsiteY230" fmla="*/ 48626 h 2014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</a:cxnLst>
            <a:rect l="l" t="t" r="r" b="b"/>
            <a:pathLst>
              <a:path w="1880854" h="2014685">
                <a:moveTo>
                  <a:pt x="596823" y="1851474"/>
                </a:moveTo>
                <a:lnTo>
                  <a:pt x="596829" y="1851537"/>
                </a:lnTo>
                <a:cubicBezTo>
                  <a:pt x="596829" y="1851537"/>
                  <a:pt x="593541" y="1852044"/>
                  <a:pt x="595691" y="1851664"/>
                </a:cubicBezTo>
                <a:close/>
                <a:moveTo>
                  <a:pt x="1251510" y="1879897"/>
                </a:moveTo>
                <a:cubicBezTo>
                  <a:pt x="1239368" y="1879897"/>
                  <a:pt x="1226213" y="1880909"/>
                  <a:pt x="1223178" y="1882935"/>
                </a:cubicBezTo>
                <a:cubicBezTo>
                  <a:pt x="1216095" y="1887999"/>
                  <a:pt x="1180679" y="1862679"/>
                  <a:pt x="1174608" y="1862678"/>
                </a:cubicBezTo>
                <a:cubicBezTo>
                  <a:pt x="1167525" y="1863691"/>
                  <a:pt x="1153358" y="1860653"/>
                  <a:pt x="1146275" y="1858627"/>
                </a:cubicBezTo>
                <a:cubicBezTo>
                  <a:pt x="1139192" y="1856601"/>
                  <a:pt x="1116931" y="1863691"/>
                  <a:pt x="1100741" y="1866730"/>
                </a:cubicBezTo>
                <a:cubicBezTo>
                  <a:pt x="1084551" y="1868755"/>
                  <a:pt x="1082528" y="1868755"/>
                  <a:pt x="1066338" y="1884961"/>
                </a:cubicBezTo>
                <a:cubicBezTo>
                  <a:pt x="1050148" y="1901166"/>
                  <a:pt x="1047112" y="1882935"/>
                  <a:pt x="1035982" y="1882935"/>
                </a:cubicBezTo>
                <a:cubicBezTo>
                  <a:pt x="1024851" y="1882935"/>
                  <a:pt x="996518" y="1885974"/>
                  <a:pt x="996518" y="1885974"/>
                </a:cubicBezTo>
                <a:cubicBezTo>
                  <a:pt x="996518" y="1885974"/>
                  <a:pt x="996518" y="1885974"/>
                  <a:pt x="1010685" y="1855589"/>
                </a:cubicBezTo>
                <a:cubicBezTo>
                  <a:pt x="1010685" y="1855589"/>
                  <a:pt x="994495" y="1851537"/>
                  <a:pt x="978305" y="1851537"/>
                </a:cubicBezTo>
                <a:cubicBezTo>
                  <a:pt x="962115" y="1851537"/>
                  <a:pt x="964139" y="1865717"/>
                  <a:pt x="957056" y="1876858"/>
                </a:cubicBezTo>
                <a:cubicBezTo>
                  <a:pt x="950984" y="1889012"/>
                  <a:pt x="947949" y="1891038"/>
                  <a:pt x="939854" y="1909268"/>
                </a:cubicBezTo>
                <a:cubicBezTo>
                  <a:pt x="930747" y="1928512"/>
                  <a:pt x="891284" y="1898127"/>
                  <a:pt x="875094" y="1896102"/>
                </a:cubicBezTo>
                <a:cubicBezTo>
                  <a:pt x="858904" y="1894076"/>
                  <a:pt x="851821" y="1897114"/>
                  <a:pt x="837655" y="1890025"/>
                </a:cubicBezTo>
                <a:cubicBezTo>
                  <a:pt x="823488" y="1882935"/>
                  <a:pt x="839678" y="1878884"/>
                  <a:pt x="839678" y="1878884"/>
                </a:cubicBezTo>
                <a:cubicBezTo>
                  <a:pt x="839678" y="1878884"/>
                  <a:pt x="839678" y="1878884"/>
                  <a:pt x="874082" y="1852550"/>
                </a:cubicBezTo>
                <a:cubicBezTo>
                  <a:pt x="874082" y="1852550"/>
                  <a:pt x="874082" y="1852550"/>
                  <a:pt x="910509" y="1831281"/>
                </a:cubicBezTo>
                <a:cubicBezTo>
                  <a:pt x="910509" y="1831281"/>
                  <a:pt x="903426" y="1813050"/>
                  <a:pt x="892296" y="1811024"/>
                </a:cubicBezTo>
                <a:cubicBezTo>
                  <a:pt x="880153" y="1808999"/>
                  <a:pt x="881165" y="1820140"/>
                  <a:pt x="874082" y="1827230"/>
                </a:cubicBezTo>
                <a:cubicBezTo>
                  <a:pt x="866999" y="1834319"/>
                  <a:pt x="800215" y="1830268"/>
                  <a:pt x="800215" y="1830268"/>
                </a:cubicBezTo>
                <a:cubicBezTo>
                  <a:pt x="800215" y="1830268"/>
                  <a:pt x="760752" y="1844448"/>
                  <a:pt x="739503" y="1835332"/>
                </a:cubicBezTo>
                <a:cubicBezTo>
                  <a:pt x="719266" y="1826217"/>
                  <a:pt x="739503" y="1835332"/>
                  <a:pt x="730396" y="1815076"/>
                </a:cubicBezTo>
                <a:cubicBezTo>
                  <a:pt x="721289" y="1794819"/>
                  <a:pt x="703076" y="1829255"/>
                  <a:pt x="686886" y="1836345"/>
                </a:cubicBezTo>
                <a:cubicBezTo>
                  <a:pt x="670696" y="1843435"/>
                  <a:pt x="670696" y="1838371"/>
                  <a:pt x="627185" y="1846473"/>
                </a:cubicBezTo>
                <a:cubicBezTo>
                  <a:pt x="616308" y="1848246"/>
                  <a:pt x="608972" y="1849448"/>
                  <a:pt x="604086" y="1850256"/>
                </a:cubicBezTo>
                <a:lnTo>
                  <a:pt x="596823" y="1851474"/>
                </a:lnTo>
                <a:lnTo>
                  <a:pt x="596576" y="1849132"/>
                </a:lnTo>
                <a:cubicBezTo>
                  <a:pt x="596323" y="1846726"/>
                  <a:pt x="595817" y="1841915"/>
                  <a:pt x="594806" y="1832294"/>
                </a:cubicBezTo>
                <a:cubicBezTo>
                  <a:pt x="594806" y="1832294"/>
                  <a:pt x="578616" y="1846473"/>
                  <a:pt x="564449" y="1858627"/>
                </a:cubicBezTo>
                <a:cubicBezTo>
                  <a:pt x="551295" y="1869768"/>
                  <a:pt x="537129" y="1863691"/>
                  <a:pt x="528022" y="1863691"/>
                </a:cubicBezTo>
                <a:cubicBezTo>
                  <a:pt x="518915" y="1863691"/>
                  <a:pt x="523975" y="1905217"/>
                  <a:pt x="523975" y="1905217"/>
                </a:cubicBezTo>
                <a:cubicBezTo>
                  <a:pt x="524986" y="1908256"/>
                  <a:pt x="528022" y="1911294"/>
                  <a:pt x="531058" y="1915345"/>
                </a:cubicBezTo>
                <a:cubicBezTo>
                  <a:pt x="634268" y="1950794"/>
                  <a:pt x="744562" y="1970038"/>
                  <a:pt x="858904" y="1968012"/>
                </a:cubicBezTo>
                <a:cubicBezTo>
                  <a:pt x="999554" y="1966999"/>
                  <a:pt x="1132109" y="1935602"/>
                  <a:pt x="1251510" y="1879897"/>
                </a:cubicBezTo>
                <a:close/>
                <a:moveTo>
                  <a:pt x="1157564" y="97135"/>
                </a:moveTo>
                <a:cubicBezTo>
                  <a:pt x="1066085" y="66054"/>
                  <a:pt x="968439" y="48456"/>
                  <a:pt x="866999" y="46683"/>
                </a:cubicBezTo>
                <a:cubicBezTo>
                  <a:pt x="866999" y="46683"/>
                  <a:pt x="866999" y="46683"/>
                  <a:pt x="870035" y="48709"/>
                </a:cubicBezTo>
                <a:cubicBezTo>
                  <a:pt x="870035" y="48709"/>
                  <a:pt x="860928" y="62888"/>
                  <a:pt x="855868" y="69978"/>
                </a:cubicBezTo>
                <a:cubicBezTo>
                  <a:pt x="851821" y="77068"/>
                  <a:pt x="864975" y="72004"/>
                  <a:pt x="864975" y="72004"/>
                </a:cubicBezTo>
                <a:cubicBezTo>
                  <a:pt x="864975" y="72004"/>
                  <a:pt x="907474" y="92260"/>
                  <a:pt x="907474" y="99350"/>
                </a:cubicBezTo>
                <a:cubicBezTo>
                  <a:pt x="907474" y="106440"/>
                  <a:pt x="891284" y="113530"/>
                  <a:pt x="854856" y="111504"/>
                </a:cubicBezTo>
                <a:cubicBezTo>
                  <a:pt x="817417" y="109478"/>
                  <a:pt x="835631" y="116568"/>
                  <a:pt x="789085" y="93273"/>
                </a:cubicBezTo>
                <a:cubicBezTo>
                  <a:pt x="743551" y="70991"/>
                  <a:pt x="748610" y="130748"/>
                  <a:pt x="730396" y="146953"/>
                </a:cubicBezTo>
                <a:cubicBezTo>
                  <a:pt x="712183" y="164171"/>
                  <a:pt x="709147" y="168222"/>
                  <a:pt x="698016" y="196581"/>
                </a:cubicBezTo>
                <a:cubicBezTo>
                  <a:pt x="686886" y="223928"/>
                  <a:pt x="698016" y="196581"/>
                  <a:pt x="728373" y="213799"/>
                </a:cubicBezTo>
                <a:cubicBezTo>
                  <a:pt x="758729" y="232030"/>
                  <a:pt x="740515" y="218864"/>
                  <a:pt x="756705" y="216838"/>
                </a:cubicBezTo>
                <a:cubicBezTo>
                  <a:pt x="772895" y="213799"/>
                  <a:pt x="814382" y="203671"/>
                  <a:pt x="827536" y="201646"/>
                </a:cubicBezTo>
                <a:cubicBezTo>
                  <a:pt x="841702" y="199620"/>
                  <a:pt x="848785" y="201645"/>
                  <a:pt x="846761" y="245197"/>
                </a:cubicBezTo>
                <a:cubicBezTo>
                  <a:pt x="844738" y="289761"/>
                  <a:pt x="846761" y="245197"/>
                  <a:pt x="913545" y="276595"/>
                </a:cubicBezTo>
                <a:cubicBezTo>
                  <a:pt x="981340" y="307992"/>
                  <a:pt x="902414" y="309005"/>
                  <a:pt x="954020" y="320146"/>
                </a:cubicBezTo>
                <a:cubicBezTo>
                  <a:pt x="1004613" y="331287"/>
                  <a:pt x="946937" y="334326"/>
                  <a:pt x="907474" y="350531"/>
                </a:cubicBezTo>
                <a:cubicBezTo>
                  <a:pt x="869023" y="367749"/>
                  <a:pt x="887236" y="348505"/>
                  <a:pt x="861940" y="380916"/>
                </a:cubicBezTo>
                <a:cubicBezTo>
                  <a:pt x="836643" y="414339"/>
                  <a:pt x="866999" y="404211"/>
                  <a:pt x="881165" y="409275"/>
                </a:cubicBezTo>
                <a:cubicBezTo>
                  <a:pt x="894319" y="413326"/>
                  <a:pt x="917592" y="406236"/>
                  <a:pt x="928723" y="397121"/>
                </a:cubicBezTo>
                <a:cubicBezTo>
                  <a:pt x="940865" y="386992"/>
                  <a:pt x="949972" y="392057"/>
                  <a:pt x="949972" y="392057"/>
                </a:cubicBezTo>
                <a:cubicBezTo>
                  <a:pt x="949972" y="392057"/>
                  <a:pt x="977293" y="366736"/>
                  <a:pt x="1005625" y="381928"/>
                </a:cubicBezTo>
                <a:cubicBezTo>
                  <a:pt x="1032946" y="398134"/>
                  <a:pt x="1005625" y="381928"/>
                  <a:pt x="1011696" y="374839"/>
                </a:cubicBezTo>
                <a:cubicBezTo>
                  <a:pt x="1018780" y="367749"/>
                  <a:pt x="1032946" y="369775"/>
                  <a:pt x="1042053" y="360659"/>
                </a:cubicBezTo>
                <a:cubicBezTo>
                  <a:pt x="1051159" y="351544"/>
                  <a:pt x="1073421" y="344454"/>
                  <a:pt x="1141216" y="368762"/>
                </a:cubicBezTo>
                <a:cubicBezTo>
                  <a:pt x="1208000" y="394082"/>
                  <a:pt x="1146275" y="386993"/>
                  <a:pt x="1176632" y="401172"/>
                </a:cubicBezTo>
                <a:cubicBezTo>
                  <a:pt x="1205976" y="414339"/>
                  <a:pt x="1187762" y="410288"/>
                  <a:pt x="1189786" y="392057"/>
                </a:cubicBezTo>
                <a:cubicBezTo>
                  <a:pt x="1191810" y="372813"/>
                  <a:pt x="1191810" y="347492"/>
                  <a:pt x="1200916" y="343441"/>
                </a:cubicBezTo>
                <a:cubicBezTo>
                  <a:pt x="1210023" y="338377"/>
                  <a:pt x="1217106" y="345467"/>
                  <a:pt x="1231273" y="354582"/>
                </a:cubicBezTo>
                <a:cubicBezTo>
                  <a:pt x="1245439" y="363698"/>
                  <a:pt x="1271748" y="295838"/>
                  <a:pt x="1302104" y="309005"/>
                </a:cubicBezTo>
                <a:cubicBezTo>
                  <a:pt x="1332460" y="323185"/>
                  <a:pt x="1311210" y="314069"/>
                  <a:pt x="1341567" y="334326"/>
                </a:cubicBezTo>
                <a:cubicBezTo>
                  <a:pt x="1371923" y="354582"/>
                  <a:pt x="1341567" y="364710"/>
                  <a:pt x="1325377" y="378890"/>
                </a:cubicBezTo>
                <a:cubicBezTo>
                  <a:pt x="1310199" y="392057"/>
                  <a:pt x="1316270" y="369774"/>
                  <a:pt x="1290973" y="362685"/>
                </a:cubicBezTo>
                <a:cubicBezTo>
                  <a:pt x="1265676" y="355595"/>
                  <a:pt x="1281866" y="369774"/>
                  <a:pt x="1243415" y="405223"/>
                </a:cubicBezTo>
                <a:cubicBezTo>
                  <a:pt x="1203952" y="439659"/>
                  <a:pt x="1243415" y="405223"/>
                  <a:pt x="1250498" y="425480"/>
                </a:cubicBezTo>
                <a:cubicBezTo>
                  <a:pt x="1257581" y="446749"/>
                  <a:pt x="1277819" y="418390"/>
                  <a:pt x="1299068" y="424467"/>
                </a:cubicBezTo>
                <a:cubicBezTo>
                  <a:pt x="1319305" y="431557"/>
                  <a:pt x="1315258" y="431557"/>
                  <a:pt x="1342578" y="435608"/>
                </a:cubicBezTo>
                <a:cubicBezTo>
                  <a:pt x="1369899" y="440672"/>
                  <a:pt x="1342578" y="435608"/>
                  <a:pt x="1347638" y="454852"/>
                </a:cubicBezTo>
                <a:cubicBezTo>
                  <a:pt x="1352697" y="473083"/>
                  <a:pt x="1361804" y="456877"/>
                  <a:pt x="1389125" y="470044"/>
                </a:cubicBezTo>
                <a:cubicBezTo>
                  <a:pt x="1417457" y="483211"/>
                  <a:pt x="1398231" y="477134"/>
                  <a:pt x="1389125" y="497390"/>
                </a:cubicBezTo>
                <a:cubicBezTo>
                  <a:pt x="1381030" y="518660"/>
                  <a:pt x="1380018" y="498403"/>
                  <a:pt x="1370911" y="493339"/>
                </a:cubicBezTo>
                <a:cubicBezTo>
                  <a:pt x="1361804" y="489288"/>
                  <a:pt x="1359780" y="489288"/>
                  <a:pt x="1336507" y="500429"/>
                </a:cubicBezTo>
                <a:cubicBezTo>
                  <a:pt x="1313234" y="512583"/>
                  <a:pt x="1311210" y="503467"/>
                  <a:pt x="1302104" y="508531"/>
                </a:cubicBezTo>
                <a:cubicBezTo>
                  <a:pt x="1292997" y="512583"/>
                  <a:pt x="1285914" y="501442"/>
                  <a:pt x="1232284" y="497390"/>
                </a:cubicBezTo>
                <a:cubicBezTo>
                  <a:pt x="1179667" y="493339"/>
                  <a:pt x="1232284" y="497390"/>
                  <a:pt x="1202940" y="527775"/>
                </a:cubicBezTo>
                <a:cubicBezTo>
                  <a:pt x="1173596" y="558160"/>
                  <a:pt x="1202940" y="527775"/>
                  <a:pt x="1182703" y="527775"/>
                </a:cubicBezTo>
                <a:cubicBezTo>
                  <a:pt x="1161454" y="527775"/>
                  <a:pt x="1154370" y="518660"/>
                  <a:pt x="1140204" y="512583"/>
                </a:cubicBezTo>
                <a:cubicBezTo>
                  <a:pt x="1126038" y="505493"/>
                  <a:pt x="1133121" y="500429"/>
                  <a:pt x="1105801" y="501442"/>
                </a:cubicBezTo>
                <a:cubicBezTo>
                  <a:pt x="1078480" y="501442"/>
                  <a:pt x="1105801" y="501442"/>
                  <a:pt x="1078480" y="499416"/>
                </a:cubicBezTo>
                <a:cubicBezTo>
                  <a:pt x="1050148" y="497390"/>
                  <a:pt x="1066338" y="481185"/>
                  <a:pt x="1063302" y="445736"/>
                </a:cubicBezTo>
                <a:cubicBezTo>
                  <a:pt x="1061278" y="411300"/>
                  <a:pt x="1063302" y="445736"/>
                  <a:pt x="1047112" y="443711"/>
                </a:cubicBezTo>
                <a:cubicBezTo>
                  <a:pt x="1030922" y="441685"/>
                  <a:pt x="1035981" y="439659"/>
                  <a:pt x="1026875" y="439659"/>
                </a:cubicBezTo>
                <a:cubicBezTo>
                  <a:pt x="1017768" y="439659"/>
                  <a:pt x="1026875" y="439659"/>
                  <a:pt x="987412" y="446749"/>
                </a:cubicBezTo>
                <a:cubicBezTo>
                  <a:pt x="947949" y="454852"/>
                  <a:pt x="976281" y="449788"/>
                  <a:pt x="962115" y="449788"/>
                </a:cubicBezTo>
                <a:cubicBezTo>
                  <a:pt x="947949" y="449788"/>
                  <a:pt x="943901" y="451813"/>
                  <a:pt x="922652" y="456877"/>
                </a:cubicBezTo>
                <a:cubicBezTo>
                  <a:pt x="902414" y="461942"/>
                  <a:pt x="906462" y="456877"/>
                  <a:pt x="897355" y="459916"/>
                </a:cubicBezTo>
                <a:cubicBezTo>
                  <a:pt x="888248" y="461942"/>
                  <a:pt x="870035" y="483211"/>
                  <a:pt x="856880" y="497390"/>
                </a:cubicBezTo>
                <a:cubicBezTo>
                  <a:pt x="842714" y="510557"/>
                  <a:pt x="819441" y="520685"/>
                  <a:pt x="799204" y="518660"/>
                </a:cubicBezTo>
                <a:cubicBezTo>
                  <a:pt x="777954" y="516634"/>
                  <a:pt x="785037" y="522711"/>
                  <a:pt x="775930" y="529801"/>
                </a:cubicBezTo>
                <a:cubicBezTo>
                  <a:pt x="766824" y="536891"/>
                  <a:pt x="757717" y="560186"/>
                  <a:pt x="753669" y="569301"/>
                </a:cubicBezTo>
                <a:cubicBezTo>
                  <a:pt x="748610" y="579429"/>
                  <a:pt x="719266" y="593609"/>
                  <a:pt x="697005" y="635135"/>
                </a:cubicBezTo>
                <a:cubicBezTo>
                  <a:pt x="673731" y="676660"/>
                  <a:pt x="678791" y="665519"/>
                  <a:pt x="704088" y="720212"/>
                </a:cubicBezTo>
                <a:cubicBezTo>
                  <a:pt x="730396" y="775917"/>
                  <a:pt x="688910" y="736417"/>
                  <a:pt x="688910" y="764776"/>
                </a:cubicBezTo>
                <a:cubicBezTo>
                  <a:pt x="688910" y="792122"/>
                  <a:pt x="681826" y="778956"/>
                  <a:pt x="672720" y="801238"/>
                </a:cubicBezTo>
                <a:cubicBezTo>
                  <a:pt x="663613" y="824533"/>
                  <a:pt x="672720" y="801238"/>
                  <a:pt x="699028" y="828584"/>
                </a:cubicBezTo>
                <a:cubicBezTo>
                  <a:pt x="724325" y="856943"/>
                  <a:pt x="699028" y="828584"/>
                  <a:pt x="715218" y="847828"/>
                </a:cubicBezTo>
                <a:cubicBezTo>
                  <a:pt x="731408" y="866059"/>
                  <a:pt x="720278" y="860995"/>
                  <a:pt x="722301" y="882264"/>
                </a:cubicBezTo>
                <a:cubicBezTo>
                  <a:pt x="725337" y="902520"/>
                  <a:pt x="729384" y="893405"/>
                  <a:pt x="750634" y="904546"/>
                </a:cubicBezTo>
                <a:cubicBezTo>
                  <a:pt x="770871" y="915687"/>
                  <a:pt x="761764" y="913661"/>
                  <a:pt x="771883" y="936956"/>
                </a:cubicBezTo>
                <a:cubicBezTo>
                  <a:pt x="780990" y="960251"/>
                  <a:pt x="783014" y="944046"/>
                  <a:pt x="804263" y="955187"/>
                </a:cubicBezTo>
                <a:cubicBezTo>
                  <a:pt x="824500" y="966328"/>
                  <a:pt x="856880" y="956200"/>
                  <a:pt x="884201" y="956200"/>
                </a:cubicBezTo>
                <a:cubicBezTo>
                  <a:pt x="912533" y="956200"/>
                  <a:pt x="919616" y="958226"/>
                  <a:pt x="939854" y="949110"/>
                </a:cubicBezTo>
                <a:cubicBezTo>
                  <a:pt x="961103" y="938982"/>
                  <a:pt x="986400" y="938982"/>
                  <a:pt x="997530" y="929867"/>
                </a:cubicBezTo>
                <a:cubicBezTo>
                  <a:pt x="1008661" y="920751"/>
                  <a:pt x="1022827" y="922777"/>
                  <a:pt x="1029910" y="926828"/>
                </a:cubicBezTo>
                <a:cubicBezTo>
                  <a:pt x="1036993" y="931892"/>
                  <a:pt x="1031934" y="943033"/>
                  <a:pt x="1053183" y="959239"/>
                </a:cubicBezTo>
                <a:cubicBezTo>
                  <a:pt x="1074433" y="975444"/>
                  <a:pt x="1071397" y="954174"/>
                  <a:pt x="1085563" y="952149"/>
                </a:cubicBezTo>
                <a:cubicBezTo>
                  <a:pt x="1099729" y="949110"/>
                  <a:pt x="1134133" y="972405"/>
                  <a:pt x="1134133" y="972405"/>
                </a:cubicBezTo>
                <a:cubicBezTo>
                  <a:pt x="1134133" y="972405"/>
                  <a:pt x="1132109" y="990636"/>
                  <a:pt x="1125026" y="1021021"/>
                </a:cubicBezTo>
                <a:cubicBezTo>
                  <a:pt x="1118955" y="1050393"/>
                  <a:pt x="1125026" y="1021021"/>
                  <a:pt x="1126038" y="1039252"/>
                </a:cubicBezTo>
                <a:cubicBezTo>
                  <a:pt x="1126038" y="1057483"/>
                  <a:pt x="1131097" y="1106098"/>
                  <a:pt x="1131097" y="1106098"/>
                </a:cubicBezTo>
                <a:cubicBezTo>
                  <a:pt x="1131097" y="1106098"/>
                  <a:pt x="1140204" y="1117239"/>
                  <a:pt x="1154370" y="1138509"/>
                </a:cubicBezTo>
                <a:cubicBezTo>
                  <a:pt x="1168537" y="1158765"/>
                  <a:pt x="1168537" y="1153701"/>
                  <a:pt x="1170560" y="1160791"/>
                </a:cubicBezTo>
                <a:cubicBezTo>
                  <a:pt x="1173596" y="1167881"/>
                  <a:pt x="1191810" y="1186111"/>
                  <a:pt x="1196869" y="1197252"/>
                </a:cubicBezTo>
                <a:cubicBezTo>
                  <a:pt x="1200917" y="1209406"/>
                  <a:pt x="1201928" y="1216496"/>
                  <a:pt x="1203952" y="1234727"/>
                </a:cubicBezTo>
                <a:cubicBezTo>
                  <a:pt x="1206988" y="1252958"/>
                  <a:pt x="1190798" y="1254984"/>
                  <a:pt x="1172584" y="1269163"/>
                </a:cubicBezTo>
                <a:cubicBezTo>
                  <a:pt x="1153358" y="1283343"/>
                  <a:pt x="1163477" y="1288407"/>
                  <a:pt x="1156394" y="1317779"/>
                </a:cubicBezTo>
                <a:cubicBezTo>
                  <a:pt x="1150323" y="1348163"/>
                  <a:pt x="1156394" y="1317779"/>
                  <a:pt x="1145264" y="1348163"/>
                </a:cubicBezTo>
                <a:cubicBezTo>
                  <a:pt x="1134133" y="1378548"/>
                  <a:pt x="1147287" y="1360317"/>
                  <a:pt x="1166513" y="1378548"/>
                </a:cubicBezTo>
                <a:cubicBezTo>
                  <a:pt x="1184726" y="1396779"/>
                  <a:pt x="1182703" y="1387663"/>
                  <a:pt x="1196869" y="1417036"/>
                </a:cubicBezTo>
                <a:cubicBezTo>
                  <a:pt x="1211035" y="1446407"/>
                  <a:pt x="1201928" y="1428176"/>
                  <a:pt x="1203952" y="1453497"/>
                </a:cubicBezTo>
                <a:cubicBezTo>
                  <a:pt x="1206988" y="1479831"/>
                  <a:pt x="1203952" y="1453497"/>
                  <a:pt x="1204964" y="1481856"/>
                </a:cubicBezTo>
                <a:cubicBezTo>
                  <a:pt x="1204964" y="1509203"/>
                  <a:pt x="1204964" y="1481856"/>
                  <a:pt x="1221154" y="1518318"/>
                </a:cubicBezTo>
                <a:cubicBezTo>
                  <a:pt x="1237344" y="1554780"/>
                  <a:pt x="1223178" y="1534523"/>
                  <a:pt x="1242403" y="1566934"/>
                </a:cubicBezTo>
                <a:cubicBezTo>
                  <a:pt x="1261629" y="1598331"/>
                  <a:pt x="1242403" y="1566934"/>
                  <a:pt x="1253534" y="1566934"/>
                </a:cubicBezTo>
                <a:cubicBezTo>
                  <a:pt x="1265676" y="1565921"/>
                  <a:pt x="1300080" y="1549716"/>
                  <a:pt x="1307163" y="1542626"/>
                </a:cubicBezTo>
                <a:cubicBezTo>
                  <a:pt x="1313234" y="1535536"/>
                  <a:pt x="1359780" y="1517305"/>
                  <a:pt x="1372935" y="1514267"/>
                </a:cubicBezTo>
                <a:cubicBezTo>
                  <a:pt x="1387101" y="1512241"/>
                  <a:pt x="1382041" y="1486920"/>
                  <a:pt x="1382041" y="1486920"/>
                </a:cubicBezTo>
                <a:cubicBezTo>
                  <a:pt x="1382041" y="1486920"/>
                  <a:pt x="1382041" y="1486920"/>
                  <a:pt x="1425552" y="1449446"/>
                </a:cubicBezTo>
                <a:cubicBezTo>
                  <a:pt x="1425552" y="1449446"/>
                  <a:pt x="1425552" y="1449446"/>
                  <a:pt x="1461979" y="1395766"/>
                </a:cubicBezTo>
                <a:cubicBezTo>
                  <a:pt x="1461979" y="1395766"/>
                  <a:pt x="1461979" y="1367407"/>
                  <a:pt x="1461979" y="1361330"/>
                </a:cubicBezTo>
                <a:cubicBezTo>
                  <a:pt x="1461979" y="1354240"/>
                  <a:pt x="1482217" y="1351202"/>
                  <a:pt x="1493347" y="1349176"/>
                </a:cubicBezTo>
                <a:cubicBezTo>
                  <a:pt x="1505490" y="1346138"/>
                  <a:pt x="1502454" y="1332971"/>
                  <a:pt x="1507514" y="1325881"/>
                </a:cubicBezTo>
                <a:cubicBezTo>
                  <a:pt x="1511561" y="1318792"/>
                  <a:pt x="1529775" y="1290432"/>
                  <a:pt x="1547988" y="1286381"/>
                </a:cubicBezTo>
                <a:cubicBezTo>
                  <a:pt x="1567214" y="1281317"/>
                  <a:pt x="1531798" y="1248906"/>
                  <a:pt x="1531798" y="1248906"/>
                </a:cubicBezTo>
                <a:cubicBezTo>
                  <a:pt x="1531798" y="1248906"/>
                  <a:pt x="1557095" y="1230676"/>
                  <a:pt x="1561143" y="1211432"/>
                </a:cubicBezTo>
                <a:cubicBezTo>
                  <a:pt x="1566202" y="1193201"/>
                  <a:pt x="1561143" y="1156740"/>
                  <a:pt x="1558107" y="1147624"/>
                </a:cubicBezTo>
                <a:cubicBezTo>
                  <a:pt x="1556083" y="1138509"/>
                  <a:pt x="1558107" y="1103060"/>
                  <a:pt x="1558107" y="1103060"/>
                </a:cubicBezTo>
                <a:cubicBezTo>
                  <a:pt x="1558107" y="1103060"/>
                  <a:pt x="1558107" y="1103060"/>
                  <a:pt x="1578344" y="1077739"/>
                </a:cubicBezTo>
                <a:cubicBezTo>
                  <a:pt x="1578344" y="1077739"/>
                  <a:pt x="1580368" y="1031149"/>
                  <a:pt x="1587451" y="1027098"/>
                </a:cubicBezTo>
                <a:cubicBezTo>
                  <a:pt x="1593523" y="1022034"/>
                  <a:pt x="1607689" y="991649"/>
                  <a:pt x="1618819" y="991649"/>
                </a:cubicBezTo>
                <a:cubicBezTo>
                  <a:pt x="1630962" y="991649"/>
                  <a:pt x="1627926" y="922777"/>
                  <a:pt x="1627926" y="922777"/>
                </a:cubicBezTo>
                <a:cubicBezTo>
                  <a:pt x="1627926" y="922777"/>
                  <a:pt x="1627926" y="922777"/>
                  <a:pt x="1648164" y="883277"/>
                </a:cubicBezTo>
                <a:cubicBezTo>
                  <a:pt x="1648164" y="883277"/>
                  <a:pt x="1654235" y="843777"/>
                  <a:pt x="1654235" y="836687"/>
                </a:cubicBezTo>
                <a:cubicBezTo>
                  <a:pt x="1654235" y="829597"/>
                  <a:pt x="1632986" y="813392"/>
                  <a:pt x="1632986" y="813392"/>
                </a:cubicBezTo>
                <a:cubicBezTo>
                  <a:pt x="1632986" y="813392"/>
                  <a:pt x="1614772" y="814405"/>
                  <a:pt x="1598582" y="821494"/>
                </a:cubicBezTo>
                <a:cubicBezTo>
                  <a:pt x="1582392" y="828584"/>
                  <a:pt x="1587451" y="823520"/>
                  <a:pt x="1578344" y="825546"/>
                </a:cubicBezTo>
                <a:cubicBezTo>
                  <a:pt x="1568226" y="828584"/>
                  <a:pt x="1566202" y="821494"/>
                  <a:pt x="1550012" y="817443"/>
                </a:cubicBezTo>
                <a:cubicBezTo>
                  <a:pt x="1533822" y="812379"/>
                  <a:pt x="1547988" y="796174"/>
                  <a:pt x="1550012" y="785033"/>
                </a:cubicBezTo>
                <a:cubicBezTo>
                  <a:pt x="1552036" y="772879"/>
                  <a:pt x="1526739" y="775917"/>
                  <a:pt x="1517632" y="773892"/>
                </a:cubicBezTo>
                <a:cubicBezTo>
                  <a:pt x="1507513" y="770853"/>
                  <a:pt x="1505490" y="741481"/>
                  <a:pt x="1498407" y="734391"/>
                </a:cubicBezTo>
                <a:cubicBezTo>
                  <a:pt x="1491324" y="727302"/>
                  <a:pt x="1489300" y="718186"/>
                  <a:pt x="1479181" y="697930"/>
                </a:cubicBezTo>
                <a:cubicBezTo>
                  <a:pt x="1470074" y="676660"/>
                  <a:pt x="1462991" y="686789"/>
                  <a:pt x="1451861" y="684763"/>
                </a:cubicBezTo>
                <a:cubicBezTo>
                  <a:pt x="1439718" y="681725"/>
                  <a:pt x="1455908" y="656404"/>
                  <a:pt x="1441742" y="633109"/>
                </a:cubicBezTo>
                <a:cubicBezTo>
                  <a:pt x="1427576" y="610827"/>
                  <a:pt x="1469062" y="623993"/>
                  <a:pt x="1469062" y="623993"/>
                </a:cubicBezTo>
                <a:cubicBezTo>
                  <a:pt x="1469062" y="623993"/>
                  <a:pt x="1469062" y="623993"/>
                  <a:pt x="1488288" y="640199"/>
                </a:cubicBezTo>
                <a:cubicBezTo>
                  <a:pt x="1506502" y="656404"/>
                  <a:pt x="1492336" y="651340"/>
                  <a:pt x="1506502" y="669571"/>
                </a:cubicBezTo>
                <a:cubicBezTo>
                  <a:pt x="1520668" y="687802"/>
                  <a:pt x="1509537" y="701981"/>
                  <a:pt x="1514597" y="709071"/>
                </a:cubicBezTo>
                <a:cubicBezTo>
                  <a:pt x="1518644" y="716161"/>
                  <a:pt x="1549000" y="720212"/>
                  <a:pt x="1558107" y="736417"/>
                </a:cubicBezTo>
                <a:cubicBezTo>
                  <a:pt x="1568226" y="752622"/>
                  <a:pt x="1584416" y="770853"/>
                  <a:pt x="1584416" y="770853"/>
                </a:cubicBezTo>
                <a:cubicBezTo>
                  <a:pt x="1584416" y="770853"/>
                  <a:pt x="1637033" y="760725"/>
                  <a:pt x="1646140" y="755661"/>
                </a:cubicBezTo>
                <a:cubicBezTo>
                  <a:pt x="1655247" y="751610"/>
                  <a:pt x="1660306" y="723250"/>
                  <a:pt x="1660306" y="723250"/>
                </a:cubicBezTo>
                <a:cubicBezTo>
                  <a:pt x="1660306" y="723250"/>
                  <a:pt x="1671437" y="697930"/>
                  <a:pt x="1671437" y="688814"/>
                </a:cubicBezTo>
                <a:cubicBezTo>
                  <a:pt x="1670425" y="679699"/>
                  <a:pt x="1656259" y="645263"/>
                  <a:pt x="1656259" y="645263"/>
                </a:cubicBezTo>
                <a:cubicBezTo>
                  <a:pt x="1656259" y="645263"/>
                  <a:pt x="1656259" y="645263"/>
                  <a:pt x="1656259" y="607788"/>
                </a:cubicBezTo>
                <a:cubicBezTo>
                  <a:pt x="1656259" y="607788"/>
                  <a:pt x="1638045" y="589557"/>
                  <a:pt x="1642092" y="578416"/>
                </a:cubicBezTo>
                <a:cubicBezTo>
                  <a:pt x="1646140" y="566263"/>
                  <a:pt x="1642092" y="578416"/>
                  <a:pt x="1651199" y="580442"/>
                </a:cubicBezTo>
                <a:cubicBezTo>
                  <a:pt x="1660306" y="582468"/>
                  <a:pt x="1681555" y="584493"/>
                  <a:pt x="1688638" y="593609"/>
                </a:cubicBezTo>
                <a:cubicBezTo>
                  <a:pt x="1695722" y="602724"/>
                  <a:pt x="1704828" y="633109"/>
                  <a:pt x="1713935" y="642224"/>
                </a:cubicBezTo>
                <a:cubicBezTo>
                  <a:pt x="1724054" y="651340"/>
                  <a:pt x="1726078" y="648301"/>
                  <a:pt x="1737208" y="664507"/>
                </a:cubicBezTo>
                <a:cubicBezTo>
                  <a:pt x="1746315" y="676660"/>
                  <a:pt x="1747327" y="673622"/>
                  <a:pt x="1750363" y="677673"/>
                </a:cubicBezTo>
                <a:cubicBezTo>
                  <a:pt x="1650946" y="404970"/>
                  <a:pt x="1432003" y="190378"/>
                  <a:pt x="1157564" y="97135"/>
                </a:cubicBezTo>
                <a:close/>
                <a:moveTo>
                  <a:pt x="1159153" y="48626"/>
                </a:moveTo>
                <a:cubicBezTo>
                  <a:pt x="1328128" y="103481"/>
                  <a:pt x="1477537" y="202152"/>
                  <a:pt x="1594534" y="331287"/>
                </a:cubicBezTo>
                <a:cubicBezTo>
                  <a:pt x="1910238" y="639186"/>
                  <a:pt x="1967915" y="1100021"/>
                  <a:pt x="1752386" y="1484895"/>
                </a:cubicBezTo>
                <a:cubicBezTo>
                  <a:pt x="1637033" y="1690498"/>
                  <a:pt x="1484241" y="1813050"/>
                  <a:pt x="1341567" y="1885973"/>
                </a:cubicBezTo>
                <a:cubicBezTo>
                  <a:pt x="1198893" y="1965987"/>
                  <a:pt x="1034970" y="2012577"/>
                  <a:pt x="859916" y="2014602"/>
                </a:cubicBezTo>
                <a:cubicBezTo>
                  <a:pt x="512717" y="2019033"/>
                  <a:pt x="204255" y="1846220"/>
                  <a:pt x="20250" y="1580235"/>
                </a:cubicBezTo>
                <a:lnTo>
                  <a:pt x="0" y="1543893"/>
                </a:lnTo>
                <a:lnTo>
                  <a:pt x="59143" y="1367562"/>
                </a:lnTo>
                <a:lnTo>
                  <a:pt x="69644" y="1375510"/>
                </a:lnTo>
                <a:cubicBezTo>
                  <a:pt x="97977" y="1399817"/>
                  <a:pt x="75716" y="1401843"/>
                  <a:pt x="88870" y="1452484"/>
                </a:cubicBezTo>
                <a:cubicBezTo>
                  <a:pt x="102024" y="1503126"/>
                  <a:pt x="103036" y="1473754"/>
                  <a:pt x="113155" y="1518318"/>
                </a:cubicBezTo>
                <a:cubicBezTo>
                  <a:pt x="122262" y="1562882"/>
                  <a:pt x="123274" y="1529459"/>
                  <a:pt x="142499" y="1553767"/>
                </a:cubicBezTo>
                <a:cubicBezTo>
                  <a:pt x="160713" y="1578075"/>
                  <a:pt x="142499" y="1553767"/>
                  <a:pt x="164760" y="1592254"/>
                </a:cubicBezTo>
                <a:cubicBezTo>
                  <a:pt x="186010" y="1629729"/>
                  <a:pt x="179938" y="1611498"/>
                  <a:pt x="188033" y="1628716"/>
                </a:cubicBezTo>
                <a:cubicBezTo>
                  <a:pt x="196128" y="1645934"/>
                  <a:pt x="203211" y="1635806"/>
                  <a:pt x="233567" y="1712780"/>
                </a:cubicBezTo>
                <a:cubicBezTo>
                  <a:pt x="263924" y="1789755"/>
                  <a:pt x="239639" y="1724934"/>
                  <a:pt x="254817" y="1743165"/>
                </a:cubicBezTo>
                <a:cubicBezTo>
                  <a:pt x="271007" y="1761396"/>
                  <a:pt x="280114" y="1749242"/>
                  <a:pt x="315529" y="1778614"/>
                </a:cubicBezTo>
                <a:cubicBezTo>
                  <a:pt x="350945" y="1806973"/>
                  <a:pt x="326660" y="1790768"/>
                  <a:pt x="353980" y="1807986"/>
                </a:cubicBezTo>
                <a:cubicBezTo>
                  <a:pt x="382313" y="1826217"/>
                  <a:pt x="359039" y="1801909"/>
                  <a:pt x="359039" y="1791781"/>
                </a:cubicBezTo>
                <a:cubicBezTo>
                  <a:pt x="359039" y="1780640"/>
                  <a:pt x="346897" y="1774563"/>
                  <a:pt x="335766" y="1765447"/>
                </a:cubicBezTo>
                <a:cubicBezTo>
                  <a:pt x="324636" y="1756332"/>
                  <a:pt x="319577" y="1744178"/>
                  <a:pt x="310470" y="1732024"/>
                </a:cubicBezTo>
                <a:cubicBezTo>
                  <a:pt x="301363" y="1719870"/>
                  <a:pt x="302375" y="1714806"/>
                  <a:pt x="296304" y="1702652"/>
                </a:cubicBezTo>
                <a:cubicBezTo>
                  <a:pt x="290232" y="1690498"/>
                  <a:pt x="282137" y="1686447"/>
                  <a:pt x="267971" y="1665178"/>
                </a:cubicBezTo>
                <a:cubicBezTo>
                  <a:pt x="253805" y="1642896"/>
                  <a:pt x="277078" y="1648972"/>
                  <a:pt x="280114" y="1641883"/>
                </a:cubicBezTo>
                <a:cubicBezTo>
                  <a:pt x="283149" y="1633780"/>
                  <a:pt x="288209" y="1634793"/>
                  <a:pt x="291244" y="1625677"/>
                </a:cubicBezTo>
                <a:cubicBezTo>
                  <a:pt x="294280" y="1616562"/>
                  <a:pt x="292256" y="1601370"/>
                  <a:pt x="280114" y="1587190"/>
                </a:cubicBezTo>
                <a:cubicBezTo>
                  <a:pt x="266959" y="1574023"/>
                  <a:pt x="302375" y="1512241"/>
                  <a:pt x="303387" y="1504138"/>
                </a:cubicBezTo>
                <a:cubicBezTo>
                  <a:pt x="304398" y="1496036"/>
                  <a:pt x="302375" y="1457548"/>
                  <a:pt x="302375" y="1457548"/>
                </a:cubicBezTo>
                <a:cubicBezTo>
                  <a:pt x="302375" y="1457548"/>
                  <a:pt x="320588" y="1441343"/>
                  <a:pt x="330707" y="1437292"/>
                </a:cubicBezTo>
                <a:cubicBezTo>
                  <a:pt x="339814" y="1434254"/>
                  <a:pt x="358028" y="1420074"/>
                  <a:pt x="370170" y="1407920"/>
                </a:cubicBezTo>
                <a:cubicBezTo>
                  <a:pt x="382313" y="1395766"/>
                  <a:pt x="365111" y="1381587"/>
                  <a:pt x="365111" y="1381587"/>
                </a:cubicBezTo>
                <a:cubicBezTo>
                  <a:pt x="365111" y="1381587"/>
                  <a:pt x="374218" y="1364369"/>
                  <a:pt x="378265" y="1355253"/>
                </a:cubicBezTo>
                <a:cubicBezTo>
                  <a:pt x="383324" y="1346138"/>
                  <a:pt x="379277" y="1322843"/>
                  <a:pt x="379277" y="1315753"/>
                </a:cubicBezTo>
                <a:cubicBezTo>
                  <a:pt x="379277" y="1307650"/>
                  <a:pt x="371182" y="1293471"/>
                  <a:pt x="365111" y="1281317"/>
                </a:cubicBezTo>
                <a:cubicBezTo>
                  <a:pt x="359040" y="1269163"/>
                  <a:pt x="365111" y="1255996"/>
                  <a:pt x="371182" y="1247894"/>
                </a:cubicBezTo>
                <a:cubicBezTo>
                  <a:pt x="377253" y="1239791"/>
                  <a:pt x="389396" y="1215483"/>
                  <a:pt x="398503" y="1207381"/>
                </a:cubicBezTo>
                <a:cubicBezTo>
                  <a:pt x="407609" y="1199278"/>
                  <a:pt x="410645" y="1187124"/>
                  <a:pt x="413681" y="1168893"/>
                </a:cubicBezTo>
                <a:cubicBezTo>
                  <a:pt x="415704" y="1150663"/>
                  <a:pt x="403562" y="1151675"/>
                  <a:pt x="397491" y="1148637"/>
                </a:cubicBezTo>
                <a:cubicBezTo>
                  <a:pt x="391419" y="1145598"/>
                  <a:pt x="383325" y="1141547"/>
                  <a:pt x="359040" y="1127368"/>
                </a:cubicBezTo>
                <a:cubicBezTo>
                  <a:pt x="333743" y="1114201"/>
                  <a:pt x="341838" y="1103060"/>
                  <a:pt x="332731" y="1095970"/>
                </a:cubicBezTo>
                <a:cubicBezTo>
                  <a:pt x="323624" y="1087867"/>
                  <a:pt x="304398" y="1091919"/>
                  <a:pt x="285173" y="1092931"/>
                </a:cubicBezTo>
                <a:cubicBezTo>
                  <a:pt x="264936" y="1094957"/>
                  <a:pt x="280114" y="1080778"/>
                  <a:pt x="275054" y="1077739"/>
                </a:cubicBezTo>
                <a:cubicBezTo>
                  <a:pt x="271007" y="1074701"/>
                  <a:pt x="253805" y="1068624"/>
                  <a:pt x="236603" y="1062547"/>
                </a:cubicBezTo>
                <a:cubicBezTo>
                  <a:pt x="219401" y="1056470"/>
                  <a:pt x="230532" y="1041277"/>
                  <a:pt x="230532" y="1041277"/>
                </a:cubicBezTo>
                <a:cubicBezTo>
                  <a:pt x="230532" y="1041277"/>
                  <a:pt x="210294" y="1038239"/>
                  <a:pt x="202199" y="1037226"/>
                </a:cubicBezTo>
                <a:cubicBezTo>
                  <a:pt x="195116" y="1036213"/>
                  <a:pt x="193093" y="1025072"/>
                  <a:pt x="196128" y="1018995"/>
                </a:cubicBezTo>
                <a:cubicBezTo>
                  <a:pt x="199164" y="1012918"/>
                  <a:pt x="194104" y="990636"/>
                  <a:pt x="194104" y="990636"/>
                </a:cubicBezTo>
                <a:cubicBezTo>
                  <a:pt x="194104" y="990636"/>
                  <a:pt x="193346" y="984559"/>
                  <a:pt x="191069" y="978102"/>
                </a:cubicBezTo>
                <a:lnTo>
                  <a:pt x="190147" y="976978"/>
                </a:lnTo>
                <a:lnTo>
                  <a:pt x="495136" y="67663"/>
                </a:lnTo>
                <a:lnTo>
                  <a:pt x="634160" y="22771"/>
                </a:lnTo>
                <a:cubicBezTo>
                  <a:pt x="699487" y="8639"/>
                  <a:pt x="767203" y="853"/>
                  <a:pt x="836643" y="93"/>
                </a:cubicBezTo>
                <a:cubicBezTo>
                  <a:pt x="949340" y="-1426"/>
                  <a:pt x="1057768" y="15713"/>
                  <a:pt x="1159153" y="48626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 sz="1350" dirty="0"/>
          </a:p>
        </p:txBody>
      </p:sp>
    </p:spTree>
    <p:extLst>
      <p:ext uri="{BB962C8B-B14F-4D97-AF65-F5344CB8AC3E}">
        <p14:creationId xmlns:p14="http://schemas.microsoft.com/office/powerpoint/2010/main" val="15823591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altLang="zh-CN" dirty="0"/>
              <a:t>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A37050D-1F68-44CC-8003-8EB4C0743F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www.islide.cc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AFEAA5F-CB79-47EE-9BFC-9BE3DCB55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57859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9" name="직사각형 45"/>
          <p:cNvSpPr/>
          <p:nvPr userDrawn="1"/>
        </p:nvSpPr>
        <p:spPr>
          <a:xfrm>
            <a:off x="695326" y="1023807"/>
            <a:ext cx="10801351" cy="11042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350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6261BD6-72DA-4868-A86A-0A4020147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www.islide.cc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29E8209-73A4-4E21-987C-D8E8A88BD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17462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180079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末尾幻灯片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 userDrawn="1"/>
        </p:nvSpPr>
        <p:spPr>
          <a:xfrm>
            <a:off x="1" y="-155848"/>
            <a:ext cx="12192000" cy="7013848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/>
          </a:p>
        </p:txBody>
      </p:sp>
      <p:grpSp>
        <p:nvGrpSpPr>
          <p:cNvPr id="10" name="组合 9"/>
          <p:cNvGrpSpPr/>
          <p:nvPr/>
        </p:nvGrpSpPr>
        <p:grpSpPr>
          <a:xfrm>
            <a:off x="5186365" y="1041400"/>
            <a:ext cx="1825625" cy="2387600"/>
            <a:chOff x="5186363" y="1441451"/>
            <a:chExt cx="1825625" cy="2387600"/>
          </a:xfrm>
          <a:solidFill>
            <a:schemeClr val="accent1"/>
          </a:solidFill>
        </p:grpSpPr>
        <p:sp>
          <p:nvSpPr>
            <p:cNvPr id="8" name="Freeform 5"/>
            <p:cNvSpPr>
              <a:spLocks/>
            </p:cNvSpPr>
            <p:nvPr/>
          </p:nvSpPr>
          <p:spPr bwMode="auto">
            <a:xfrm>
              <a:off x="5186363" y="1441451"/>
              <a:ext cx="1825625" cy="2387600"/>
            </a:xfrm>
            <a:custGeom>
              <a:avLst/>
              <a:gdLst>
                <a:gd name="T0" fmla="*/ 2244 w 2251"/>
                <a:gd name="T1" fmla="*/ 1006 h 2950"/>
                <a:gd name="T2" fmla="*/ 1720 w 2251"/>
                <a:gd name="T3" fmla="*/ 0 h 2950"/>
                <a:gd name="T4" fmla="*/ 1636 w 2251"/>
                <a:gd name="T5" fmla="*/ 119 h 2950"/>
                <a:gd name="T6" fmla="*/ 2099 w 2251"/>
                <a:gd name="T7" fmla="*/ 1008 h 2950"/>
                <a:gd name="T8" fmla="*/ 1002 w 2251"/>
                <a:gd name="T9" fmla="*/ 2130 h 2950"/>
                <a:gd name="T10" fmla="*/ 112 w 2251"/>
                <a:gd name="T11" fmla="*/ 1701 h 2950"/>
                <a:gd name="T12" fmla="*/ 0 w 2251"/>
                <a:gd name="T13" fmla="*/ 1793 h 2950"/>
                <a:gd name="T14" fmla="*/ 942 w 2251"/>
                <a:gd name="T15" fmla="*/ 2275 h 2950"/>
                <a:gd name="T16" fmla="*/ 944 w 2251"/>
                <a:gd name="T17" fmla="*/ 2475 h 2950"/>
                <a:gd name="T18" fmla="*/ 755 w 2251"/>
                <a:gd name="T19" fmla="*/ 2638 h 2950"/>
                <a:gd name="T20" fmla="*/ 516 w 2251"/>
                <a:gd name="T21" fmla="*/ 2827 h 2950"/>
                <a:gd name="T22" fmla="*/ 1082 w 2251"/>
                <a:gd name="T23" fmla="*/ 2950 h 2950"/>
                <a:gd name="T24" fmla="*/ 1082 w 2251"/>
                <a:gd name="T25" fmla="*/ 2950 h 2950"/>
                <a:gd name="T26" fmla="*/ 1110 w 2251"/>
                <a:gd name="T27" fmla="*/ 2950 h 2950"/>
                <a:gd name="T28" fmla="*/ 1148 w 2251"/>
                <a:gd name="T29" fmla="*/ 2950 h 2950"/>
                <a:gd name="T30" fmla="*/ 1148 w 2251"/>
                <a:gd name="T31" fmla="*/ 2949 h 2950"/>
                <a:gd name="T32" fmla="*/ 1672 w 2251"/>
                <a:gd name="T33" fmla="*/ 2814 h 2950"/>
                <a:gd name="T34" fmla="*/ 1390 w 2251"/>
                <a:gd name="T35" fmla="*/ 2631 h 2950"/>
                <a:gd name="T36" fmla="*/ 1209 w 2251"/>
                <a:gd name="T37" fmla="*/ 2472 h 2950"/>
                <a:gd name="T38" fmla="*/ 1206 w 2251"/>
                <a:gd name="T39" fmla="*/ 2257 h 2950"/>
                <a:gd name="T40" fmla="*/ 2244 w 2251"/>
                <a:gd name="T41" fmla="*/ 1006 h 29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251" h="2950">
                  <a:moveTo>
                    <a:pt x="2244" y="1006"/>
                  </a:moveTo>
                  <a:cubicBezTo>
                    <a:pt x="2240" y="591"/>
                    <a:pt x="2034" y="225"/>
                    <a:pt x="1720" y="0"/>
                  </a:cubicBezTo>
                  <a:cubicBezTo>
                    <a:pt x="1636" y="119"/>
                    <a:pt x="1636" y="119"/>
                    <a:pt x="1636" y="119"/>
                  </a:cubicBezTo>
                  <a:cubicBezTo>
                    <a:pt x="1913" y="317"/>
                    <a:pt x="2095" y="641"/>
                    <a:pt x="2099" y="1008"/>
                  </a:cubicBezTo>
                  <a:cubicBezTo>
                    <a:pt x="2106" y="1621"/>
                    <a:pt x="1615" y="2123"/>
                    <a:pt x="1002" y="2130"/>
                  </a:cubicBezTo>
                  <a:cubicBezTo>
                    <a:pt x="641" y="2134"/>
                    <a:pt x="318" y="1966"/>
                    <a:pt x="112" y="1701"/>
                  </a:cubicBezTo>
                  <a:cubicBezTo>
                    <a:pt x="0" y="1793"/>
                    <a:pt x="0" y="1793"/>
                    <a:pt x="0" y="1793"/>
                  </a:cubicBezTo>
                  <a:cubicBezTo>
                    <a:pt x="221" y="2076"/>
                    <a:pt x="560" y="2261"/>
                    <a:pt x="942" y="2275"/>
                  </a:cubicBezTo>
                  <a:cubicBezTo>
                    <a:pt x="944" y="2475"/>
                    <a:pt x="944" y="2475"/>
                    <a:pt x="944" y="2475"/>
                  </a:cubicBezTo>
                  <a:cubicBezTo>
                    <a:pt x="944" y="2475"/>
                    <a:pt x="886" y="2591"/>
                    <a:pt x="755" y="2638"/>
                  </a:cubicBezTo>
                  <a:cubicBezTo>
                    <a:pt x="623" y="2686"/>
                    <a:pt x="503" y="2758"/>
                    <a:pt x="516" y="2827"/>
                  </a:cubicBezTo>
                  <a:cubicBezTo>
                    <a:pt x="527" y="2892"/>
                    <a:pt x="670" y="2949"/>
                    <a:pt x="1082" y="2950"/>
                  </a:cubicBezTo>
                  <a:cubicBezTo>
                    <a:pt x="1082" y="2950"/>
                    <a:pt x="1082" y="2950"/>
                    <a:pt x="1082" y="2950"/>
                  </a:cubicBezTo>
                  <a:cubicBezTo>
                    <a:pt x="1091" y="2950"/>
                    <a:pt x="1100" y="2950"/>
                    <a:pt x="1110" y="2950"/>
                  </a:cubicBezTo>
                  <a:cubicBezTo>
                    <a:pt x="1122" y="2950"/>
                    <a:pt x="1135" y="2950"/>
                    <a:pt x="1148" y="2950"/>
                  </a:cubicBezTo>
                  <a:cubicBezTo>
                    <a:pt x="1148" y="2949"/>
                    <a:pt x="1148" y="2949"/>
                    <a:pt x="1148" y="2949"/>
                  </a:cubicBezTo>
                  <a:cubicBezTo>
                    <a:pt x="1445" y="2938"/>
                    <a:pt x="1662" y="2878"/>
                    <a:pt x="1672" y="2814"/>
                  </a:cubicBezTo>
                  <a:cubicBezTo>
                    <a:pt x="1683" y="2745"/>
                    <a:pt x="1522" y="2676"/>
                    <a:pt x="1390" y="2631"/>
                  </a:cubicBezTo>
                  <a:cubicBezTo>
                    <a:pt x="1257" y="2587"/>
                    <a:pt x="1209" y="2472"/>
                    <a:pt x="1209" y="2472"/>
                  </a:cubicBezTo>
                  <a:cubicBezTo>
                    <a:pt x="1206" y="2257"/>
                    <a:pt x="1206" y="2257"/>
                    <a:pt x="1206" y="2257"/>
                  </a:cubicBezTo>
                  <a:cubicBezTo>
                    <a:pt x="1802" y="2153"/>
                    <a:pt x="2251" y="1630"/>
                    <a:pt x="2244" y="100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0"/>
            </a:p>
          </p:txBody>
        </p:sp>
        <p:sp>
          <p:nvSpPr>
            <p:cNvPr id="9" name="Freeform 6"/>
            <p:cNvSpPr>
              <a:spLocks noEditPoints="1"/>
            </p:cNvSpPr>
            <p:nvPr/>
          </p:nvSpPr>
          <p:spPr bwMode="auto">
            <a:xfrm>
              <a:off x="5189538" y="1477963"/>
              <a:ext cx="1708150" cy="1619250"/>
            </a:xfrm>
            <a:custGeom>
              <a:avLst/>
              <a:gdLst>
                <a:gd name="T0" fmla="*/ 989 w 2107"/>
                <a:gd name="T1" fmla="*/ 4 h 2000"/>
                <a:gd name="T2" fmla="*/ 593 w 2107"/>
                <a:gd name="T3" fmla="*/ 186 h 2000"/>
                <a:gd name="T4" fmla="*/ 553 w 2107"/>
                <a:gd name="T5" fmla="*/ 263 h 2000"/>
                <a:gd name="T6" fmla="*/ 530 w 2107"/>
                <a:gd name="T7" fmla="*/ 334 h 2000"/>
                <a:gd name="T8" fmla="*/ 498 w 2107"/>
                <a:gd name="T9" fmla="*/ 285 h 2000"/>
                <a:gd name="T10" fmla="*/ 465 w 2107"/>
                <a:gd name="T11" fmla="*/ 350 h 2000"/>
                <a:gd name="T12" fmla="*/ 386 w 2107"/>
                <a:gd name="T13" fmla="*/ 369 h 2000"/>
                <a:gd name="T14" fmla="*/ 306 w 2107"/>
                <a:gd name="T15" fmla="*/ 436 h 2000"/>
                <a:gd name="T16" fmla="*/ 222 w 2107"/>
                <a:gd name="T17" fmla="*/ 549 h 2000"/>
                <a:gd name="T18" fmla="*/ 147 w 2107"/>
                <a:gd name="T19" fmla="*/ 644 h 2000"/>
                <a:gd name="T20" fmla="*/ 193 w 2107"/>
                <a:gd name="T21" fmla="*/ 702 h 2000"/>
                <a:gd name="T22" fmla="*/ 222 w 2107"/>
                <a:gd name="T23" fmla="*/ 748 h 2000"/>
                <a:gd name="T24" fmla="*/ 166 w 2107"/>
                <a:gd name="T25" fmla="*/ 715 h 2000"/>
                <a:gd name="T26" fmla="*/ 128 w 2107"/>
                <a:gd name="T27" fmla="*/ 667 h 2000"/>
                <a:gd name="T28" fmla="*/ 1892 w 2107"/>
                <a:gd name="T29" fmla="*/ 673 h 2000"/>
                <a:gd name="T30" fmla="*/ 1785 w 2107"/>
                <a:gd name="T31" fmla="*/ 575 h 2000"/>
                <a:gd name="T32" fmla="*/ 1789 w 2107"/>
                <a:gd name="T33" fmla="*/ 750 h 2000"/>
                <a:gd name="T34" fmla="*/ 1633 w 2107"/>
                <a:gd name="T35" fmla="*/ 636 h 2000"/>
                <a:gd name="T36" fmla="*/ 1643 w 2107"/>
                <a:gd name="T37" fmla="*/ 729 h 2000"/>
                <a:gd name="T38" fmla="*/ 1742 w 2107"/>
                <a:gd name="T39" fmla="*/ 815 h 2000"/>
                <a:gd name="T40" fmla="*/ 1762 w 2107"/>
                <a:gd name="T41" fmla="*/ 983 h 2000"/>
                <a:gd name="T42" fmla="*/ 1705 w 2107"/>
                <a:gd name="T43" fmla="*/ 1200 h 2000"/>
                <a:gd name="T44" fmla="*/ 1607 w 2107"/>
                <a:gd name="T45" fmla="*/ 1348 h 2000"/>
                <a:gd name="T46" fmla="*/ 1454 w 2107"/>
                <a:gd name="T47" fmla="*/ 1527 h 2000"/>
                <a:gd name="T48" fmla="*/ 1352 w 2107"/>
                <a:gd name="T49" fmla="*/ 1439 h 2000"/>
                <a:gd name="T50" fmla="*/ 1321 w 2107"/>
                <a:gd name="T51" fmla="*/ 1257 h 2000"/>
                <a:gd name="T52" fmla="*/ 1280 w 2107"/>
                <a:gd name="T53" fmla="*/ 1096 h 2000"/>
                <a:gd name="T54" fmla="*/ 1203 w 2107"/>
                <a:gd name="T55" fmla="*/ 951 h 2000"/>
                <a:gd name="T56" fmla="*/ 957 w 2107"/>
                <a:gd name="T57" fmla="*/ 947 h 2000"/>
                <a:gd name="T58" fmla="*/ 853 w 2107"/>
                <a:gd name="T59" fmla="*/ 822 h 2000"/>
                <a:gd name="T60" fmla="*/ 907 w 2107"/>
                <a:gd name="T61" fmla="*/ 566 h 2000"/>
                <a:gd name="T62" fmla="*/ 1074 w 2107"/>
                <a:gd name="T63" fmla="*/ 455 h 2000"/>
                <a:gd name="T64" fmla="*/ 1213 w 2107"/>
                <a:gd name="T65" fmla="*/ 444 h 2000"/>
                <a:gd name="T66" fmla="*/ 1351 w 2107"/>
                <a:gd name="T67" fmla="*/ 525 h 2000"/>
                <a:gd name="T68" fmla="*/ 1535 w 2107"/>
                <a:gd name="T69" fmla="*/ 495 h 2000"/>
                <a:gd name="T70" fmla="*/ 1398 w 2107"/>
                <a:gd name="T71" fmla="*/ 424 h 2000"/>
                <a:gd name="T72" fmla="*/ 1449 w 2107"/>
                <a:gd name="T73" fmla="*/ 309 h 2000"/>
                <a:gd name="T74" fmla="*/ 1290 w 2107"/>
                <a:gd name="T75" fmla="*/ 368 h 2000"/>
                <a:gd name="T76" fmla="*/ 1080 w 2107"/>
                <a:gd name="T77" fmla="*/ 396 h 2000"/>
                <a:gd name="T78" fmla="*/ 1065 w 2107"/>
                <a:gd name="T79" fmla="*/ 277 h 2000"/>
                <a:gd name="T80" fmla="*/ 852 w 2107"/>
                <a:gd name="T81" fmla="*/ 198 h 2000"/>
                <a:gd name="T82" fmla="*/ 1017 w 2107"/>
                <a:gd name="T83" fmla="*/ 75 h 2000"/>
                <a:gd name="T84" fmla="*/ 111 w 2107"/>
                <a:gd name="T85" fmla="*/ 704 h 2000"/>
                <a:gd name="T86" fmla="*/ 116 w 2107"/>
                <a:gd name="T87" fmla="*/ 859 h 2000"/>
                <a:gd name="T88" fmla="*/ 167 w 2107"/>
                <a:gd name="T89" fmla="*/ 829 h 2000"/>
                <a:gd name="T90" fmla="*/ 257 w 2107"/>
                <a:gd name="T91" fmla="*/ 892 h 2000"/>
                <a:gd name="T92" fmla="*/ 354 w 2107"/>
                <a:gd name="T93" fmla="*/ 982 h 2000"/>
                <a:gd name="T94" fmla="*/ 434 w 2107"/>
                <a:gd name="T95" fmla="*/ 1068 h 2000"/>
                <a:gd name="T96" fmla="*/ 571 w 2107"/>
                <a:gd name="T97" fmla="*/ 1158 h 2000"/>
                <a:gd name="T98" fmla="*/ 536 w 2107"/>
                <a:gd name="T99" fmla="*/ 1342 h 2000"/>
                <a:gd name="T100" fmla="*/ 462 w 2107"/>
                <a:gd name="T101" fmla="*/ 1489 h 2000"/>
                <a:gd name="T102" fmla="*/ 455 w 2107"/>
                <a:gd name="T103" fmla="*/ 1685 h 2000"/>
                <a:gd name="T104" fmla="*/ 474 w 2107"/>
                <a:gd name="T105" fmla="*/ 1760 h 2000"/>
                <a:gd name="T106" fmla="*/ 303 w 2107"/>
                <a:gd name="T107" fmla="*/ 1538 h 2000"/>
                <a:gd name="T108" fmla="*/ 174 w 2107"/>
                <a:gd name="T109" fmla="*/ 1290 h 2000"/>
                <a:gd name="T110" fmla="*/ 82 w 2107"/>
                <a:gd name="T111" fmla="*/ 932 h 2000"/>
                <a:gd name="T112" fmla="*/ 1011 w 2107"/>
                <a:gd name="T113" fmla="*/ 1947 h 2000"/>
                <a:gd name="T114" fmla="*/ 750 w 2107"/>
                <a:gd name="T115" fmla="*/ 1813 h 2000"/>
                <a:gd name="T116" fmla="*/ 893 w 2107"/>
                <a:gd name="T117" fmla="*/ 1816 h 2000"/>
                <a:gd name="T118" fmla="*/ 1026 w 2107"/>
                <a:gd name="T119" fmla="*/ 1833 h 2000"/>
                <a:gd name="T120" fmla="*/ 1108 w 2107"/>
                <a:gd name="T121" fmla="*/ 1857 h 2000"/>
                <a:gd name="T122" fmla="*/ 1216 w 2107"/>
                <a:gd name="T123" fmla="*/ 1865 h 2000"/>
                <a:gd name="T124" fmla="*/ 1399 w 2107"/>
                <a:gd name="T125" fmla="*/ 1860 h 20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107" h="2000">
                  <a:moveTo>
                    <a:pt x="1012" y="1993"/>
                  </a:moveTo>
                  <a:cubicBezTo>
                    <a:pt x="1185" y="1991"/>
                    <a:pt x="1347" y="1945"/>
                    <a:pt x="1488" y="1866"/>
                  </a:cubicBezTo>
                  <a:cubicBezTo>
                    <a:pt x="1629" y="1794"/>
                    <a:pt x="1780" y="1673"/>
                    <a:pt x="1894" y="1470"/>
                  </a:cubicBezTo>
                  <a:cubicBezTo>
                    <a:pt x="2107" y="1090"/>
                    <a:pt x="2050" y="635"/>
                    <a:pt x="1738" y="331"/>
                  </a:cubicBezTo>
                  <a:cubicBezTo>
                    <a:pt x="1553" y="127"/>
                    <a:pt x="1286" y="0"/>
                    <a:pt x="989" y="4"/>
                  </a:cubicBezTo>
                  <a:cubicBezTo>
                    <a:pt x="440" y="10"/>
                    <a:pt x="0" y="460"/>
                    <a:pt x="6" y="1010"/>
                  </a:cubicBezTo>
                  <a:cubicBezTo>
                    <a:pt x="12" y="1559"/>
                    <a:pt x="463" y="2000"/>
                    <a:pt x="1012" y="1993"/>
                  </a:cubicBezTo>
                  <a:close/>
                  <a:moveTo>
                    <a:pt x="475" y="208"/>
                  </a:moveTo>
                  <a:cubicBezTo>
                    <a:pt x="508" y="189"/>
                    <a:pt x="541" y="176"/>
                    <a:pt x="569" y="176"/>
                  </a:cubicBezTo>
                  <a:cubicBezTo>
                    <a:pt x="593" y="186"/>
                    <a:pt x="593" y="186"/>
                    <a:pt x="593" y="186"/>
                  </a:cubicBezTo>
                  <a:cubicBezTo>
                    <a:pt x="593" y="186"/>
                    <a:pt x="590" y="195"/>
                    <a:pt x="587" y="198"/>
                  </a:cubicBezTo>
                  <a:cubicBezTo>
                    <a:pt x="583" y="202"/>
                    <a:pt x="570" y="220"/>
                    <a:pt x="570" y="225"/>
                  </a:cubicBezTo>
                  <a:cubicBezTo>
                    <a:pt x="570" y="229"/>
                    <a:pt x="571" y="244"/>
                    <a:pt x="571" y="244"/>
                  </a:cubicBezTo>
                  <a:cubicBezTo>
                    <a:pt x="563" y="256"/>
                    <a:pt x="563" y="256"/>
                    <a:pt x="563" y="256"/>
                  </a:cubicBezTo>
                  <a:cubicBezTo>
                    <a:pt x="563" y="256"/>
                    <a:pt x="555" y="259"/>
                    <a:pt x="553" y="263"/>
                  </a:cubicBezTo>
                  <a:cubicBezTo>
                    <a:pt x="551" y="266"/>
                    <a:pt x="546" y="267"/>
                    <a:pt x="547" y="275"/>
                  </a:cubicBezTo>
                  <a:cubicBezTo>
                    <a:pt x="547" y="283"/>
                    <a:pt x="549" y="293"/>
                    <a:pt x="549" y="293"/>
                  </a:cubicBezTo>
                  <a:cubicBezTo>
                    <a:pt x="550" y="313"/>
                    <a:pt x="550" y="313"/>
                    <a:pt x="550" y="313"/>
                  </a:cubicBezTo>
                  <a:cubicBezTo>
                    <a:pt x="545" y="324"/>
                    <a:pt x="545" y="324"/>
                    <a:pt x="545" y="324"/>
                  </a:cubicBezTo>
                  <a:cubicBezTo>
                    <a:pt x="530" y="334"/>
                    <a:pt x="530" y="334"/>
                    <a:pt x="530" y="334"/>
                  </a:cubicBezTo>
                  <a:cubicBezTo>
                    <a:pt x="530" y="334"/>
                    <a:pt x="513" y="337"/>
                    <a:pt x="506" y="334"/>
                  </a:cubicBezTo>
                  <a:cubicBezTo>
                    <a:pt x="499" y="330"/>
                    <a:pt x="497" y="317"/>
                    <a:pt x="497" y="317"/>
                  </a:cubicBezTo>
                  <a:cubicBezTo>
                    <a:pt x="516" y="304"/>
                    <a:pt x="516" y="304"/>
                    <a:pt x="516" y="304"/>
                  </a:cubicBezTo>
                  <a:cubicBezTo>
                    <a:pt x="516" y="304"/>
                    <a:pt x="518" y="301"/>
                    <a:pt x="513" y="297"/>
                  </a:cubicBezTo>
                  <a:cubicBezTo>
                    <a:pt x="507" y="294"/>
                    <a:pt x="508" y="282"/>
                    <a:pt x="498" y="285"/>
                  </a:cubicBezTo>
                  <a:cubicBezTo>
                    <a:pt x="487" y="287"/>
                    <a:pt x="472" y="301"/>
                    <a:pt x="472" y="301"/>
                  </a:cubicBezTo>
                  <a:cubicBezTo>
                    <a:pt x="455" y="313"/>
                    <a:pt x="455" y="313"/>
                    <a:pt x="455" y="313"/>
                  </a:cubicBezTo>
                  <a:cubicBezTo>
                    <a:pt x="455" y="313"/>
                    <a:pt x="447" y="333"/>
                    <a:pt x="450" y="333"/>
                  </a:cubicBezTo>
                  <a:cubicBezTo>
                    <a:pt x="454" y="333"/>
                    <a:pt x="463" y="339"/>
                    <a:pt x="463" y="339"/>
                  </a:cubicBezTo>
                  <a:cubicBezTo>
                    <a:pt x="463" y="339"/>
                    <a:pt x="465" y="345"/>
                    <a:pt x="465" y="350"/>
                  </a:cubicBezTo>
                  <a:cubicBezTo>
                    <a:pt x="465" y="356"/>
                    <a:pt x="460" y="367"/>
                    <a:pt x="460" y="367"/>
                  </a:cubicBezTo>
                  <a:cubicBezTo>
                    <a:pt x="460" y="367"/>
                    <a:pt x="456" y="373"/>
                    <a:pt x="445" y="371"/>
                  </a:cubicBezTo>
                  <a:cubicBezTo>
                    <a:pt x="434" y="369"/>
                    <a:pt x="423" y="367"/>
                    <a:pt x="416" y="365"/>
                  </a:cubicBezTo>
                  <a:cubicBezTo>
                    <a:pt x="410" y="362"/>
                    <a:pt x="403" y="359"/>
                    <a:pt x="396" y="361"/>
                  </a:cubicBezTo>
                  <a:cubicBezTo>
                    <a:pt x="389" y="364"/>
                    <a:pt x="387" y="366"/>
                    <a:pt x="386" y="369"/>
                  </a:cubicBezTo>
                  <a:cubicBezTo>
                    <a:pt x="385" y="373"/>
                    <a:pt x="361" y="387"/>
                    <a:pt x="361" y="387"/>
                  </a:cubicBezTo>
                  <a:cubicBezTo>
                    <a:pt x="361" y="387"/>
                    <a:pt x="353" y="390"/>
                    <a:pt x="353" y="395"/>
                  </a:cubicBezTo>
                  <a:cubicBezTo>
                    <a:pt x="353" y="399"/>
                    <a:pt x="346" y="417"/>
                    <a:pt x="346" y="417"/>
                  </a:cubicBezTo>
                  <a:cubicBezTo>
                    <a:pt x="346" y="417"/>
                    <a:pt x="338" y="425"/>
                    <a:pt x="324" y="428"/>
                  </a:cubicBezTo>
                  <a:cubicBezTo>
                    <a:pt x="309" y="432"/>
                    <a:pt x="306" y="436"/>
                    <a:pt x="306" y="436"/>
                  </a:cubicBezTo>
                  <a:cubicBezTo>
                    <a:pt x="298" y="454"/>
                    <a:pt x="298" y="454"/>
                    <a:pt x="298" y="454"/>
                  </a:cubicBezTo>
                  <a:cubicBezTo>
                    <a:pt x="298" y="454"/>
                    <a:pt x="286" y="462"/>
                    <a:pt x="279" y="472"/>
                  </a:cubicBezTo>
                  <a:cubicBezTo>
                    <a:pt x="271" y="482"/>
                    <a:pt x="247" y="500"/>
                    <a:pt x="244" y="501"/>
                  </a:cubicBezTo>
                  <a:cubicBezTo>
                    <a:pt x="240" y="502"/>
                    <a:pt x="231" y="513"/>
                    <a:pt x="228" y="522"/>
                  </a:cubicBezTo>
                  <a:cubicBezTo>
                    <a:pt x="224" y="531"/>
                    <a:pt x="226" y="545"/>
                    <a:pt x="222" y="549"/>
                  </a:cubicBezTo>
                  <a:cubicBezTo>
                    <a:pt x="219" y="554"/>
                    <a:pt x="215" y="566"/>
                    <a:pt x="214" y="575"/>
                  </a:cubicBezTo>
                  <a:cubicBezTo>
                    <a:pt x="213" y="585"/>
                    <a:pt x="207" y="596"/>
                    <a:pt x="202" y="599"/>
                  </a:cubicBezTo>
                  <a:cubicBezTo>
                    <a:pt x="198" y="603"/>
                    <a:pt x="191" y="610"/>
                    <a:pt x="188" y="611"/>
                  </a:cubicBezTo>
                  <a:cubicBezTo>
                    <a:pt x="184" y="612"/>
                    <a:pt x="164" y="619"/>
                    <a:pt x="157" y="624"/>
                  </a:cubicBezTo>
                  <a:cubicBezTo>
                    <a:pt x="150" y="629"/>
                    <a:pt x="147" y="640"/>
                    <a:pt x="147" y="644"/>
                  </a:cubicBezTo>
                  <a:cubicBezTo>
                    <a:pt x="147" y="647"/>
                    <a:pt x="157" y="655"/>
                    <a:pt x="161" y="655"/>
                  </a:cubicBezTo>
                  <a:cubicBezTo>
                    <a:pt x="164" y="655"/>
                    <a:pt x="175" y="658"/>
                    <a:pt x="175" y="658"/>
                  </a:cubicBezTo>
                  <a:cubicBezTo>
                    <a:pt x="175" y="658"/>
                    <a:pt x="176" y="676"/>
                    <a:pt x="176" y="680"/>
                  </a:cubicBezTo>
                  <a:cubicBezTo>
                    <a:pt x="176" y="683"/>
                    <a:pt x="169" y="700"/>
                    <a:pt x="176" y="700"/>
                  </a:cubicBezTo>
                  <a:cubicBezTo>
                    <a:pt x="183" y="700"/>
                    <a:pt x="193" y="702"/>
                    <a:pt x="193" y="702"/>
                  </a:cubicBezTo>
                  <a:cubicBezTo>
                    <a:pt x="212" y="707"/>
                    <a:pt x="212" y="707"/>
                    <a:pt x="212" y="707"/>
                  </a:cubicBezTo>
                  <a:cubicBezTo>
                    <a:pt x="228" y="717"/>
                    <a:pt x="228" y="717"/>
                    <a:pt x="228" y="717"/>
                  </a:cubicBezTo>
                  <a:cubicBezTo>
                    <a:pt x="237" y="723"/>
                    <a:pt x="237" y="723"/>
                    <a:pt x="237" y="723"/>
                  </a:cubicBezTo>
                  <a:cubicBezTo>
                    <a:pt x="237" y="723"/>
                    <a:pt x="235" y="734"/>
                    <a:pt x="233" y="737"/>
                  </a:cubicBezTo>
                  <a:cubicBezTo>
                    <a:pt x="230" y="741"/>
                    <a:pt x="226" y="749"/>
                    <a:pt x="222" y="748"/>
                  </a:cubicBezTo>
                  <a:cubicBezTo>
                    <a:pt x="219" y="746"/>
                    <a:pt x="220" y="746"/>
                    <a:pt x="217" y="738"/>
                  </a:cubicBezTo>
                  <a:cubicBezTo>
                    <a:pt x="213" y="731"/>
                    <a:pt x="214" y="727"/>
                    <a:pt x="206" y="725"/>
                  </a:cubicBezTo>
                  <a:cubicBezTo>
                    <a:pt x="198" y="723"/>
                    <a:pt x="190" y="731"/>
                    <a:pt x="187" y="729"/>
                  </a:cubicBezTo>
                  <a:cubicBezTo>
                    <a:pt x="183" y="726"/>
                    <a:pt x="178" y="726"/>
                    <a:pt x="172" y="721"/>
                  </a:cubicBezTo>
                  <a:cubicBezTo>
                    <a:pt x="166" y="715"/>
                    <a:pt x="165" y="725"/>
                    <a:pt x="166" y="715"/>
                  </a:cubicBezTo>
                  <a:cubicBezTo>
                    <a:pt x="167" y="705"/>
                    <a:pt x="172" y="700"/>
                    <a:pt x="169" y="696"/>
                  </a:cubicBezTo>
                  <a:cubicBezTo>
                    <a:pt x="167" y="691"/>
                    <a:pt x="160" y="681"/>
                    <a:pt x="155" y="681"/>
                  </a:cubicBezTo>
                  <a:cubicBezTo>
                    <a:pt x="151" y="681"/>
                    <a:pt x="158" y="690"/>
                    <a:pt x="151" y="681"/>
                  </a:cubicBezTo>
                  <a:cubicBezTo>
                    <a:pt x="144" y="672"/>
                    <a:pt x="139" y="669"/>
                    <a:pt x="136" y="670"/>
                  </a:cubicBezTo>
                  <a:cubicBezTo>
                    <a:pt x="133" y="671"/>
                    <a:pt x="128" y="672"/>
                    <a:pt x="128" y="667"/>
                  </a:cubicBezTo>
                  <a:cubicBezTo>
                    <a:pt x="128" y="661"/>
                    <a:pt x="131" y="649"/>
                    <a:pt x="131" y="644"/>
                  </a:cubicBezTo>
                  <a:cubicBezTo>
                    <a:pt x="131" y="638"/>
                    <a:pt x="134" y="629"/>
                    <a:pt x="134" y="624"/>
                  </a:cubicBezTo>
                  <a:cubicBezTo>
                    <a:pt x="134" y="622"/>
                    <a:pt x="135" y="614"/>
                    <a:pt x="136" y="606"/>
                  </a:cubicBezTo>
                  <a:cubicBezTo>
                    <a:pt x="210" y="444"/>
                    <a:pt x="328" y="306"/>
                    <a:pt x="475" y="208"/>
                  </a:cubicBezTo>
                  <a:close/>
                  <a:moveTo>
                    <a:pt x="1892" y="673"/>
                  </a:moveTo>
                  <a:cubicBezTo>
                    <a:pt x="1889" y="669"/>
                    <a:pt x="1888" y="672"/>
                    <a:pt x="1879" y="660"/>
                  </a:cubicBezTo>
                  <a:cubicBezTo>
                    <a:pt x="1868" y="644"/>
                    <a:pt x="1866" y="647"/>
                    <a:pt x="1856" y="638"/>
                  </a:cubicBezTo>
                  <a:cubicBezTo>
                    <a:pt x="1847" y="629"/>
                    <a:pt x="1838" y="599"/>
                    <a:pt x="1831" y="590"/>
                  </a:cubicBezTo>
                  <a:cubicBezTo>
                    <a:pt x="1824" y="581"/>
                    <a:pt x="1803" y="579"/>
                    <a:pt x="1794" y="577"/>
                  </a:cubicBezTo>
                  <a:cubicBezTo>
                    <a:pt x="1785" y="575"/>
                    <a:pt x="1789" y="563"/>
                    <a:pt x="1785" y="575"/>
                  </a:cubicBezTo>
                  <a:cubicBezTo>
                    <a:pt x="1781" y="586"/>
                    <a:pt x="1799" y="604"/>
                    <a:pt x="1799" y="604"/>
                  </a:cubicBezTo>
                  <a:cubicBezTo>
                    <a:pt x="1799" y="641"/>
                    <a:pt x="1799" y="641"/>
                    <a:pt x="1799" y="641"/>
                  </a:cubicBezTo>
                  <a:cubicBezTo>
                    <a:pt x="1799" y="641"/>
                    <a:pt x="1813" y="675"/>
                    <a:pt x="1814" y="684"/>
                  </a:cubicBezTo>
                  <a:cubicBezTo>
                    <a:pt x="1814" y="693"/>
                    <a:pt x="1803" y="718"/>
                    <a:pt x="1803" y="718"/>
                  </a:cubicBezTo>
                  <a:cubicBezTo>
                    <a:pt x="1803" y="718"/>
                    <a:pt x="1798" y="746"/>
                    <a:pt x="1789" y="750"/>
                  </a:cubicBezTo>
                  <a:cubicBezTo>
                    <a:pt x="1780" y="755"/>
                    <a:pt x="1728" y="765"/>
                    <a:pt x="1728" y="765"/>
                  </a:cubicBezTo>
                  <a:cubicBezTo>
                    <a:pt x="1728" y="765"/>
                    <a:pt x="1712" y="747"/>
                    <a:pt x="1702" y="731"/>
                  </a:cubicBezTo>
                  <a:cubicBezTo>
                    <a:pt x="1693" y="715"/>
                    <a:pt x="1663" y="711"/>
                    <a:pt x="1659" y="704"/>
                  </a:cubicBezTo>
                  <a:cubicBezTo>
                    <a:pt x="1654" y="697"/>
                    <a:pt x="1665" y="683"/>
                    <a:pt x="1651" y="665"/>
                  </a:cubicBezTo>
                  <a:cubicBezTo>
                    <a:pt x="1637" y="647"/>
                    <a:pt x="1651" y="652"/>
                    <a:pt x="1633" y="636"/>
                  </a:cubicBezTo>
                  <a:cubicBezTo>
                    <a:pt x="1614" y="620"/>
                    <a:pt x="1614" y="620"/>
                    <a:pt x="1614" y="620"/>
                  </a:cubicBezTo>
                  <a:cubicBezTo>
                    <a:pt x="1614" y="620"/>
                    <a:pt x="1573" y="607"/>
                    <a:pt x="1587" y="629"/>
                  </a:cubicBezTo>
                  <a:cubicBezTo>
                    <a:pt x="1601" y="652"/>
                    <a:pt x="1585" y="677"/>
                    <a:pt x="1597" y="680"/>
                  </a:cubicBezTo>
                  <a:cubicBezTo>
                    <a:pt x="1608" y="682"/>
                    <a:pt x="1615" y="672"/>
                    <a:pt x="1624" y="693"/>
                  </a:cubicBezTo>
                  <a:cubicBezTo>
                    <a:pt x="1634" y="713"/>
                    <a:pt x="1636" y="722"/>
                    <a:pt x="1643" y="729"/>
                  </a:cubicBezTo>
                  <a:cubicBezTo>
                    <a:pt x="1650" y="736"/>
                    <a:pt x="1652" y="765"/>
                    <a:pt x="1662" y="768"/>
                  </a:cubicBezTo>
                  <a:cubicBezTo>
                    <a:pt x="1671" y="770"/>
                    <a:pt x="1696" y="767"/>
                    <a:pt x="1694" y="779"/>
                  </a:cubicBezTo>
                  <a:cubicBezTo>
                    <a:pt x="1692" y="790"/>
                    <a:pt x="1678" y="806"/>
                    <a:pt x="1694" y="811"/>
                  </a:cubicBezTo>
                  <a:cubicBezTo>
                    <a:pt x="1710" y="815"/>
                    <a:pt x="1712" y="822"/>
                    <a:pt x="1722" y="819"/>
                  </a:cubicBezTo>
                  <a:cubicBezTo>
                    <a:pt x="1731" y="817"/>
                    <a:pt x="1726" y="822"/>
                    <a:pt x="1742" y="815"/>
                  </a:cubicBezTo>
                  <a:cubicBezTo>
                    <a:pt x="1758" y="808"/>
                    <a:pt x="1776" y="807"/>
                    <a:pt x="1776" y="807"/>
                  </a:cubicBezTo>
                  <a:cubicBezTo>
                    <a:pt x="1776" y="807"/>
                    <a:pt x="1797" y="823"/>
                    <a:pt x="1797" y="830"/>
                  </a:cubicBezTo>
                  <a:cubicBezTo>
                    <a:pt x="1797" y="837"/>
                    <a:pt x="1791" y="876"/>
                    <a:pt x="1791" y="876"/>
                  </a:cubicBezTo>
                  <a:cubicBezTo>
                    <a:pt x="1771" y="915"/>
                    <a:pt x="1771" y="915"/>
                    <a:pt x="1771" y="915"/>
                  </a:cubicBezTo>
                  <a:cubicBezTo>
                    <a:pt x="1771" y="915"/>
                    <a:pt x="1774" y="983"/>
                    <a:pt x="1762" y="983"/>
                  </a:cubicBezTo>
                  <a:cubicBezTo>
                    <a:pt x="1751" y="983"/>
                    <a:pt x="1737" y="1013"/>
                    <a:pt x="1731" y="1018"/>
                  </a:cubicBezTo>
                  <a:cubicBezTo>
                    <a:pt x="1724" y="1022"/>
                    <a:pt x="1722" y="1068"/>
                    <a:pt x="1722" y="1068"/>
                  </a:cubicBezTo>
                  <a:cubicBezTo>
                    <a:pt x="1702" y="1093"/>
                    <a:pt x="1702" y="1093"/>
                    <a:pt x="1702" y="1093"/>
                  </a:cubicBezTo>
                  <a:cubicBezTo>
                    <a:pt x="1702" y="1093"/>
                    <a:pt x="1700" y="1128"/>
                    <a:pt x="1702" y="1137"/>
                  </a:cubicBezTo>
                  <a:cubicBezTo>
                    <a:pt x="1705" y="1146"/>
                    <a:pt x="1710" y="1182"/>
                    <a:pt x="1705" y="1200"/>
                  </a:cubicBezTo>
                  <a:cubicBezTo>
                    <a:pt x="1701" y="1219"/>
                    <a:pt x="1676" y="1237"/>
                    <a:pt x="1676" y="1237"/>
                  </a:cubicBezTo>
                  <a:cubicBezTo>
                    <a:pt x="1676" y="1237"/>
                    <a:pt x="1711" y="1269"/>
                    <a:pt x="1692" y="1274"/>
                  </a:cubicBezTo>
                  <a:cubicBezTo>
                    <a:pt x="1674" y="1278"/>
                    <a:pt x="1656" y="1306"/>
                    <a:pt x="1652" y="1313"/>
                  </a:cubicBezTo>
                  <a:cubicBezTo>
                    <a:pt x="1647" y="1320"/>
                    <a:pt x="1650" y="1333"/>
                    <a:pt x="1638" y="1336"/>
                  </a:cubicBezTo>
                  <a:cubicBezTo>
                    <a:pt x="1627" y="1338"/>
                    <a:pt x="1607" y="1341"/>
                    <a:pt x="1607" y="1348"/>
                  </a:cubicBezTo>
                  <a:cubicBezTo>
                    <a:pt x="1607" y="1354"/>
                    <a:pt x="1607" y="1382"/>
                    <a:pt x="1607" y="1382"/>
                  </a:cubicBezTo>
                  <a:cubicBezTo>
                    <a:pt x="1571" y="1435"/>
                    <a:pt x="1571" y="1435"/>
                    <a:pt x="1571" y="1435"/>
                  </a:cubicBezTo>
                  <a:cubicBezTo>
                    <a:pt x="1528" y="1472"/>
                    <a:pt x="1528" y="1472"/>
                    <a:pt x="1528" y="1472"/>
                  </a:cubicBezTo>
                  <a:cubicBezTo>
                    <a:pt x="1528" y="1472"/>
                    <a:pt x="1533" y="1497"/>
                    <a:pt x="1519" y="1499"/>
                  </a:cubicBezTo>
                  <a:cubicBezTo>
                    <a:pt x="1506" y="1502"/>
                    <a:pt x="1460" y="1520"/>
                    <a:pt x="1454" y="1527"/>
                  </a:cubicBezTo>
                  <a:cubicBezTo>
                    <a:pt x="1447" y="1534"/>
                    <a:pt x="1413" y="1550"/>
                    <a:pt x="1401" y="1551"/>
                  </a:cubicBezTo>
                  <a:cubicBezTo>
                    <a:pt x="1390" y="1551"/>
                    <a:pt x="1409" y="1582"/>
                    <a:pt x="1390" y="1551"/>
                  </a:cubicBezTo>
                  <a:cubicBezTo>
                    <a:pt x="1371" y="1519"/>
                    <a:pt x="1385" y="1539"/>
                    <a:pt x="1369" y="1503"/>
                  </a:cubicBezTo>
                  <a:cubicBezTo>
                    <a:pt x="1353" y="1467"/>
                    <a:pt x="1353" y="1494"/>
                    <a:pt x="1353" y="1467"/>
                  </a:cubicBezTo>
                  <a:cubicBezTo>
                    <a:pt x="1352" y="1439"/>
                    <a:pt x="1355" y="1465"/>
                    <a:pt x="1352" y="1439"/>
                  </a:cubicBezTo>
                  <a:cubicBezTo>
                    <a:pt x="1350" y="1414"/>
                    <a:pt x="1359" y="1432"/>
                    <a:pt x="1345" y="1403"/>
                  </a:cubicBezTo>
                  <a:cubicBezTo>
                    <a:pt x="1331" y="1374"/>
                    <a:pt x="1333" y="1383"/>
                    <a:pt x="1315" y="1365"/>
                  </a:cubicBezTo>
                  <a:cubicBezTo>
                    <a:pt x="1296" y="1347"/>
                    <a:pt x="1283" y="1365"/>
                    <a:pt x="1294" y="1335"/>
                  </a:cubicBezTo>
                  <a:cubicBezTo>
                    <a:pt x="1305" y="1305"/>
                    <a:pt x="1299" y="1335"/>
                    <a:pt x="1305" y="1305"/>
                  </a:cubicBezTo>
                  <a:cubicBezTo>
                    <a:pt x="1312" y="1276"/>
                    <a:pt x="1302" y="1271"/>
                    <a:pt x="1321" y="1257"/>
                  </a:cubicBezTo>
                  <a:cubicBezTo>
                    <a:pt x="1339" y="1243"/>
                    <a:pt x="1355" y="1241"/>
                    <a:pt x="1352" y="1223"/>
                  </a:cubicBezTo>
                  <a:cubicBezTo>
                    <a:pt x="1350" y="1205"/>
                    <a:pt x="1349" y="1198"/>
                    <a:pt x="1345" y="1186"/>
                  </a:cubicBezTo>
                  <a:cubicBezTo>
                    <a:pt x="1340" y="1175"/>
                    <a:pt x="1322" y="1157"/>
                    <a:pt x="1319" y="1150"/>
                  </a:cubicBezTo>
                  <a:cubicBezTo>
                    <a:pt x="1317" y="1143"/>
                    <a:pt x="1317" y="1148"/>
                    <a:pt x="1303" y="1128"/>
                  </a:cubicBezTo>
                  <a:cubicBezTo>
                    <a:pt x="1289" y="1107"/>
                    <a:pt x="1280" y="1096"/>
                    <a:pt x="1280" y="1096"/>
                  </a:cubicBezTo>
                  <a:cubicBezTo>
                    <a:pt x="1280" y="1096"/>
                    <a:pt x="1275" y="1048"/>
                    <a:pt x="1275" y="1030"/>
                  </a:cubicBezTo>
                  <a:cubicBezTo>
                    <a:pt x="1274" y="1012"/>
                    <a:pt x="1268" y="1041"/>
                    <a:pt x="1274" y="1012"/>
                  </a:cubicBezTo>
                  <a:cubicBezTo>
                    <a:pt x="1281" y="982"/>
                    <a:pt x="1283" y="964"/>
                    <a:pt x="1283" y="964"/>
                  </a:cubicBezTo>
                  <a:cubicBezTo>
                    <a:pt x="1283" y="964"/>
                    <a:pt x="1249" y="941"/>
                    <a:pt x="1235" y="944"/>
                  </a:cubicBezTo>
                  <a:cubicBezTo>
                    <a:pt x="1221" y="946"/>
                    <a:pt x="1224" y="967"/>
                    <a:pt x="1203" y="951"/>
                  </a:cubicBezTo>
                  <a:cubicBezTo>
                    <a:pt x="1182" y="935"/>
                    <a:pt x="1187" y="924"/>
                    <a:pt x="1180" y="919"/>
                  </a:cubicBezTo>
                  <a:cubicBezTo>
                    <a:pt x="1173" y="915"/>
                    <a:pt x="1159" y="913"/>
                    <a:pt x="1148" y="922"/>
                  </a:cubicBezTo>
                  <a:cubicBezTo>
                    <a:pt x="1137" y="931"/>
                    <a:pt x="1112" y="931"/>
                    <a:pt x="1091" y="941"/>
                  </a:cubicBezTo>
                  <a:cubicBezTo>
                    <a:pt x="1071" y="950"/>
                    <a:pt x="1064" y="948"/>
                    <a:pt x="1036" y="948"/>
                  </a:cubicBezTo>
                  <a:cubicBezTo>
                    <a:pt x="1009" y="948"/>
                    <a:pt x="977" y="958"/>
                    <a:pt x="957" y="947"/>
                  </a:cubicBezTo>
                  <a:cubicBezTo>
                    <a:pt x="936" y="936"/>
                    <a:pt x="934" y="952"/>
                    <a:pt x="925" y="929"/>
                  </a:cubicBezTo>
                  <a:cubicBezTo>
                    <a:pt x="915" y="906"/>
                    <a:pt x="924" y="908"/>
                    <a:pt x="904" y="897"/>
                  </a:cubicBezTo>
                  <a:cubicBezTo>
                    <a:pt x="883" y="886"/>
                    <a:pt x="879" y="895"/>
                    <a:pt x="876" y="875"/>
                  </a:cubicBezTo>
                  <a:cubicBezTo>
                    <a:pt x="874" y="854"/>
                    <a:pt x="885" y="859"/>
                    <a:pt x="869" y="841"/>
                  </a:cubicBezTo>
                  <a:cubicBezTo>
                    <a:pt x="853" y="822"/>
                    <a:pt x="878" y="850"/>
                    <a:pt x="853" y="822"/>
                  </a:cubicBezTo>
                  <a:cubicBezTo>
                    <a:pt x="827" y="795"/>
                    <a:pt x="818" y="818"/>
                    <a:pt x="827" y="795"/>
                  </a:cubicBezTo>
                  <a:cubicBezTo>
                    <a:pt x="836" y="773"/>
                    <a:pt x="843" y="786"/>
                    <a:pt x="843" y="759"/>
                  </a:cubicBezTo>
                  <a:cubicBezTo>
                    <a:pt x="843" y="731"/>
                    <a:pt x="884" y="770"/>
                    <a:pt x="858" y="715"/>
                  </a:cubicBezTo>
                  <a:cubicBezTo>
                    <a:pt x="833" y="661"/>
                    <a:pt x="828" y="672"/>
                    <a:pt x="851" y="631"/>
                  </a:cubicBezTo>
                  <a:cubicBezTo>
                    <a:pt x="873" y="590"/>
                    <a:pt x="902" y="576"/>
                    <a:pt x="907" y="566"/>
                  </a:cubicBezTo>
                  <a:cubicBezTo>
                    <a:pt x="911" y="557"/>
                    <a:pt x="920" y="534"/>
                    <a:pt x="929" y="527"/>
                  </a:cubicBezTo>
                  <a:cubicBezTo>
                    <a:pt x="938" y="520"/>
                    <a:pt x="931" y="514"/>
                    <a:pt x="952" y="516"/>
                  </a:cubicBezTo>
                  <a:cubicBezTo>
                    <a:pt x="972" y="518"/>
                    <a:pt x="995" y="508"/>
                    <a:pt x="1009" y="495"/>
                  </a:cubicBezTo>
                  <a:cubicBezTo>
                    <a:pt x="1022" y="481"/>
                    <a:pt x="1040" y="460"/>
                    <a:pt x="1049" y="458"/>
                  </a:cubicBezTo>
                  <a:cubicBezTo>
                    <a:pt x="1058" y="455"/>
                    <a:pt x="1054" y="460"/>
                    <a:pt x="1074" y="455"/>
                  </a:cubicBezTo>
                  <a:cubicBezTo>
                    <a:pt x="1095" y="450"/>
                    <a:pt x="1099" y="448"/>
                    <a:pt x="1113" y="448"/>
                  </a:cubicBezTo>
                  <a:cubicBezTo>
                    <a:pt x="1127" y="448"/>
                    <a:pt x="1099" y="453"/>
                    <a:pt x="1138" y="445"/>
                  </a:cubicBezTo>
                  <a:cubicBezTo>
                    <a:pt x="1177" y="438"/>
                    <a:pt x="1168" y="438"/>
                    <a:pt x="1177" y="438"/>
                  </a:cubicBezTo>
                  <a:cubicBezTo>
                    <a:pt x="1186" y="438"/>
                    <a:pt x="1181" y="440"/>
                    <a:pt x="1197" y="442"/>
                  </a:cubicBezTo>
                  <a:cubicBezTo>
                    <a:pt x="1213" y="444"/>
                    <a:pt x="1211" y="410"/>
                    <a:pt x="1213" y="444"/>
                  </a:cubicBezTo>
                  <a:cubicBezTo>
                    <a:pt x="1216" y="479"/>
                    <a:pt x="1200" y="495"/>
                    <a:pt x="1228" y="497"/>
                  </a:cubicBezTo>
                  <a:cubicBezTo>
                    <a:pt x="1255" y="499"/>
                    <a:pt x="1228" y="499"/>
                    <a:pt x="1255" y="499"/>
                  </a:cubicBezTo>
                  <a:cubicBezTo>
                    <a:pt x="1282" y="498"/>
                    <a:pt x="1275" y="503"/>
                    <a:pt x="1289" y="510"/>
                  </a:cubicBezTo>
                  <a:cubicBezTo>
                    <a:pt x="1303" y="516"/>
                    <a:pt x="1310" y="525"/>
                    <a:pt x="1331" y="525"/>
                  </a:cubicBezTo>
                  <a:cubicBezTo>
                    <a:pt x="1351" y="525"/>
                    <a:pt x="1322" y="555"/>
                    <a:pt x="1351" y="525"/>
                  </a:cubicBezTo>
                  <a:cubicBezTo>
                    <a:pt x="1380" y="495"/>
                    <a:pt x="1328" y="491"/>
                    <a:pt x="1380" y="495"/>
                  </a:cubicBezTo>
                  <a:cubicBezTo>
                    <a:pt x="1433" y="499"/>
                    <a:pt x="1440" y="510"/>
                    <a:pt x="1449" y="506"/>
                  </a:cubicBezTo>
                  <a:cubicBezTo>
                    <a:pt x="1458" y="501"/>
                    <a:pt x="1460" y="510"/>
                    <a:pt x="1483" y="498"/>
                  </a:cubicBezTo>
                  <a:cubicBezTo>
                    <a:pt x="1506" y="487"/>
                    <a:pt x="1508" y="487"/>
                    <a:pt x="1517" y="491"/>
                  </a:cubicBezTo>
                  <a:cubicBezTo>
                    <a:pt x="1526" y="496"/>
                    <a:pt x="1527" y="516"/>
                    <a:pt x="1535" y="495"/>
                  </a:cubicBezTo>
                  <a:cubicBezTo>
                    <a:pt x="1544" y="475"/>
                    <a:pt x="1563" y="481"/>
                    <a:pt x="1535" y="468"/>
                  </a:cubicBezTo>
                  <a:cubicBezTo>
                    <a:pt x="1508" y="455"/>
                    <a:pt x="1499" y="471"/>
                    <a:pt x="1494" y="453"/>
                  </a:cubicBezTo>
                  <a:cubicBezTo>
                    <a:pt x="1489" y="434"/>
                    <a:pt x="1516" y="439"/>
                    <a:pt x="1489" y="434"/>
                  </a:cubicBezTo>
                  <a:cubicBezTo>
                    <a:pt x="1462" y="430"/>
                    <a:pt x="1466" y="430"/>
                    <a:pt x="1446" y="423"/>
                  </a:cubicBezTo>
                  <a:cubicBezTo>
                    <a:pt x="1425" y="417"/>
                    <a:pt x="1405" y="445"/>
                    <a:pt x="1398" y="424"/>
                  </a:cubicBezTo>
                  <a:cubicBezTo>
                    <a:pt x="1391" y="404"/>
                    <a:pt x="1352" y="438"/>
                    <a:pt x="1391" y="404"/>
                  </a:cubicBezTo>
                  <a:cubicBezTo>
                    <a:pt x="1429" y="369"/>
                    <a:pt x="1413" y="355"/>
                    <a:pt x="1438" y="362"/>
                  </a:cubicBezTo>
                  <a:cubicBezTo>
                    <a:pt x="1463" y="369"/>
                    <a:pt x="1457" y="391"/>
                    <a:pt x="1472" y="378"/>
                  </a:cubicBezTo>
                  <a:cubicBezTo>
                    <a:pt x="1488" y="364"/>
                    <a:pt x="1518" y="354"/>
                    <a:pt x="1488" y="334"/>
                  </a:cubicBezTo>
                  <a:cubicBezTo>
                    <a:pt x="1458" y="314"/>
                    <a:pt x="1479" y="323"/>
                    <a:pt x="1449" y="309"/>
                  </a:cubicBezTo>
                  <a:cubicBezTo>
                    <a:pt x="1419" y="296"/>
                    <a:pt x="1393" y="363"/>
                    <a:pt x="1379" y="354"/>
                  </a:cubicBezTo>
                  <a:cubicBezTo>
                    <a:pt x="1365" y="345"/>
                    <a:pt x="1358" y="338"/>
                    <a:pt x="1349" y="343"/>
                  </a:cubicBezTo>
                  <a:cubicBezTo>
                    <a:pt x="1340" y="347"/>
                    <a:pt x="1340" y="372"/>
                    <a:pt x="1338" y="391"/>
                  </a:cubicBezTo>
                  <a:cubicBezTo>
                    <a:pt x="1336" y="409"/>
                    <a:pt x="1354" y="413"/>
                    <a:pt x="1325" y="400"/>
                  </a:cubicBezTo>
                  <a:cubicBezTo>
                    <a:pt x="1295" y="386"/>
                    <a:pt x="1356" y="393"/>
                    <a:pt x="1290" y="368"/>
                  </a:cubicBezTo>
                  <a:cubicBezTo>
                    <a:pt x="1223" y="344"/>
                    <a:pt x="1201" y="351"/>
                    <a:pt x="1192" y="360"/>
                  </a:cubicBezTo>
                  <a:cubicBezTo>
                    <a:pt x="1183" y="369"/>
                    <a:pt x="1169" y="367"/>
                    <a:pt x="1162" y="374"/>
                  </a:cubicBezTo>
                  <a:cubicBezTo>
                    <a:pt x="1156" y="381"/>
                    <a:pt x="1183" y="397"/>
                    <a:pt x="1156" y="381"/>
                  </a:cubicBezTo>
                  <a:cubicBezTo>
                    <a:pt x="1128" y="366"/>
                    <a:pt x="1101" y="391"/>
                    <a:pt x="1101" y="391"/>
                  </a:cubicBezTo>
                  <a:cubicBezTo>
                    <a:pt x="1101" y="391"/>
                    <a:pt x="1092" y="386"/>
                    <a:pt x="1080" y="396"/>
                  </a:cubicBezTo>
                  <a:cubicBezTo>
                    <a:pt x="1069" y="405"/>
                    <a:pt x="1046" y="412"/>
                    <a:pt x="1033" y="408"/>
                  </a:cubicBezTo>
                  <a:cubicBezTo>
                    <a:pt x="1019" y="403"/>
                    <a:pt x="989" y="413"/>
                    <a:pt x="1014" y="380"/>
                  </a:cubicBezTo>
                  <a:cubicBezTo>
                    <a:pt x="1039" y="348"/>
                    <a:pt x="1021" y="367"/>
                    <a:pt x="1059" y="350"/>
                  </a:cubicBezTo>
                  <a:cubicBezTo>
                    <a:pt x="1098" y="334"/>
                    <a:pt x="1155" y="331"/>
                    <a:pt x="1105" y="320"/>
                  </a:cubicBezTo>
                  <a:cubicBezTo>
                    <a:pt x="1054" y="309"/>
                    <a:pt x="1132" y="308"/>
                    <a:pt x="1065" y="277"/>
                  </a:cubicBezTo>
                  <a:cubicBezTo>
                    <a:pt x="999" y="246"/>
                    <a:pt x="997" y="290"/>
                    <a:pt x="999" y="246"/>
                  </a:cubicBezTo>
                  <a:cubicBezTo>
                    <a:pt x="1001" y="203"/>
                    <a:pt x="994" y="201"/>
                    <a:pt x="980" y="203"/>
                  </a:cubicBezTo>
                  <a:cubicBezTo>
                    <a:pt x="967" y="205"/>
                    <a:pt x="926" y="215"/>
                    <a:pt x="910" y="218"/>
                  </a:cubicBezTo>
                  <a:cubicBezTo>
                    <a:pt x="894" y="220"/>
                    <a:pt x="912" y="233"/>
                    <a:pt x="882" y="215"/>
                  </a:cubicBezTo>
                  <a:cubicBezTo>
                    <a:pt x="852" y="198"/>
                    <a:pt x="841" y="225"/>
                    <a:pt x="852" y="198"/>
                  </a:cubicBezTo>
                  <a:cubicBezTo>
                    <a:pt x="863" y="170"/>
                    <a:pt x="866" y="166"/>
                    <a:pt x="884" y="149"/>
                  </a:cubicBezTo>
                  <a:cubicBezTo>
                    <a:pt x="902" y="133"/>
                    <a:pt x="897" y="74"/>
                    <a:pt x="942" y="96"/>
                  </a:cubicBezTo>
                  <a:cubicBezTo>
                    <a:pt x="988" y="119"/>
                    <a:pt x="970" y="112"/>
                    <a:pt x="1007" y="114"/>
                  </a:cubicBezTo>
                  <a:cubicBezTo>
                    <a:pt x="1043" y="116"/>
                    <a:pt x="1059" y="109"/>
                    <a:pt x="1059" y="102"/>
                  </a:cubicBezTo>
                  <a:cubicBezTo>
                    <a:pt x="1059" y="95"/>
                    <a:pt x="1017" y="75"/>
                    <a:pt x="1017" y="75"/>
                  </a:cubicBezTo>
                  <a:cubicBezTo>
                    <a:pt x="1017" y="75"/>
                    <a:pt x="1004" y="80"/>
                    <a:pt x="1008" y="73"/>
                  </a:cubicBezTo>
                  <a:cubicBezTo>
                    <a:pt x="1013" y="66"/>
                    <a:pt x="1022" y="52"/>
                    <a:pt x="1022" y="52"/>
                  </a:cubicBezTo>
                  <a:cubicBezTo>
                    <a:pt x="1019" y="50"/>
                    <a:pt x="1019" y="50"/>
                    <a:pt x="1019" y="50"/>
                  </a:cubicBezTo>
                  <a:cubicBezTo>
                    <a:pt x="1420" y="57"/>
                    <a:pt x="1761" y="314"/>
                    <a:pt x="1892" y="673"/>
                  </a:cubicBezTo>
                  <a:close/>
                  <a:moveTo>
                    <a:pt x="111" y="704"/>
                  </a:moveTo>
                  <a:cubicBezTo>
                    <a:pt x="111" y="712"/>
                    <a:pt x="114" y="719"/>
                    <a:pt x="113" y="727"/>
                  </a:cubicBezTo>
                  <a:cubicBezTo>
                    <a:pt x="111" y="734"/>
                    <a:pt x="111" y="733"/>
                    <a:pt x="111" y="757"/>
                  </a:cubicBezTo>
                  <a:cubicBezTo>
                    <a:pt x="112" y="781"/>
                    <a:pt x="118" y="788"/>
                    <a:pt x="115" y="795"/>
                  </a:cubicBezTo>
                  <a:cubicBezTo>
                    <a:pt x="112" y="803"/>
                    <a:pt x="108" y="813"/>
                    <a:pt x="106" y="823"/>
                  </a:cubicBezTo>
                  <a:cubicBezTo>
                    <a:pt x="105" y="832"/>
                    <a:pt x="113" y="854"/>
                    <a:pt x="116" y="859"/>
                  </a:cubicBezTo>
                  <a:cubicBezTo>
                    <a:pt x="119" y="864"/>
                    <a:pt x="119" y="865"/>
                    <a:pt x="123" y="870"/>
                  </a:cubicBezTo>
                  <a:cubicBezTo>
                    <a:pt x="128" y="874"/>
                    <a:pt x="116" y="892"/>
                    <a:pt x="128" y="874"/>
                  </a:cubicBezTo>
                  <a:cubicBezTo>
                    <a:pt x="140" y="856"/>
                    <a:pt x="144" y="848"/>
                    <a:pt x="144" y="848"/>
                  </a:cubicBezTo>
                  <a:cubicBezTo>
                    <a:pt x="152" y="839"/>
                    <a:pt x="152" y="839"/>
                    <a:pt x="152" y="839"/>
                  </a:cubicBezTo>
                  <a:cubicBezTo>
                    <a:pt x="152" y="839"/>
                    <a:pt x="152" y="827"/>
                    <a:pt x="167" y="829"/>
                  </a:cubicBezTo>
                  <a:cubicBezTo>
                    <a:pt x="182" y="832"/>
                    <a:pt x="184" y="829"/>
                    <a:pt x="188" y="835"/>
                  </a:cubicBezTo>
                  <a:cubicBezTo>
                    <a:pt x="193" y="841"/>
                    <a:pt x="183" y="857"/>
                    <a:pt x="190" y="858"/>
                  </a:cubicBezTo>
                  <a:cubicBezTo>
                    <a:pt x="198" y="860"/>
                    <a:pt x="220" y="849"/>
                    <a:pt x="227" y="850"/>
                  </a:cubicBezTo>
                  <a:cubicBezTo>
                    <a:pt x="233" y="852"/>
                    <a:pt x="240" y="853"/>
                    <a:pt x="243" y="864"/>
                  </a:cubicBezTo>
                  <a:cubicBezTo>
                    <a:pt x="247" y="874"/>
                    <a:pt x="251" y="889"/>
                    <a:pt x="257" y="892"/>
                  </a:cubicBezTo>
                  <a:cubicBezTo>
                    <a:pt x="264" y="895"/>
                    <a:pt x="262" y="909"/>
                    <a:pt x="265" y="918"/>
                  </a:cubicBezTo>
                  <a:cubicBezTo>
                    <a:pt x="268" y="927"/>
                    <a:pt x="290" y="933"/>
                    <a:pt x="294" y="933"/>
                  </a:cubicBezTo>
                  <a:cubicBezTo>
                    <a:pt x="299" y="933"/>
                    <a:pt x="320" y="936"/>
                    <a:pt x="326" y="939"/>
                  </a:cubicBezTo>
                  <a:cubicBezTo>
                    <a:pt x="333" y="942"/>
                    <a:pt x="327" y="952"/>
                    <a:pt x="339" y="955"/>
                  </a:cubicBezTo>
                  <a:cubicBezTo>
                    <a:pt x="351" y="958"/>
                    <a:pt x="354" y="982"/>
                    <a:pt x="354" y="982"/>
                  </a:cubicBezTo>
                  <a:cubicBezTo>
                    <a:pt x="354" y="982"/>
                    <a:pt x="359" y="1004"/>
                    <a:pt x="356" y="1010"/>
                  </a:cubicBezTo>
                  <a:cubicBezTo>
                    <a:pt x="353" y="1016"/>
                    <a:pt x="355" y="1027"/>
                    <a:pt x="362" y="1028"/>
                  </a:cubicBezTo>
                  <a:cubicBezTo>
                    <a:pt x="370" y="1029"/>
                    <a:pt x="390" y="1032"/>
                    <a:pt x="390" y="1032"/>
                  </a:cubicBezTo>
                  <a:cubicBezTo>
                    <a:pt x="390" y="1032"/>
                    <a:pt x="379" y="1047"/>
                    <a:pt x="396" y="1053"/>
                  </a:cubicBezTo>
                  <a:cubicBezTo>
                    <a:pt x="413" y="1059"/>
                    <a:pt x="430" y="1065"/>
                    <a:pt x="434" y="1068"/>
                  </a:cubicBezTo>
                  <a:cubicBezTo>
                    <a:pt x="439" y="1071"/>
                    <a:pt x="424" y="1085"/>
                    <a:pt x="444" y="1083"/>
                  </a:cubicBezTo>
                  <a:cubicBezTo>
                    <a:pt x="463" y="1082"/>
                    <a:pt x="482" y="1078"/>
                    <a:pt x="491" y="1086"/>
                  </a:cubicBezTo>
                  <a:cubicBezTo>
                    <a:pt x="500" y="1093"/>
                    <a:pt x="492" y="1104"/>
                    <a:pt x="517" y="1117"/>
                  </a:cubicBezTo>
                  <a:cubicBezTo>
                    <a:pt x="541" y="1131"/>
                    <a:pt x="549" y="1135"/>
                    <a:pt x="555" y="1138"/>
                  </a:cubicBezTo>
                  <a:cubicBezTo>
                    <a:pt x="561" y="1141"/>
                    <a:pt x="573" y="1140"/>
                    <a:pt x="571" y="1158"/>
                  </a:cubicBezTo>
                  <a:cubicBezTo>
                    <a:pt x="568" y="1176"/>
                    <a:pt x="565" y="1188"/>
                    <a:pt x="556" y="1196"/>
                  </a:cubicBezTo>
                  <a:cubicBezTo>
                    <a:pt x="547" y="1204"/>
                    <a:pt x="535" y="1228"/>
                    <a:pt x="529" y="1236"/>
                  </a:cubicBezTo>
                  <a:cubicBezTo>
                    <a:pt x="523" y="1244"/>
                    <a:pt x="517" y="1257"/>
                    <a:pt x="523" y="1269"/>
                  </a:cubicBezTo>
                  <a:cubicBezTo>
                    <a:pt x="529" y="1281"/>
                    <a:pt x="537" y="1295"/>
                    <a:pt x="537" y="1303"/>
                  </a:cubicBezTo>
                  <a:cubicBezTo>
                    <a:pt x="537" y="1310"/>
                    <a:pt x="541" y="1333"/>
                    <a:pt x="536" y="1342"/>
                  </a:cubicBezTo>
                  <a:cubicBezTo>
                    <a:pt x="532" y="1351"/>
                    <a:pt x="523" y="1368"/>
                    <a:pt x="523" y="1368"/>
                  </a:cubicBezTo>
                  <a:cubicBezTo>
                    <a:pt x="523" y="1368"/>
                    <a:pt x="540" y="1382"/>
                    <a:pt x="528" y="1394"/>
                  </a:cubicBezTo>
                  <a:cubicBezTo>
                    <a:pt x="516" y="1406"/>
                    <a:pt x="498" y="1420"/>
                    <a:pt x="489" y="1423"/>
                  </a:cubicBezTo>
                  <a:cubicBezTo>
                    <a:pt x="479" y="1427"/>
                    <a:pt x="461" y="1443"/>
                    <a:pt x="461" y="1443"/>
                  </a:cubicBezTo>
                  <a:cubicBezTo>
                    <a:pt x="461" y="1443"/>
                    <a:pt x="463" y="1481"/>
                    <a:pt x="462" y="1489"/>
                  </a:cubicBezTo>
                  <a:cubicBezTo>
                    <a:pt x="461" y="1497"/>
                    <a:pt x="426" y="1558"/>
                    <a:pt x="439" y="1571"/>
                  </a:cubicBezTo>
                  <a:cubicBezTo>
                    <a:pt x="451" y="1585"/>
                    <a:pt x="453" y="1600"/>
                    <a:pt x="450" y="1609"/>
                  </a:cubicBezTo>
                  <a:cubicBezTo>
                    <a:pt x="447" y="1618"/>
                    <a:pt x="442" y="1617"/>
                    <a:pt x="439" y="1625"/>
                  </a:cubicBezTo>
                  <a:cubicBezTo>
                    <a:pt x="436" y="1632"/>
                    <a:pt x="413" y="1626"/>
                    <a:pt x="427" y="1648"/>
                  </a:cubicBezTo>
                  <a:cubicBezTo>
                    <a:pt x="441" y="1669"/>
                    <a:pt x="449" y="1673"/>
                    <a:pt x="455" y="1685"/>
                  </a:cubicBezTo>
                  <a:cubicBezTo>
                    <a:pt x="461" y="1697"/>
                    <a:pt x="460" y="1702"/>
                    <a:pt x="469" y="1714"/>
                  </a:cubicBezTo>
                  <a:cubicBezTo>
                    <a:pt x="478" y="1726"/>
                    <a:pt x="483" y="1738"/>
                    <a:pt x="494" y="1747"/>
                  </a:cubicBezTo>
                  <a:cubicBezTo>
                    <a:pt x="505" y="1756"/>
                    <a:pt x="517" y="1762"/>
                    <a:pt x="517" y="1773"/>
                  </a:cubicBezTo>
                  <a:cubicBezTo>
                    <a:pt x="517" y="1783"/>
                    <a:pt x="540" y="1807"/>
                    <a:pt x="512" y="1789"/>
                  </a:cubicBezTo>
                  <a:cubicBezTo>
                    <a:pt x="485" y="1772"/>
                    <a:pt x="509" y="1788"/>
                    <a:pt x="474" y="1760"/>
                  </a:cubicBezTo>
                  <a:cubicBezTo>
                    <a:pt x="439" y="1731"/>
                    <a:pt x="430" y="1743"/>
                    <a:pt x="414" y="1725"/>
                  </a:cubicBezTo>
                  <a:cubicBezTo>
                    <a:pt x="399" y="1707"/>
                    <a:pt x="423" y="1771"/>
                    <a:pt x="393" y="1695"/>
                  </a:cubicBezTo>
                  <a:cubicBezTo>
                    <a:pt x="363" y="1619"/>
                    <a:pt x="356" y="1629"/>
                    <a:pt x="348" y="1612"/>
                  </a:cubicBezTo>
                  <a:cubicBezTo>
                    <a:pt x="340" y="1595"/>
                    <a:pt x="346" y="1613"/>
                    <a:pt x="325" y="1576"/>
                  </a:cubicBezTo>
                  <a:cubicBezTo>
                    <a:pt x="303" y="1538"/>
                    <a:pt x="321" y="1562"/>
                    <a:pt x="303" y="1538"/>
                  </a:cubicBezTo>
                  <a:cubicBezTo>
                    <a:pt x="284" y="1514"/>
                    <a:pt x="283" y="1547"/>
                    <a:pt x="274" y="1503"/>
                  </a:cubicBezTo>
                  <a:cubicBezTo>
                    <a:pt x="264" y="1459"/>
                    <a:pt x="263" y="1488"/>
                    <a:pt x="250" y="1438"/>
                  </a:cubicBezTo>
                  <a:cubicBezTo>
                    <a:pt x="237" y="1388"/>
                    <a:pt x="259" y="1386"/>
                    <a:pt x="231" y="1362"/>
                  </a:cubicBezTo>
                  <a:cubicBezTo>
                    <a:pt x="203" y="1338"/>
                    <a:pt x="205" y="1351"/>
                    <a:pt x="196" y="1334"/>
                  </a:cubicBezTo>
                  <a:cubicBezTo>
                    <a:pt x="186" y="1317"/>
                    <a:pt x="199" y="1332"/>
                    <a:pt x="174" y="1290"/>
                  </a:cubicBezTo>
                  <a:cubicBezTo>
                    <a:pt x="149" y="1248"/>
                    <a:pt x="115" y="1231"/>
                    <a:pt x="116" y="1158"/>
                  </a:cubicBezTo>
                  <a:cubicBezTo>
                    <a:pt x="117" y="1086"/>
                    <a:pt x="117" y="1073"/>
                    <a:pt x="117" y="1073"/>
                  </a:cubicBezTo>
                  <a:cubicBezTo>
                    <a:pt x="117" y="1073"/>
                    <a:pt x="80" y="1045"/>
                    <a:pt x="92" y="1002"/>
                  </a:cubicBezTo>
                  <a:cubicBezTo>
                    <a:pt x="103" y="959"/>
                    <a:pt x="108" y="973"/>
                    <a:pt x="103" y="959"/>
                  </a:cubicBezTo>
                  <a:cubicBezTo>
                    <a:pt x="98" y="946"/>
                    <a:pt x="94" y="949"/>
                    <a:pt x="82" y="932"/>
                  </a:cubicBezTo>
                  <a:cubicBezTo>
                    <a:pt x="69" y="916"/>
                    <a:pt x="68" y="917"/>
                    <a:pt x="65" y="907"/>
                  </a:cubicBezTo>
                  <a:cubicBezTo>
                    <a:pt x="63" y="901"/>
                    <a:pt x="60" y="890"/>
                    <a:pt x="59" y="883"/>
                  </a:cubicBezTo>
                  <a:cubicBezTo>
                    <a:pt x="66" y="819"/>
                    <a:pt x="81" y="757"/>
                    <a:pt x="100" y="698"/>
                  </a:cubicBezTo>
                  <a:cubicBezTo>
                    <a:pt x="104" y="698"/>
                    <a:pt x="111" y="698"/>
                    <a:pt x="111" y="704"/>
                  </a:cubicBezTo>
                  <a:close/>
                  <a:moveTo>
                    <a:pt x="1011" y="1947"/>
                  </a:moveTo>
                  <a:cubicBezTo>
                    <a:pt x="898" y="1949"/>
                    <a:pt x="789" y="1930"/>
                    <a:pt x="687" y="1895"/>
                  </a:cubicBezTo>
                  <a:cubicBezTo>
                    <a:pt x="684" y="1891"/>
                    <a:pt x="681" y="1888"/>
                    <a:pt x="680" y="1885"/>
                  </a:cubicBezTo>
                  <a:cubicBezTo>
                    <a:pt x="680" y="1885"/>
                    <a:pt x="675" y="1844"/>
                    <a:pt x="684" y="1844"/>
                  </a:cubicBezTo>
                  <a:cubicBezTo>
                    <a:pt x="693" y="1844"/>
                    <a:pt x="707" y="1850"/>
                    <a:pt x="720" y="1839"/>
                  </a:cubicBezTo>
                  <a:cubicBezTo>
                    <a:pt x="734" y="1827"/>
                    <a:pt x="750" y="1813"/>
                    <a:pt x="750" y="1813"/>
                  </a:cubicBezTo>
                  <a:cubicBezTo>
                    <a:pt x="752" y="1832"/>
                    <a:pt x="752" y="1832"/>
                    <a:pt x="752" y="1832"/>
                  </a:cubicBezTo>
                  <a:cubicBezTo>
                    <a:pt x="752" y="1832"/>
                    <a:pt x="739" y="1834"/>
                    <a:pt x="782" y="1827"/>
                  </a:cubicBezTo>
                  <a:cubicBezTo>
                    <a:pt x="825" y="1819"/>
                    <a:pt x="825" y="1824"/>
                    <a:pt x="841" y="1817"/>
                  </a:cubicBezTo>
                  <a:cubicBezTo>
                    <a:pt x="857" y="1810"/>
                    <a:pt x="875" y="1776"/>
                    <a:pt x="884" y="1796"/>
                  </a:cubicBezTo>
                  <a:cubicBezTo>
                    <a:pt x="893" y="1816"/>
                    <a:pt x="873" y="1807"/>
                    <a:pt x="893" y="1816"/>
                  </a:cubicBezTo>
                  <a:cubicBezTo>
                    <a:pt x="914" y="1825"/>
                    <a:pt x="953" y="1811"/>
                    <a:pt x="953" y="1811"/>
                  </a:cubicBezTo>
                  <a:cubicBezTo>
                    <a:pt x="953" y="1811"/>
                    <a:pt x="1019" y="1815"/>
                    <a:pt x="1026" y="1808"/>
                  </a:cubicBezTo>
                  <a:cubicBezTo>
                    <a:pt x="1033" y="1801"/>
                    <a:pt x="1032" y="1790"/>
                    <a:pt x="1044" y="1792"/>
                  </a:cubicBezTo>
                  <a:cubicBezTo>
                    <a:pt x="1055" y="1794"/>
                    <a:pt x="1062" y="1812"/>
                    <a:pt x="1062" y="1812"/>
                  </a:cubicBezTo>
                  <a:cubicBezTo>
                    <a:pt x="1026" y="1833"/>
                    <a:pt x="1026" y="1833"/>
                    <a:pt x="1026" y="1833"/>
                  </a:cubicBezTo>
                  <a:cubicBezTo>
                    <a:pt x="992" y="1859"/>
                    <a:pt x="992" y="1859"/>
                    <a:pt x="992" y="1859"/>
                  </a:cubicBezTo>
                  <a:cubicBezTo>
                    <a:pt x="992" y="1859"/>
                    <a:pt x="976" y="1863"/>
                    <a:pt x="990" y="1870"/>
                  </a:cubicBezTo>
                  <a:cubicBezTo>
                    <a:pt x="1004" y="1877"/>
                    <a:pt x="1011" y="1874"/>
                    <a:pt x="1027" y="1876"/>
                  </a:cubicBezTo>
                  <a:cubicBezTo>
                    <a:pt x="1043" y="1878"/>
                    <a:pt x="1082" y="1908"/>
                    <a:pt x="1091" y="1889"/>
                  </a:cubicBezTo>
                  <a:cubicBezTo>
                    <a:pt x="1099" y="1871"/>
                    <a:pt x="1102" y="1869"/>
                    <a:pt x="1108" y="1857"/>
                  </a:cubicBezTo>
                  <a:cubicBezTo>
                    <a:pt x="1115" y="1846"/>
                    <a:pt x="1113" y="1832"/>
                    <a:pt x="1129" y="1832"/>
                  </a:cubicBezTo>
                  <a:cubicBezTo>
                    <a:pt x="1145" y="1832"/>
                    <a:pt x="1161" y="1836"/>
                    <a:pt x="1161" y="1836"/>
                  </a:cubicBezTo>
                  <a:cubicBezTo>
                    <a:pt x="1147" y="1866"/>
                    <a:pt x="1147" y="1866"/>
                    <a:pt x="1147" y="1866"/>
                  </a:cubicBezTo>
                  <a:cubicBezTo>
                    <a:pt x="1147" y="1866"/>
                    <a:pt x="1175" y="1863"/>
                    <a:pt x="1186" y="1863"/>
                  </a:cubicBezTo>
                  <a:cubicBezTo>
                    <a:pt x="1197" y="1863"/>
                    <a:pt x="1200" y="1881"/>
                    <a:pt x="1216" y="1865"/>
                  </a:cubicBezTo>
                  <a:cubicBezTo>
                    <a:pt x="1232" y="1849"/>
                    <a:pt x="1234" y="1849"/>
                    <a:pt x="1250" y="1847"/>
                  </a:cubicBezTo>
                  <a:cubicBezTo>
                    <a:pt x="1266" y="1844"/>
                    <a:pt x="1288" y="1837"/>
                    <a:pt x="1295" y="1839"/>
                  </a:cubicBezTo>
                  <a:cubicBezTo>
                    <a:pt x="1302" y="1841"/>
                    <a:pt x="1316" y="1844"/>
                    <a:pt x="1323" y="1843"/>
                  </a:cubicBezTo>
                  <a:cubicBezTo>
                    <a:pt x="1329" y="1843"/>
                    <a:pt x="1364" y="1868"/>
                    <a:pt x="1371" y="1863"/>
                  </a:cubicBezTo>
                  <a:cubicBezTo>
                    <a:pt x="1374" y="1861"/>
                    <a:pt x="1387" y="1860"/>
                    <a:pt x="1399" y="1860"/>
                  </a:cubicBezTo>
                  <a:cubicBezTo>
                    <a:pt x="1281" y="1915"/>
                    <a:pt x="1150" y="1946"/>
                    <a:pt x="1011" y="194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0" dirty="0"/>
            </a:p>
          </p:txBody>
        </p:sp>
      </p:grpSp>
      <p:sp>
        <p:nvSpPr>
          <p:cNvPr id="11" name="标题 1"/>
          <p:cNvSpPr>
            <a:spLocks noGrp="1"/>
          </p:cNvSpPr>
          <p:nvPr>
            <p:ph type="ctrTitle" hasCustomPrompt="1"/>
          </p:nvPr>
        </p:nvSpPr>
        <p:spPr>
          <a:xfrm>
            <a:off x="695326" y="3575955"/>
            <a:ext cx="10801351" cy="921962"/>
          </a:xfrm>
        </p:spPr>
        <p:txBody>
          <a:bodyPr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altLang="zh-CN" dirty="0"/>
              <a:t>Conclusion</a:t>
            </a:r>
            <a:endParaRPr lang="zh-CN" altLang="en-US" dirty="0"/>
          </a:p>
        </p:txBody>
      </p:sp>
      <p:sp>
        <p:nvSpPr>
          <p:cNvPr id="12" name="文本占位符 62"/>
          <p:cNvSpPr>
            <a:spLocks noGrp="1"/>
          </p:cNvSpPr>
          <p:nvPr>
            <p:ph type="body" sz="quarter" idx="17" hasCustomPrompt="1"/>
          </p:nvPr>
        </p:nvSpPr>
        <p:spPr>
          <a:xfrm>
            <a:off x="695326" y="4957532"/>
            <a:ext cx="10801351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buNone/>
              <a:defRPr lang="zh-CN" altLang="en-US" sz="1200" smtClean="0">
                <a:solidFill>
                  <a:schemeClr val="bg1"/>
                </a:solidFill>
              </a:defRPr>
            </a:lvl1pPr>
            <a:lvl2pPr>
              <a:defRPr lang="zh-CN" altLang="en-US" sz="1500" smtClean="0"/>
            </a:lvl2pPr>
            <a:lvl3pPr>
              <a:defRPr lang="zh-CN" altLang="en-US" sz="1350" smtClean="0"/>
            </a:lvl3pPr>
            <a:lvl4pPr>
              <a:defRPr lang="zh-CN" altLang="en-US" sz="1200" smtClean="0"/>
            </a:lvl4pPr>
            <a:lvl5pPr>
              <a:defRPr lang="zh-CN" altLang="en-US" sz="1200"/>
            </a:lvl5pPr>
          </a:lstStyle>
          <a:p>
            <a:pPr lvl="0"/>
            <a:r>
              <a:rPr lang="en-US" altLang="zh-CN" dirty="0"/>
              <a:t>Signature</a:t>
            </a:r>
          </a:p>
        </p:txBody>
      </p:sp>
      <p:sp>
        <p:nvSpPr>
          <p:cNvPr id="13" name="文本占位符 62"/>
          <p:cNvSpPr>
            <a:spLocks noGrp="1"/>
          </p:cNvSpPr>
          <p:nvPr>
            <p:ph type="body" sz="quarter" idx="18" hasCustomPrompt="1"/>
          </p:nvPr>
        </p:nvSpPr>
        <p:spPr>
          <a:xfrm>
            <a:off x="695326" y="5273166"/>
            <a:ext cx="10801351" cy="310871"/>
          </a:xfrm>
        </p:spPr>
        <p:txBody>
          <a:bodyPr vert="horz" lIns="91440" tIns="45720" rIns="91440" bIns="45720" rtlCol="0">
            <a:normAutofit/>
          </a:bodyPr>
          <a:lstStyle>
            <a:lvl1pPr marL="171442" marR="0" indent="-171442" algn="ctr" defTabSz="685766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zh-CN" altLang="en-US" sz="1200" smtClean="0">
                <a:solidFill>
                  <a:schemeClr val="bg1"/>
                </a:solidFill>
              </a:defRPr>
            </a:lvl1pPr>
            <a:lvl2pPr>
              <a:defRPr lang="zh-CN" altLang="en-US" sz="1500" smtClean="0"/>
            </a:lvl2pPr>
            <a:lvl3pPr>
              <a:defRPr lang="zh-CN" altLang="en-US" sz="1350" smtClean="0"/>
            </a:lvl3pPr>
            <a:lvl4pPr>
              <a:defRPr lang="zh-CN" altLang="en-US" sz="1200" smtClean="0"/>
            </a:lvl4pPr>
            <a:lvl5pPr>
              <a:defRPr lang="zh-CN" altLang="en-US" sz="1200"/>
            </a:lvl5pPr>
          </a:lstStyle>
          <a:p>
            <a:pPr marL="171442" marR="0" lvl="0" indent="-171442" algn="ctr" defTabSz="685766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dirty="0"/>
              <a:t>Data</a:t>
            </a:r>
          </a:p>
          <a:p>
            <a:pPr marL="171442" marR="0" lvl="0" indent="-171442" fontAlgn="auto">
              <a:spcAft>
                <a:spcPts val="0"/>
              </a:spcAft>
              <a:buClrTx/>
              <a:buSzTx/>
              <a:tabLst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6143921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E7D2B-E11F-8D4D-8A8F-2EB856B67D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7814"/>
            <a:ext cx="10972800" cy="11398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74C75C-DBED-DF47-97D6-B023797EECD5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609600" y="1600201"/>
            <a:ext cx="5384800" cy="45307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A559C5-085B-6941-A745-550CDC4193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307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8531D2-20B6-064C-9F38-4B1E37A38C6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" y="6248400"/>
            <a:ext cx="28448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C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A93422-D58D-E543-8A93-92AB11F7B6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C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3FCF28-5E41-9743-B2EF-BFDCEEF3A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248400"/>
            <a:ext cx="2844800" cy="457200"/>
          </a:xfrm>
        </p:spPr>
        <p:txBody>
          <a:bodyPr/>
          <a:lstStyle>
            <a:lvl1pPr>
              <a:defRPr/>
            </a:lvl1pPr>
          </a:lstStyle>
          <a:p>
            <a:fld id="{A26158F2-12A5-024E-BC01-3D6DFCEBB04B}" type="slidenum">
              <a:rPr lang="en-US" altLang="zh-CN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49917555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50000">
                <a:schemeClr val="tx1">
                  <a:lumMod val="75000"/>
                  <a:lumOff val="25000"/>
                </a:schemeClr>
              </a:gs>
              <a:gs pos="83000">
                <a:schemeClr val="tx1">
                  <a:lumMod val="85000"/>
                  <a:lumOff val="15000"/>
                </a:schemeClr>
              </a:gs>
              <a:gs pos="0">
                <a:schemeClr val="tx1">
                  <a:lumMod val="50000"/>
                  <a:lumOff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15757495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4DCC9-8104-41F7-8711-C1EA2ED51F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CAF8F0-BCBE-4FA6-B093-F094DBC55B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89F269-B2CA-4C80-A694-77C85AC42D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16FFB-50D0-4A39-BDE6-18C35D05766F}" type="datetimeFigureOut">
              <a:rPr lang="zh-CN" altLang="en-US" smtClean="0"/>
              <a:t>2022/4/26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11A935-73B7-4B32-A2A4-EB55C4E2D5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F337E6-B072-4CEB-B8FA-DD442C928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96FA9-8263-4972-BFA3-21977B2396B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64115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63FA5B-2998-46D6-A8B4-5F0C9AB36E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62168A-3668-4882-B1F1-77469D063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E3A5A7-6D09-4632-B2E3-F5D7E78EAE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16FFB-50D0-4A39-BDE6-18C35D05766F}" type="datetimeFigureOut">
              <a:rPr lang="zh-CN" altLang="en-US" smtClean="0"/>
              <a:t>2022/4/26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9558AF-5C42-49E7-8536-86615B3EED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A1A576-3C36-4759-AB66-286E53DDCE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96FA9-8263-4972-BFA3-21977B2396B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47747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EE2CB6-A9E0-400E-9997-A524E6AEC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D20B8A-0C2E-4C4E-9AEE-4B7465E45D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C41122-1D5E-4EB8-8B6D-986EDD95AF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7A5535-0152-4A42-A79D-B8E5A78B16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16FFB-50D0-4A39-BDE6-18C35D05766F}" type="datetimeFigureOut">
              <a:rPr lang="zh-CN" altLang="en-US" smtClean="0"/>
              <a:t>2022/4/26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9950EF-A5FE-4E53-ABEA-FA2223507F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74EB5E-4C62-40CB-831E-9FE293A19A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96FA9-8263-4972-BFA3-21977B2396B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14150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339072-8261-49F7-942C-0E4EF4AE9A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B993F9-E6BF-43A8-A121-A8F06AB4AA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144DC7-DC54-4288-9116-73FFED6947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CDD2AE2-8F98-4049-BA3A-F98A9C66ACA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6BC3947-0606-4D04-AF03-664260C76F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A63D2AF-103A-4050-B6A7-344B35983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16FFB-50D0-4A39-BDE6-18C35D05766F}" type="datetimeFigureOut">
              <a:rPr lang="zh-CN" altLang="en-US" smtClean="0"/>
              <a:t>2022/4/26</a:t>
            </a:fld>
            <a:endParaRPr lang="zh-CN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98F350C-F951-4210-921A-522314F274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BFA1546-C7AF-4222-AF95-8AA291A5C2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96FA9-8263-4972-BFA3-21977B2396B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97393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23ED1-B476-4832-AF73-A30223C4E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72D5295-97B3-457D-954C-4498D96B3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16FFB-50D0-4A39-BDE6-18C35D05766F}" type="datetimeFigureOut">
              <a:rPr lang="zh-CN" altLang="en-US" smtClean="0"/>
              <a:t>2022/4/26</a:t>
            </a:fld>
            <a:endParaRPr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3ED1E3-6554-41B6-A798-C14B0F5445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D541F7-7B4A-46A3-9A53-566DBE48E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96FA9-8263-4972-BFA3-21977B2396B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27363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3D490FD-9DCB-4E7C-AC69-89CDB8A622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16FFB-50D0-4A39-BDE6-18C35D05766F}" type="datetimeFigureOut">
              <a:rPr lang="zh-CN" altLang="en-US" smtClean="0"/>
              <a:t>2022/4/26</a:t>
            </a:fld>
            <a:endParaRPr lang="zh-CN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2BFC3D5-2E3F-458E-AFDB-0AB198138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F53DAA-A3CB-4BC8-AE95-2EB88F11C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96FA9-8263-4972-BFA3-21977B2396B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62055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974DD-C5BA-4F64-A726-32792EA0D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817E9-5579-450F-98FA-90C32E7F4E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094310-6D35-4EA7-9C32-1DE03FD89E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C11E33-9319-4746-BC50-E0BFFFF83E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16FFB-50D0-4A39-BDE6-18C35D05766F}" type="datetimeFigureOut">
              <a:rPr lang="zh-CN" altLang="en-US" smtClean="0"/>
              <a:t>2022/4/26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C5A196-0549-4106-9AE3-051A582EB4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715BF1-9599-48DD-B561-9051833C6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96FA9-8263-4972-BFA3-21977B2396B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0094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40CC4C-D335-4388-A53B-AD7F32F4C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61799CC-C54A-4B31-986F-BE206A91327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4BA131-BAB3-4F73-B3BF-D0A910A2A7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48150D-B67A-40CA-9BFD-F0FEC2BFEF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16FFB-50D0-4A39-BDE6-18C35D05766F}" type="datetimeFigureOut">
              <a:rPr lang="zh-CN" altLang="en-US" smtClean="0"/>
              <a:t>2022/4/26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CC2D8E-3266-44E6-B1A4-BE957AF4CA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6E7050-B0FD-4E63-A2D9-C1B888C66A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96FA9-8263-4972-BFA3-21977B2396B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68524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9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6A2C2EA-B494-40EF-881B-FB5B4645B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5C729B-A25A-4A52-A0A6-65C7033270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97D3E5-38D4-458F-8EA0-8B5E2C704C0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316FFB-50D0-4A39-BDE6-18C35D05766F}" type="datetimeFigureOut">
              <a:rPr lang="zh-CN" altLang="en-US" smtClean="0"/>
              <a:t>2022/4/26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64ECEF-CB6A-4456-B543-607D8A1FA0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FCAAC9-C229-4344-897B-B32B7EA1BB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096FA9-8263-4972-BFA3-21977B2396B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93615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/>
          <p:cNvGrpSpPr/>
          <p:nvPr userDrawn="1"/>
        </p:nvGrpSpPr>
        <p:grpSpPr>
          <a:xfrm>
            <a:off x="0" y="3208340"/>
            <a:ext cx="12192000" cy="3673475"/>
            <a:chOff x="0" y="3208338"/>
            <a:chExt cx="12192000" cy="3673475"/>
          </a:xfrm>
          <a:solidFill>
            <a:schemeClr val="accent1">
              <a:alpha val="10000"/>
            </a:schemeClr>
          </a:solidFill>
        </p:grpSpPr>
        <p:sp>
          <p:nvSpPr>
            <p:cNvPr id="18" name="Freeform 17"/>
            <p:cNvSpPr>
              <a:spLocks noEditPoints="1"/>
            </p:cNvSpPr>
            <p:nvPr userDrawn="1"/>
          </p:nvSpPr>
          <p:spPr bwMode="auto">
            <a:xfrm>
              <a:off x="9093200" y="3208338"/>
              <a:ext cx="1489075" cy="1439863"/>
            </a:xfrm>
            <a:custGeom>
              <a:avLst/>
              <a:gdLst>
                <a:gd name="T0" fmla="*/ 178 w 469"/>
                <a:gd name="T1" fmla="*/ 32 h 453"/>
                <a:gd name="T2" fmla="*/ 405 w 469"/>
                <a:gd name="T3" fmla="*/ 160 h 453"/>
                <a:gd name="T4" fmla="*/ 401 w 469"/>
                <a:gd name="T5" fmla="*/ 134 h 453"/>
                <a:gd name="T6" fmla="*/ 420 w 469"/>
                <a:gd name="T7" fmla="*/ 163 h 453"/>
                <a:gd name="T8" fmla="*/ 424 w 469"/>
                <a:gd name="T9" fmla="*/ 217 h 453"/>
                <a:gd name="T10" fmla="*/ 413 w 469"/>
                <a:gd name="T11" fmla="*/ 298 h 453"/>
                <a:gd name="T12" fmla="*/ 397 w 469"/>
                <a:gd name="T13" fmla="*/ 352 h 453"/>
                <a:gd name="T14" fmla="*/ 385 w 469"/>
                <a:gd name="T15" fmla="*/ 353 h 453"/>
                <a:gd name="T16" fmla="*/ 383 w 469"/>
                <a:gd name="T17" fmla="*/ 322 h 453"/>
                <a:gd name="T18" fmla="*/ 354 w 469"/>
                <a:gd name="T19" fmla="*/ 285 h 453"/>
                <a:gd name="T20" fmla="*/ 337 w 469"/>
                <a:gd name="T21" fmla="*/ 251 h 453"/>
                <a:gd name="T22" fmla="*/ 353 w 469"/>
                <a:gd name="T23" fmla="*/ 222 h 453"/>
                <a:gd name="T24" fmla="*/ 366 w 469"/>
                <a:gd name="T25" fmla="*/ 201 h 453"/>
                <a:gd name="T26" fmla="*/ 379 w 469"/>
                <a:gd name="T27" fmla="*/ 177 h 453"/>
                <a:gd name="T28" fmla="*/ 390 w 469"/>
                <a:gd name="T29" fmla="*/ 155 h 453"/>
                <a:gd name="T30" fmla="*/ 387 w 469"/>
                <a:gd name="T31" fmla="*/ 105 h 453"/>
                <a:gd name="T32" fmla="*/ 388 w 469"/>
                <a:gd name="T33" fmla="*/ 121 h 453"/>
                <a:gd name="T34" fmla="*/ 384 w 469"/>
                <a:gd name="T35" fmla="*/ 133 h 453"/>
                <a:gd name="T36" fmla="*/ 373 w 469"/>
                <a:gd name="T37" fmla="*/ 135 h 453"/>
                <a:gd name="T38" fmla="*/ 384 w 469"/>
                <a:gd name="T39" fmla="*/ 122 h 453"/>
                <a:gd name="T40" fmla="*/ 377 w 469"/>
                <a:gd name="T41" fmla="*/ 109 h 453"/>
                <a:gd name="T42" fmla="*/ 359 w 469"/>
                <a:gd name="T43" fmla="*/ 90 h 453"/>
                <a:gd name="T44" fmla="*/ 333 w 469"/>
                <a:gd name="T45" fmla="*/ 78 h 453"/>
                <a:gd name="T46" fmla="*/ 316 w 469"/>
                <a:gd name="T47" fmla="*/ 71 h 453"/>
                <a:gd name="T48" fmla="*/ 307 w 469"/>
                <a:gd name="T49" fmla="*/ 67 h 453"/>
                <a:gd name="T50" fmla="*/ 292 w 469"/>
                <a:gd name="T51" fmla="*/ 65 h 453"/>
                <a:gd name="T52" fmla="*/ 285 w 469"/>
                <a:gd name="T53" fmla="*/ 69 h 453"/>
                <a:gd name="T54" fmla="*/ 278 w 469"/>
                <a:gd name="T55" fmla="*/ 56 h 453"/>
                <a:gd name="T56" fmla="*/ 264 w 469"/>
                <a:gd name="T57" fmla="*/ 421 h 453"/>
                <a:gd name="T58" fmla="*/ 279 w 469"/>
                <a:gd name="T59" fmla="*/ 411 h 453"/>
                <a:gd name="T60" fmla="*/ 305 w 469"/>
                <a:gd name="T61" fmla="*/ 400 h 453"/>
                <a:gd name="T62" fmla="*/ 334 w 469"/>
                <a:gd name="T63" fmla="*/ 391 h 453"/>
                <a:gd name="T64" fmla="*/ 288 w 469"/>
                <a:gd name="T65" fmla="*/ 434 h 453"/>
                <a:gd name="T66" fmla="*/ 234 w 469"/>
                <a:gd name="T67" fmla="*/ 427 h 453"/>
                <a:gd name="T68" fmla="*/ 258 w 469"/>
                <a:gd name="T69" fmla="*/ 417 h 453"/>
                <a:gd name="T70" fmla="*/ 177 w 469"/>
                <a:gd name="T71" fmla="*/ 48 h 453"/>
                <a:gd name="T72" fmla="*/ 217 w 469"/>
                <a:gd name="T73" fmla="*/ 63 h 453"/>
                <a:gd name="T74" fmla="*/ 179 w 469"/>
                <a:gd name="T75" fmla="*/ 93 h 453"/>
                <a:gd name="T76" fmla="*/ 183 w 469"/>
                <a:gd name="T77" fmla="*/ 118 h 453"/>
                <a:gd name="T78" fmla="*/ 138 w 469"/>
                <a:gd name="T79" fmla="*/ 125 h 453"/>
                <a:gd name="T80" fmla="*/ 103 w 469"/>
                <a:gd name="T81" fmla="*/ 122 h 453"/>
                <a:gd name="T82" fmla="*/ 120 w 469"/>
                <a:gd name="T83" fmla="*/ 143 h 453"/>
                <a:gd name="T84" fmla="*/ 96 w 469"/>
                <a:gd name="T85" fmla="*/ 166 h 453"/>
                <a:gd name="T86" fmla="*/ 135 w 469"/>
                <a:gd name="T87" fmla="*/ 161 h 453"/>
                <a:gd name="T88" fmla="*/ 159 w 469"/>
                <a:gd name="T89" fmla="*/ 136 h 453"/>
                <a:gd name="T90" fmla="*/ 188 w 469"/>
                <a:gd name="T91" fmla="*/ 130 h 453"/>
                <a:gd name="T92" fmla="*/ 228 w 469"/>
                <a:gd name="T93" fmla="*/ 143 h 453"/>
                <a:gd name="T94" fmla="*/ 254 w 469"/>
                <a:gd name="T95" fmla="*/ 192 h 453"/>
                <a:gd name="T96" fmla="*/ 241 w 469"/>
                <a:gd name="T97" fmla="*/ 224 h 453"/>
                <a:gd name="T98" fmla="*/ 191 w 469"/>
                <a:gd name="T99" fmla="*/ 240 h 453"/>
                <a:gd name="T100" fmla="*/ 184 w 469"/>
                <a:gd name="T101" fmla="*/ 274 h 453"/>
                <a:gd name="T102" fmla="*/ 185 w 469"/>
                <a:gd name="T103" fmla="*/ 310 h 453"/>
                <a:gd name="T104" fmla="*/ 189 w 469"/>
                <a:gd name="T105" fmla="*/ 350 h 453"/>
                <a:gd name="T106" fmla="*/ 174 w 469"/>
                <a:gd name="T107" fmla="*/ 374 h 453"/>
                <a:gd name="T108" fmla="*/ 132 w 469"/>
                <a:gd name="T109" fmla="*/ 346 h 453"/>
                <a:gd name="T110" fmla="*/ 103 w 469"/>
                <a:gd name="T111" fmla="*/ 321 h 453"/>
                <a:gd name="T112" fmla="*/ 79 w 469"/>
                <a:gd name="T113" fmla="*/ 280 h 453"/>
                <a:gd name="T114" fmla="*/ 73 w 469"/>
                <a:gd name="T115" fmla="*/ 244 h 453"/>
                <a:gd name="T116" fmla="*/ 88 w 469"/>
                <a:gd name="T117" fmla="*/ 220 h 453"/>
                <a:gd name="T118" fmla="*/ 85 w 469"/>
                <a:gd name="T119" fmla="*/ 201 h 453"/>
                <a:gd name="T120" fmla="*/ 59 w 469"/>
                <a:gd name="T121" fmla="*/ 234 h 453"/>
                <a:gd name="T122" fmla="*/ 50 w 469"/>
                <a:gd name="T123" fmla="*/ 197 h 453"/>
                <a:gd name="T124" fmla="*/ 34 w 469"/>
                <a:gd name="T125" fmla="*/ 223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69" h="453">
                  <a:moveTo>
                    <a:pt x="81" y="388"/>
                  </a:moveTo>
                  <a:cubicBezTo>
                    <a:pt x="116" y="423"/>
                    <a:pt x="154" y="439"/>
                    <a:pt x="187" y="445"/>
                  </a:cubicBezTo>
                  <a:cubicBezTo>
                    <a:pt x="220" y="453"/>
                    <a:pt x="256" y="453"/>
                    <a:pt x="291" y="444"/>
                  </a:cubicBezTo>
                  <a:cubicBezTo>
                    <a:pt x="403" y="412"/>
                    <a:pt x="469" y="294"/>
                    <a:pt x="437" y="180"/>
                  </a:cubicBezTo>
                  <a:cubicBezTo>
                    <a:pt x="407" y="67"/>
                    <a:pt x="290" y="0"/>
                    <a:pt x="178" y="32"/>
                  </a:cubicBezTo>
                  <a:cubicBezTo>
                    <a:pt x="118" y="49"/>
                    <a:pt x="71" y="91"/>
                    <a:pt x="46" y="144"/>
                  </a:cubicBezTo>
                  <a:cubicBezTo>
                    <a:pt x="0" y="225"/>
                    <a:pt x="15" y="322"/>
                    <a:pt x="81" y="388"/>
                  </a:cubicBezTo>
                  <a:close/>
                  <a:moveTo>
                    <a:pt x="398" y="153"/>
                  </a:moveTo>
                  <a:cubicBezTo>
                    <a:pt x="400" y="155"/>
                    <a:pt x="400" y="155"/>
                    <a:pt x="400" y="155"/>
                  </a:cubicBezTo>
                  <a:cubicBezTo>
                    <a:pt x="400" y="155"/>
                    <a:pt x="401" y="157"/>
                    <a:pt x="405" y="160"/>
                  </a:cubicBezTo>
                  <a:cubicBezTo>
                    <a:pt x="408" y="163"/>
                    <a:pt x="405" y="160"/>
                    <a:pt x="405" y="158"/>
                  </a:cubicBezTo>
                  <a:cubicBezTo>
                    <a:pt x="406" y="157"/>
                    <a:pt x="406" y="157"/>
                    <a:pt x="407" y="155"/>
                  </a:cubicBezTo>
                  <a:cubicBezTo>
                    <a:pt x="407" y="155"/>
                    <a:pt x="407" y="149"/>
                    <a:pt x="406" y="147"/>
                  </a:cubicBezTo>
                  <a:cubicBezTo>
                    <a:pt x="405" y="146"/>
                    <a:pt x="404" y="144"/>
                    <a:pt x="403" y="143"/>
                  </a:cubicBezTo>
                  <a:cubicBezTo>
                    <a:pt x="402" y="141"/>
                    <a:pt x="402" y="140"/>
                    <a:pt x="401" y="134"/>
                  </a:cubicBezTo>
                  <a:cubicBezTo>
                    <a:pt x="400" y="129"/>
                    <a:pt x="400" y="129"/>
                    <a:pt x="399" y="128"/>
                  </a:cubicBezTo>
                  <a:cubicBezTo>
                    <a:pt x="398" y="126"/>
                    <a:pt x="399" y="125"/>
                    <a:pt x="398" y="123"/>
                  </a:cubicBezTo>
                  <a:cubicBezTo>
                    <a:pt x="398" y="122"/>
                    <a:pt x="399" y="122"/>
                    <a:pt x="400" y="122"/>
                  </a:cubicBezTo>
                  <a:cubicBezTo>
                    <a:pt x="408" y="132"/>
                    <a:pt x="414" y="144"/>
                    <a:pt x="419" y="157"/>
                  </a:cubicBezTo>
                  <a:cubicBezTo>
                    <a:pt x="419" y="159"/>
                    <a:pt x="420" y="161"/>
                    <a:pt x="420" y="163"/>
                  </a:cubicBezTo>
                  <a:cubicBezTo>
                    <a:pt x="420" y="165"/>
                    <a:pt x="419" y="164"/>
                    <a:pt x="417" y="169"/>
                  </a:cubicBezTo>
                  <a:cubicBezTo>
                    <a:pt x="416" y="173"/>
                    <a:pt x="415" y="172"/>
                    <a:pt x="415" y="176"/>
                  </a:cubicBezTo>
                  <a:cubicBezTo>
                    <a:pt x="414" y="179"/>
                    <a:pt x="415" y="176"/>
                    <a:pt x="420" y="184"/>
                  </a:cubicBezTo>
                  <a:cubicBezTo>
                    <a:pt x="425" y="191"/>
                    <a:pt x="419" y="200"/>
                    <a:pt x="419" y="200"/>
                  </a:cubicBezTo>
                  <a:cubicBezTo>
                    <a:pt x="419" y="200"/>
                    <a:pt x="420" y="202"/>
                    <a:pt x="424" y="217"/>
                  </a:cubicBezTo>
                  <a:cubicBezTo>
                    <a:pt x="428" y="233"/>
                    <a:pt x="423" y="238"/>
                    <a:pt x="420" y="248"/>
                  </a:cubicBezTo>
                  <a:cubicBezTo>
                    <a:pt x="417" y="258"/>
                    <a:pt x="419" y="254"/>
                    <a:pt x="418" y="258"/>
                  </a:cubicBezTo>
                  <a:cubicBezTo>
                    <a:pt x="417" y="262"/>
                    <a:pt x="417" y="260"/>
                    <a:pt x="413" y="266"/>
                  </a:cubicBezTo>
                  <a:cubicBezTo>
                    <a:pt x="408" y="273"/>
                    <a:pt x="413" y="272"/>
                    <a:pt x="413" y="283"/>
                  </a:cubicBezTo>
                  <a:cubicBezTo>
                    <a:pt x="414" y="294"/>
                    <a:pt x="411" y="289"/>
                    <a:pt x="413" y="298"/>
                  </a:cubicBezTo>
                  <a:cubicBezTo>
                    <a:pt x="413" y="308"/>
                    <a:pt x="411" y="301"/>
                    <a:pt x="408" y="307"/>
                  </a:cubicBezTo>
                  <a:cubicBezTo>
                    <a:pt x="406" y="313"/>
                    <a:pt x="408" y="307"/>
                    <a:pt x="406" y="316"/>
                  </a:cubicBezTo>
                  <a:cubicBezTo>
                    <a:pt x="404" y="325"/>
                    <a:pt x="404" y="321"/>
                    <a:pt x="404" y="325"/>
                  </a:cubicBezTo>
                  <a:cubicBezTo>
                    <a:pt x="403" y="329"/>
                    <a:pt x="401" y="327"/>
                    <a:pt x="399" y="345"/>
                  </a:cubicBezTo>
                  <a:cubicBezTo>
                    <a:pt x="398" y="362"/>
                    <a:pt x="399" y="348"/>
                    <a:pt x="397" y="352"/>
                  </a:cubicBezTo>
                  <a:cubicBezTo>
                    <a:pt x="395" y="357"/>
                    <a:pt x="392" y="355"/>
                    <a:pt x="387" y="363"/>
                  </a:cubicBezTo>
                  <a:cubicBezTo>
                    <a:pt x="381" y="371"/>
                    <a:pt x="385" y="366"/>
                    <a:pt x="381" y="371"/>
                  </a:cubicBezTo>
                  <a:cubicBezTo>
                    <a:pt x="376" y="377"/>
                    <a:pt x="379" y="370"/>
                    <a:pt x="379" y="368"/>
                  </a:cubicBezTo>
                  <a:cubicBezTo>
                    <a:pt x="378" y="366"/>
                    <a:pt x="380" y="364"/>
                    <a:pt x="382" y="362"/>
                  </a:cubicBezTo>
                  <a:cubicBezTo>
                    <a:pt x="384" y="359"/>
                    <a:pt x="384" y="356"/>
                    <a:pt x="385" y="353"/>
                  </a:cubicBezTo>
                  <a:cubicBezTo>
                    <a:pt x="386" y="350"/>
                    <a:pt x="385" y="350"/>
                    <a:pt x="386" y="347"/>
                  </a:cubicBezTo>
                  <a:cubicBezTo>
                    <a:pt x="387" y="344"/>
                    <a:pt x="388" y="342"/>
                    <a:pt x="390" y="337"/>
                  </a:cubicBezTo>
                  <a:cubicBezTo>
                    <a:pt x="391" y="332"/>
                    <a:pt x="387" y="334"/>
                    <a:pt x="386" y="333"/>
                  </a:cubicBezTo>
                  <a:cubicBezTo>
                    <a:pt x="385" y="331"/>
                    <a:pt x="384" y="332"/>
                    <a:pt x="383" y="330"/>
                  </a:cubicBezTo>
                  <a:cubicBezTo>
                    <a:pt x="382" y="328"/>
                    <a:pt x="381" y="325"/>
                    <a:pt x="383" y="322"/>
                  </a:cubicBezTo>
                  <a:cubicBezTo>
                    <a:pt x="384" y="318"/>
                    <a:pt x="374" y="308"/>
                    <a:pt x="373" y="306"/>
                  </a:cubicBezTo>
                  <a:cubicBezTo>
                    <a:pt x="372" y="305"/>
                    <a:pt x="370" y="297"/>
                    <a:pt x="370" y="297"/>
                  </a:cubicBezTo>
                  <a:cubicBezTo>
                    <a:pt x="370" y="297"/>
                    <a:pt x="366" y="295"/>
                    <a:pt x="364" y="295"/>
                  </a:cubicBezTo>
                  <a:cubicBezTo>
                    <a:pt x="362" y="294"/>
                    <a:pt x="357" y="292"/>
                    <a:pt x="354" y="290"/>
                  </a:cubicBezTo>
                  <a:cubicBezTo>
                    <a:pt x="351" y="289"/>
                    <a:pt x="354" y="285"/>
                    <a:pt x="354" y="285"/>
                  </a:cubicBezTo>
                  <a:cubicBezTo>
                    <a:pt x="354" y="285"/>
                    <a:pt x="351" y="282"/>
                    <a:pt x="349" y="281"/>
                  </a:cubicBezTo>
                  <a:cubicBezTo>
                    <a:pt x="348" y="279"/>
                    <a:pt x="347" y="274"/>
                    <a:pt x="347" y="272"/>
                  </a:cubicBezTo>
                  <a:cubicBezTo>
                    <a:pt x="346" y="271"/>
                    <a:pt x="347" y="267"/>
                    <a:pt x="347" y="264"/>
                  </a:cubicBezTo>
                  <a:cubicBezTo>
                    <a:pt x="348" y="262"/>
                    <a:pt x="346" y="259"/>
                    <a:pt x="344" y="258"/>
                  </a:cubicBezTo>
                  <a:cubicBezTo>
                    <a:pt x="343" y="257"/>
                    <a:pt x="339" y="252"/>
                    <a:pt x="337" y="251"/>
                  </a:cubicBezTo>
                  <a:cubicBezTo>
                    <a:pt x="334" y="251"/>
                    <a:pt x="333" y="248"/>
                    <a:pt x="331" y="245"/>
                  </a:cubicBezTo>
                  <a:cubicBezTo>
                    <a:pt x="330" y="241"/>
                    <a:pt x="332" y="240"/>
                    <a:pt x="334" y="240"/>
                  </a:cubicBezTo>
                  <a:cubicBezTo>
                    <a:pt x="334" y="239"/>
                    <a:pt x="336" y="237"/>
                    <a:pt x="340" y="233"/>
                  </a:cubicBezTo>
                  <a:cubicBezTo>
                    <a:pt x="344" y="229"/>
                    <a:pt x="342" y="227"/>
                    <a:pt x="343" y="225"/>
                  </a:cubicBezTo>
                  <a:cubicBezTo>
                    <a:pt x="345" y="223"/>
                    <a:pt x="349" y="222"/>
                    <a:pt x="353" y="222"/>
                  </a:cubicBezTo>
                  <a:cubicBezTo>
                    <a:pt x="357" y="220"/>
                    <a:pt x="353" y="219"/>
                    <a:pt x="354" y="218"/>
                  </a:cubicBezTo>
                  <a:cubicBezTo>
                    <a:pt x="355" y="217"/>
                    <a:pt x="358" y="215"/>
                    <a:pt x="361" y="213"/>
                  </a:cubicBezTo>
                  <a:cubicBezTo>
                    <a:pt x="364" y="210"/>
                    <a:pt x="361" y="208"/>
                    <a:pt x="361" y="208"/>
                  </a:cubicBezTo>
                  <a:cubicBezTo>
                    <a:pt x="361" y="208"/>
                    <a:pt x="365" y="206"/>
                    <a:pt x="366" y="205"/>
                  </a:cubicBezTo>
                  <a:cubicBezTo>
                    <a:pt x="367" y="205"/>
                    <a:pt x="367" y="202"/>
                    <a:pt x="366" y="201"/>
                  </a:cubicBezTo>
                  <a:cubicBezTo>
                    <a:pt x="366" y="200"/>
                    <a:pt x="365" y="195"/>
                    <a:pt x="365" y="195"/>
                  </a:cubicBezTo>
                  <a:cubicBezTo>
                    <a:pt x="365" y="195"/>
                    <a:pt x="364" y="190"/>
                    <a:pt x="367" y="189"/>
                  </a:cubicBezTo>
                  <a:cubicBezTo>
                    <a:pt x="369" y="187"/>
                    <a:pt x="367" y="185"/>
                    <a:pt x="368" y="185"/>
                  </a:cubicBezTo>
                  <a:cubicBezTo>
                    <a:pt x="369" y="184"/>
                    <a:pt x="373" y="182"/>
                    <a:pt x="375" y="182"/>
                  </a:cubicBezTo>
                  <a:cubicBezTo>
                    <a:pt x="375" y="181"/>
                    <a:pt x="379" y="179"/>
                    <a:pt x="379" y="177"/>
                  </a:cubicBezTo>
                  <a:cubicBezTo>
                    <a:pt x="379" y="175"/>
                    <a:pt x="378" y="172"/>
                    <a:pt x="379" y="171"/>
                  </a:cubicBezTo>
                  <a:cubicBezTo>
                    <a:pt x="381" y="170"/>
                    <a:pt x="381" y="167"/>
                    <a:pt x="381" y="164"/>
                  </a:cubicBezTo>
                  <a:cubicBezTo>
                    <a:pt x="381" y="162"/>
                    <a:pt x="382" y="161"/>
                    <a:pt x="383" y="160"/>
                  </a:cubicBezTo>
                  <a:cubicBezTo>
                    <a:pt x="384" y="160"/>
                    <a:pt x="390" y="161"/>
                    <a:pt x="391" y="160"/>
                  </a:cubicBezTo>
                  <a:cubicBezTo>
                    <a:pt x="393" y="159"/>
                    <a:pt x="390" y="157"/>
                    <a:pt x="390" y="155"/>
                  </a:cubicBezTo>
                  <a:cubicBezTo>
                    <a:pt x="391" y="153"/>
                    <a:pt x="391" y="154"/>
                    <a:pt x="394" y="152"/>
                  </a:cubicBezTo>
                  <a:cubicBezTo>
                    <a:pt x="397" y="151"/>
                    <a:pt x="398" y="153"/>
                    <a:pt x="398" y="153"/>
                  </a:cubicBezTo>
                  <a:close/>
                  <a:moveTo>
                    <a:pt x="274" y="42"/>
                  </a:moveTo>
                  <a:cubicBezTo>
                    <a:pt x="279" y="40"/>
                    <a:pt x="287" y="41"/>
                    <a:pt x="295" y="43"/>
                  </a:cubicBezTo>
                  <a:cubicBezTo>
                    <a:pt x="331" y="55"/>
                    <a:pt x="363" y="76"/>
                    <a:pt x="387" y="105"/>
                  </a:cubicBezTo>
                  <a:cubicBezTo>
                    <a:pt x="388" y="106"/>
                    <a:pt x="388" y="108"/>
                    <a:pt x="388" y="108"/>
                  </a:cubicBezTo>
                  <a:cubicBezTo>
                    <a:pt x="389" y="109"/>
                    <a:pt x="390" y="111"/>
                    <a:pt x="390" y="112"/>
                  </a:cubicBezTo>
                  <a:cubicBezTo>
                    <a:pt x="391" y="113"/>
                    <a:pt x="392" y="115"/>
                    <a:pt x="393" y="117"/>
                  </a:cubicBezTo>
                  <a:cubicBezTo>
                    <a:pt x="393" y="118"/>
                    <a:pt x="392" y="118"/>
                    <a:pt x="391" y="118"/>
                  </a:cubicBezTo>
                  <a:cubicBezTo>
                    <a:pt x="390" y="118"/>
                    <a:pt x="390" y="119"/>
                    <a:pt x="388" y="121"/>
                  </a:cubicBezTo>
                  <a:cubicBezTo>
                    <a:pt x="388" y="123"/>
                    <a:pt x="388" y="121"/>
                    <a:pt x="388" y="122"/>
                  </a:cubicBezTo>
                  <a:cubicBezTo>
                    <a:pt x="387" y="122"/>
                    <a:pt x="386" y="124"/>
                    <a:pt x="386" y="125"/>
                  </a:cubicBezTo>
                  <a:cubicBezTo>
                    <a:pt x="385" y="126"/>
                    <a:pt x="387" y="127"/>
                    <a:pt x="388" y="129"/>
                  </a:cubicBezTo>
                  <a:cubicBezTo>
                    <a:pt x="388" y="131"/>
                    <a:pt x="388" y="129"/>
                    <a:pt x="387" y="131"/>
                  </a:cubicBezTo>
                  <a:cubicBezTo>
                    <a:pt x="386" y="132"/>
                    <a:pt x="385" y="132"/>
                    <a:pt x="384" y="133"/>
                  </a:cubicBezTo>
                  <a:cubicBezTo>
                    <a:pt x="384" y="134"/>
                    <a:pt x="381" y="132"/>
                    <a:pt x="380" y="134"/>
                  </a:cubicBezTo>
                  <a:cubicBezTo>
                    <a:pt x="378" y="134"/>
                    <a:pt x="379" y="135"/>
                    <a:pt x="379" y="137"/>
                  </a:cubicBezTo>
                  <a:cubicBezTo>
                    <a:pt x="378" y="138"/>
                    <a:pt x="379" y="138"/>
                    <a:pt x="378" y="139"/>
                  </a:cubicBezTo>
                  <a:cubicBezTo>
                    <a:pt x="378" y="140"/>
                    <a:pt x="376" y="138"/>
                    <a:pt x="375" y="137"/>
                  </a:cubicBezTo>
                  <a:cubicBezTo>
                    <a:pt x="375" y="137"/>
                    <a:pt x="373" y="135"/>
                    <a:pt x="373" y="135"/>
                  </a:cubicBezTo>
                  <a:cubicBezTo>
                    <a:pt x="375" y="133"/>
                    <a:pt x="375" y="133"/>
                    <a:pt x="375" y="133"/>
                  </a:cubicBezTo>
                  <a:cubicBezTo>
                    <a:pt x="378" y="130"/>
                    <a:pt x="378" y="130"/>
                    <a:pt x="378" y="130"/>
                  </a:cubicBezTo>
                  <a:cubicBezTo>
                    <a:pt x="381" y="128"/>
                    <a:pt x="381" y="128"/>
                    <a:pt x="381" y="128"/>
                  </a:cubicBezTo>
                  <a:cubicBezTo>
                    <a:pt x="381" y="128"/>
                    <a:pt x="383" y="127"/>
                    <a:pt x="385" y="126"/>
                  </a:cubicBezTo>
                  <a:cubicBezTo>
                    <a:pt x="386" y="126"/>
                    <a:pt x="384" y="123"/>
                    <a:pt x="384" y="122"/>
                  </a:cubicBezTo>
                  <a:cubicBezTo>
                    <a:pt x="383" y="122"/>
                    <a:pt x="382" y="118"/>
                    <a:pt x="382" y="118"/>
                  </a:cubicBezTo>
                  <a:cubicBezTo>
                    <a:pt x="382" y="118"/>
                    <a:pt x="384" y="116"/>
                    <a:pt x="385" y="116"/>
                  </a:cubicBezTo>
                  <a:cubicBezTo>
                    <a:pt x="386" y="116"/>
                    <a:pt x="387" y="114"/>
                    <a:pt x="387" y="113"/>
                  </a:cubicBezTo>
                  <a:cubicBezTo>
                    <a:pt x="387" y="112"/>
                    <a:pt x="385" y="110"/>
                    <a:pt x="384" y="109"/>
                  </a:cubicBezTo>
                  <a:cubicBezTo>
                    <a:pt x="382" y="109"/>
                    <a:pt x="378" y="109"/>
                    <a:pt x="377" y="109"/>
                  </a:cubicBezTo>
                  <a:cubicBezTo>
                    <a:pt x="376" y="109"/>
                    <a:pt x="375" y="108"/>
                    <a:pt x="373" y="107"/>
                  </a:cubicBezTo>
                  <a:cubicBezTo>
                    <a:pt x="372" y="107"/>
                    <a:pt x="370" y="105"/>
                    <a:pt x="370" y="103"/>
                  </a:cubicBezTo>
                  <a:cubicBezTo>
                    <a:pt x="369" y="101"/>
                    <a:pt x="367" y="99"/>
                    <a:pt x="366" y="98"/>
                  </a:cubicBezTo>
                  <a:cubicBezTo>
                    <a:pt x="366" y="97"/>
                    <a:pt x="365" y="94"/>
                    <a:pt x="364" y="93"/>
                  </a:cubicBezTo>
                  <a:cubicBezTo>
                    <a:pt x="363" y="91"/>
                    <a:pt x="360" y="90"/>
                    <a:pt x="359" y="90"/>
                  </a:cubicBezTo>
                  <a:cubicBezTo>
                    <a:pt x="358" y="90"/>
                    <a:pt x="352" y="87"/>
                    <a:pt x="351" y="85"/>
                  </a:cubicBezTo>
                  <a:cubicBezTo>
                    <a:pt x="348" y="84"/>
                    <a:pt x="345" y="83"/>
                    <a:pt x="345" y="83"/>
                  </a:cubicBezTo>
                  <a:cubicBezTo>
                    <a:pt x="343" y="80"/>
                    <a:pt x="343" y="80"/>
                    <a:pt x="343" y="80"/>
                  </a:cubicBezTo>
                  <a:cubicBezTo>
                    <a:pt x="343" y="80"/>
                    <a:pt x="342" y="79"/>
                    <a:pt x="338" y="79"/>
                  </a:cubicBezTo>
                  <a:cubicBezTo>
                    <a:pt x="335" y="79"/>
                    <a:pt x="333" y="78"/>
                    <a:pt x="333" y="78"/>
                  </a:cubicBezTo>
                  <a:cubicBezTo>
                    <a:pt x="333" y="78"/>
                    <a:pt x="331" y="75"/>
                    <a:pt x="331" y="74"/>
                  </a:cubicBezTo>
                  <a:cubicBezTo>
                    <a:pt x="331" y="73"/>
                    <a:pt x="329" y="73"/>
                    <a:pt x="329" y="73"/>
                  </a:cubicBezTo>
                  <a:cubicBezTo>
                    <a:pt x="329" y="73"/>
                    <a:pt x="323" y="71"/>
                    <a:pt x="323" y="71"/>
                  </a:cubicBezTo>
                  <a:cubicBezTo>
                    <a:pt x="322" y="70"/>
                    <a:pt x="322" y="70"/>
                    <a:pt x="320" y="70"/>
                  </a:cubicBezTo>
                  <a:cubicBezTo>
                    <a:pt x="319" y="70"/>
                    <a:pt x="317" y="71"/>
                    <a:pt x="316" y="71"/>
                  </a:cubicBezTo>
                  <a:cubicBezTo>
                    <a:pt x="315" y="73"/>
                    <a:pt x="313" y="73"/>
                    <a:pt x="311" y="74"/>
                  </a:cubicBezTo>
                  <a:cubicBezTo>
                    <a:pt x="308" y="76"/>
                    <a:pt x="307" y="75"/>
                    <a:pt x="307" y="75"/>
                  </a:cubicBezTo>
                  <a:cubicBezTo>
                    <a:pt x="307" y="75"/>
                    <a:pt x="305" y="73"/>
                    <a:pt x="305" y="71"/>
                  </a:cubicBezTo>
                  <a:cubicBezTo>
                    <a:pt x="305" y="70"/>
                    <a:pt x="305" y="69"/>
                    <a:pt x="305" y="69"/>
                  </a:cubicBezTo>
                  <a:cubicBezTo>
                    <a:pt x="305" y="69"/>
                    <a:pt x="307" y="67"/>
                    <a:pt x="307" y="67"/>
                  </a:cubicBezTo>
                  <a:cubicBezTo>
                    <a:pt x="308" y="67"/>
                    <a:pt x="305" y="63"/>
                    <a:pt x="305" y="63"/>
                  </a:cubicBezTo>
                  <a:cubicBezTo>
                    <a:pt x="301" y="62"/>
                    <a:pt x="301" y="62"/>
                    <a:pt x="301" y="62"/>
                  </a:cubicBezTo>
                  <a:cubicBezTo>
                    <a:pt x="301" y="62"/>
                    <a:pt x="297" y="60"/>
                    <a:pt x="295" y="60"/>
                  </a:cubicBezTo>
                  <a:cubicBezTo>
                    <a:pt x="293" y="60"/>
                    <a:pt x="293" y="62"/>
                    <a:pt x="293" y="64"/>
                  </a:cubicBezTo>
                  <a:cubicBezTo>
                    <a:pt x="291" y="64"/>
                    <a:pt x="292" y="65"/>
                    <a:pt x="292" y="65"/>
                  </a:cubicBezTo>
                  <a:cubicBezTo>
                    <a:pt x="297" y="67"/>
                    <a:pt x="297" y="67"/>
                    <a:pt x="297" y="67"/>
                  </a:cubicBezTo>
                  <a:cubicBezTo>
                    <a:pt x="297" y="67"/>
                    <a:pt x="297" y="70"/>
                    <a:pt x="296" y="71"/>
                  </a:cubicBezTo>
                  <a:cubicBezTo>
                    <a:pt x="294" y="71"/>
                    <a:pt x="291" y="72"/>
                    <a:pt x="291" y="72"/>
                  </a:cubicBezTo>
                  <a:cubicBezTo>
                    <a:pt x="287" y="71"/>
                    <a:pt x="287" y="71"/>
                    <a:pt x="287" y="71"/>
                  </a:cubicBezTo>
                  <a:cubicBezTo>
                    <a:pt x="285" y="69"/>
                    <a:pt x="285" y="69"/>
                    <a:pt x="285" y="69"/>
                  </a:cubicBezTo>
                  <a:cubicBezTo>
                    <a:pt x="285" y="65"/>
                    <a:pt x="285" y="65"/>
                    <a:pt x="285" y="65"/>
                  </a:cubicBezTo>
                  <a:cubicBezTo>
                    <a:pt x="285" y="65"/>
                    <a:pt x="285" y="62"/>
                    <a:pt x="284" y="61"/>
                  </a:cubicBezTo>
                  <a:cubicBezTo>
                    <a:pt x="284" y="59"/>
                    <a:pt x="283" y="59"/>
                    <a:pt x="282" y="59"/>
                  </a:cubicBezTo>
                  <a:cubicBezTo>
                    <a:pt x="281" y="58"/>
                    <a:pt x="279" y="58"/>
                    <a:pt x="279" y="58"/>
                  </a:cubicBezTo>
                  <a:cubicBezTo>
                    <a:pt x="278" y="56"/>
                    <a:pt x="278" y="56"/>
                    <a:pt x="278" y="56"/>
                  </a:cubicBezTo>
                  <a:cubicBezTo>
                    <a:pt x="278" y="56"/>
                    <a:pt x="277" y="53"/>
                    <a:pt x="276" y="52"/>
                  </a:cubicBezTo>
                  <a:cubicBezTo>
                    <a:pt x="276" y="51"/>
                    <a:pt x="272" y="48"/>
                    <a:pt x="272" y="47"/>
                  </a:cubicBezTo>
                  <a:cubicBezTo>
                    <a:pt x="271" y="47"/>
                    <a:pt x="270" y="46"/>
                    <a:pt x="270" y="46"/>
                  </a:cubicBezTo>
                  <a:cubicBezTo>
                    <a:pt x="274" y="42"/>
                    <a:pt x="274" y="42"/>
                    <a:pt x="274" y="42"/>
                  </a:cubicBezTo>
                  <a:close/>
                  <a:moveTo>
                    <a:pt x="264" y="421"/>
                  </a:moveTo>
                  <a:cubicBezTo>
                    <a:pt x="266" y="423"/>
                    <a:pt x="266" y="423"/>
                    <a:pt x="269" y="427"/>
                  </a:cubicBezTo>
                  <a:cubicBezTo>
                    <a:pt x="272" y="430"/>
                    <a:pt x="278" y="421"/>
                    <a:pt x="281" y="420"/>
                  </a:cubicBezTo>
                  <a:cubicBezTo>
                    <a:pt x="284" y="419"/>
                    <a:pt x="286" y="419"/>
                    <a:pt x="288" y="416"/>
                  </a:cubicBezTo>
                  <a:cubicBezTo>
                    <a:pt x="291" y="414"/>
                    <a:pt x="287" y="414"/>
                    <a:pt x="287" y="414"/>
                  </a:cubicBezTo>
                  <a:cubicBezTo>
                    <a:pt x="279" y="411"/>
                    <a:pt x="279" y="411"/>
                    <a:pt x="279" y="411"/>
                  </a:cubicBezTo>
                  <a:cubicBezTo>
                    <a:pt x="270" y="409"/>
                    <a:pt x="270" y="409"/>
                    <a:pt x="270" y="409"/>
                  </a:cubicBezTo>
                  <a:cubicBezTo>
                    <a:pt x="270" y="409"/>
                    <a:pt x="270" y="405"/>
                    <a:pt x="273" y="404"/>
                  </a:cubicBezTo>
                  <a:cubicBezTo>
                    <a:pt x="275" y="403"/>
                    <a:pt x="276" y="405"/>
                    <a:pt x="278" y="406"/>
                  </a:cubicBezTo>
                  <a:cubicBezTo>
                    <a:pt x="279" y="407"/>
                    <a:pt x="293" y="402"/>
                    <a:pt x="293" y="402"/>
                  </a:cubicBezTo>
                  <a:cubicBezTo>
                    <a:pt x="293" y="402"/>
                    <a:pt x="301" y="403"/>
                    <a:pt x="305" y="400"/>
                  </a:cubicBezTo>
                  <a:cubicBezTo>
                    <a:pt x="308" y="397"/>
                    <a:pt x="305" y="400"/>
                    <a:pt x="305" y="395"/>
                  </a:cubicBezTo>
                  <a:cubicBezTo>
                    <a:pt x="306" y="390"/>
                    <a:pt x="312" y="396"/>
                    <a:pt x="316" y="397"/>
                  </a:cubicBezTo>
                  <a:cubicBezTo>
                    <a:pt x="319" y="397"/>
                    <a:pt x="319" y="396"/>
                    <a:pt x="328" y="395"/>
                  </a:cubicBezTo>
                  <a:cubicBezTo>
                    <a:pt x="337" y="394"/>
                    <a:pt x="334" y="394"/>
                    <a:pt x="334" y="394"/>
                  </a:cubicBezTo>
                  <a:cubicBezTo>
                    <a:pt x="334" y="391"/>
                    <a:pt x="334" y="391"/>
                    <a:pt x="334" y="391"/>
                  </a:cubicBezTo>
                  <a:cubicBezTo>
                    <a:pt x="334" y="391"/>
                    <a:pt x="338" y="392"/>
                    <a:pt x="341" y="394"/>
                  </a:cubicBezTo>
                  <a:cubicBezTo>
                    <a:pt x="344" y="395"/>
                    <a:pt x="347" y="394"/>
                    <a:pt x="349" y="393"/>
                  </a:cubicBezTo>
                  <a:cubicBezTo>
                    <a:pt x="351" y="392"/>
                    <a:pt x="352" y="401"/>
                    <a:pt x="352" y="401"/>
                  </a:cubicBezTo>
                  <a:cubicBezTo>
                    <a:pt x="352" y="402"/>
                    <a:pt x="352" y="403"/>
                    <a:pt x="351" y="404"/>
                  </a:cubicBezTo>
                  <a:cubicBezTo>
                    <a:pt x="332" y="417"/>
                    <a:pt x="312" y="427"/>
                    <a:pt x="288" y="434"/>
                  </a:cubicBezTo>
                  <a:cubicBezTo>
                    <a:pt x="260" y="442"/>
                    <a:pt x="232" y="443"/>
                    <a:pt x="205" y="439"/>
                  </a:cubicBezTo>
                  <a:cubicBezTo>
                    <a:pt x="207" y="438"/>
                    <a:pt x="209" y="438"/>
                    <a:pt x="211" y="438"/>
                  </a:cubicBezTo>
                  <a:cubicBezTo>
                    <a:pt x="212" y="439"/>
                    <a:pt x="218" y="432"/>
                    <a:pt x="219" y="431"/>
                  </a:cubicBezTo>
                  <a:cubicBezTo>
                    <a:pt x="220" y="430"/>
                    <a:pt x="223" y="429"/>
                    <a:pt x="225" y="429"/>
                  </a:cubicBezTo>
                  <a:cubicBezTo>
                    <a:pt x="226" y="427"/>
                    <a:pt x="231" y="428"/>
                    <a:pt x="234" y="427"/>
                  </a:cubicBezTo>
                  <a:cubicBezTo>
                    <a:pt x="237" y="427"/>
                    <a:pt x="238" y="427"/>
                    <a:pt x="242" y="429"/>
                  </a:cubicBezTo>
                  <a:cubicBezTo>
                    <a:pt x="246" y="432"/>
                    <a:pt x="246" y="427"/>
                    <a:pt x="248" y="427"/>
                  </a:cubicBezTo>
                  <a:cubicBezTo>
                    <a:pt x="250" y="426"/>
                    <a:pt x="256" y="425"/>
                    <a:pt x="256" y="425"/>
                  </a:cubicBezTo>
                  <a:cubicBezTo>
                    <a:pt x="252" y="420"/>
                    <a:pt x="252" y="420"/>
                    <a:pt x="252" y="420"/>
                  </a:cubicBezTo>
                  <a:cubicBezTo>
                    <a:pt x="252" y="420"/>
                    <a:pt x="255" y="418"/>
                    <a:pt x="258" y="417"/>
                  </a:cubicBezTo>
                  <a:cubicBezTo>
                    <a:pt x="261" y="416"/>
                    <a:pt x="261" y="419"/>
                    <a:pt x="264" y="421"/>
                  </a:cubicBezTo>
                  <a:close/>
                  <a:moveTo>
                    <a:pt x="175" y="43"/>
                  </a:moveTo>
                  <a:cubicBezTo>
                    <a:pt x="174" y="43"/>
                    <a:pt x="174" y="43"/>
                    <a:pt x="174" y="43"/>
                  </a:cubicBezTo>
                  <a:cubicBezTo>
                    <a:pt x="174" y="43"/>
                    <a:pt x="177" y="46"/>
                    <a:pt x="178" y="47"/>
                  </a:cubicBezTo>
                  <a:cubicBezTo>
                    <a:pt x="180" y="48"/>
                    <a:pt x="177" y="48"/>
                    <a:pt x="177" y="48"/>
                  </a:cubicBezTo>
                  <a:cubicBezTo>
                    <a:pt x="177" y="48"/>
                    <a:pt x="170" y="55"/>
                    <a:pt x="170" y="56"/>
                  </a:cubicBezTo>
                  <a:cubicBezTo>
                    <a:pt x="170" y="58"/>
                    <a:pt x="174" y="58"/>
                    <a:pt x="181" y="55"/>
                  </a:cubicBezTo>
                  <a:cubicBezTo>
                    <a:pt x="188" y="53"/>
                    <a:pt x="185" y="55"/>
                    <a:pt x="193" y="48"/>
                  </a:cubicBezTo>
                  <a:cubicBezTo>
                    <a:pt x="201" y="41"/>
                    <a:pt x="203" y="53"/>
                    <a:pt x="208" y="55"/>
                  </a:cubicBezTo>
                  <a:cubicBezTo>
                    <a:pt x="213" y="58"/>
                    <a:pt x="214" y="58"/>
                    <a:pt x="217" y="63"/>
                  </a:cubicBezTo>
                  <a:cubicBezTo>
                    <a:pt x="222" y="68"/>
                    <a:pt x="217" y="63"/>
                    <a:pt x="212" y="69"/>
                  </a:cubicBezTo>
                  <a:cubicBezTo>
                    <a:pt x="208" y="74"/>
                    <a:pt x="211" y="70"/>
                    <a:pt x="207" y="71"/>
                  </a:cubicBezTo>
                  <a:cubicBezTo>
                    <a:pt x="203" y="71"/>
                    <a:pt x="195" y="71"/>
                    <a:pt x="192" y="72"/>
                  </a:cubicBezTo>
                  <a:cubicBezTo>
                    <a:pt x="189" y="72"/>
                    <a:pt x="188" y="73"/>
                    <a:pt x="191" y="82"/>
                  </a:cubicBezTo>
                  <a:cubicBezTo>
                    <a:pt x="193" y="91"/>
                    <a:pt x="191" y="82"/>
                    <a:pt x="179" y="93"/>
                  </a:cubicBezTo>
                  <a:cubicBezTo>
                    <a:pt x="167" y="103"/>
                    <a:pt x="183" y="99"/>
                    <a:pt x="173" y="103"/>
                  </a:cubicBezTo>
                  <a:cubicBezTo>
                    <a:pt x="164" y="109"/>
                    <a:pt x="176" y="106"/>
                    <a:pt x="184" y="107"/>
                  </a:cubicBezTo>
                  <a:cubicBezTo>
                    <a:pt x="193" y="108"/>
                    <a:pt x="188" y="106"/>
                    <a:pt x="196" y="111"/>
                  </a:cubicBezTo>
                  <a:cubicBezTo>
                    <a:pt x="202" y="116"/>
                    <a:pt x="196" y="115"/>
                    <a:pt x="193" y="117"/>
                  </a:cubicBezTo>
                  <a:cubicBezTo>
                    <a:pt x="191" y="119"/>
                    <a:pt x="185" y="119"/>
                    <a:pt x="183" y="118"/>
                  </a:cubicBezTo>
                  <a:cubicBezTo>
                    <a:pt x="180" y="117"/>
                    <a:pt x="178" y="118"/>
                    <a:pt x="178" y="118"/>
                  </a:cubicBezTo>
                  <a:cubicBezTo>
                    <a:pt x="178" y="118"/>
                    <a:pt x="171" y="114"/>
                    <a:pt x="167" y="119"/>
                  </a:cubicBezTo>
                  <a:cubicBezTo>
                    <a:pt x="162" y="124"/>
                    <a:pt x="167" y="119"/>
                    <a:pt x="165" y="119"/>
                  </a:cubicBezTo>
                  <a:cubicBezTo>
                    <a:pt x="163" y="117"/>
                    <a:pt x="161" y="119"/>
                    <a:pt x="158" y="117"/>
                  </a:cubicBezTo>
                  <a:cubicBezTo>
                    <a:pt x="156" y="116"/>
                    <a:pt x="150" y="115"/>
                    <a:pt x="138" y="125"/>
                  </a:cubicBezTo>
                  <a:cubicBezTo>
                    <a:pt x="126" y="134"/>
                    <a:pt x="139" y="129"/>
                    <a:pt x="134" y="134"/>
                  </a:cubicBezTo>
                  <a:cubicBezTo>
                    <a:pt x="128" y="138"/>
                    <a:pt x="132" y="136"/>
                    <a:pt x="130" y="132"/>
                  </a:cubicBezTo>
                  <a:cubicBezTo>
                    <a:pt x="129" y="129"/>
                    <a:pt x="127" y="123"/>
                    <a:pt x="125" y="123"/>
                  </a:cubicBezTo>
                  <a:cubicBezTo>
                    <a:pt x="123" y="123"/>
                    <a:pt x="122" y="125"/>
                    <a:pt x="120" y="127"/>
                  </a:cubicBezTo>
                  <a:cubicBezTo>
                    <a:pt x="117" y="130"/>
                    <a:pt x="108" y="117"/>
                    <a:pt x="103" y="122"/>
                  </a:cubicBezTo>
                  <a:cubicBezTo>
                    <a:pt x="97" y="126"/>
                    <a:pt x="101" y="123"/>
                    <a:pt x="96" y="129"/>
                  </a:cubicBezTo>
                  <a:cubicBezTo>
                    <a:pt x="91" y="135"/>
                    <a:pt x="98" y="135"/>
                    <a:pt x="102" y="138"/>
                  </a:cubicBezTo>
                  <a:cubicBezTo>
                    <a:pt x="106" y="140"/>
                    <a:pt x="103" y="135"/>
                    <a:pt x="108" y="132"/>
                  </a:cubicBezTo>
                  <a:cubicBezTo>
                    <a:pt x="113" y="129"/>
                    <a:pt x="111" y="133"/>
                    <a:pt x="120" y="138"/>
                  </a:cubicBezTo>
                  <a:cubicBezTo>
                    <a:pt x="130" y="143"/>
                    <a:pt x="120" y="138"/>
                    <a:pt x="120" y="143"/>
                  </a:cubicBezTo>
                  <a:cubicBezTo>
                    <a:pt x="120" y="147"/>
                    <a:pt x="114" y="143"/>
                    <a:pt x="110" y="146"/>
                  </a:cubicBezTo>
                  <a:cubicBezTo>
                    <a:pt x="106" y="148"/>
                    <a:pt x="108" y="148"/>
                    <a:pt x="102" y="150"/>
                  </a:cubicBezTo>
                  <a:cubicBezTo>
                    <a:pt x="97" y="153"/>
                    <a:pt x="102" y="150"/>
                    <a:pt x="102" y="154"/>
                  </a:cubicBezTo>
                  <a:cubicBezTo>
                    <a:pt x="102" y="158"/>
                    <a:pt x="99" y="155"/>
                    <a:pt x="94" y="160"/>
                  </a:cubicBezTo>
                  <a:cubicBezTo>
                    <a:pt x="90" y="164"/>
                    <a:pt x="93" y="162"/>
                    <a:pt x="96" y="166"/>
                  </a:cubicBezTo>
                  <a:cubicBezTo>
                    <a:pt x="99" y="169"/>
                    <a:pt x="98" y="165"/>
                    <a:pt x="100" y="164"/>
                  </a:cubicBezTo>
                  <a:cubicBezTo>
                    <a:pt x="101" y="162"/>
                    <a:pt x="102" y="162"/>
                    <a:pt x="107" y="163"/>
                  </a:cubicBezTo>
                  <a:cubicBezTo>
                    <a:pt x="112" y="164"/>
                    <a:pt x="112" y="162"/>
                    <a:pt x="114" y="163"/>
                  </a:cubicBezTo>
                  <a:cubicBezTo>
                    <a:pt x="117" y="163"/>
                    <a:pt x="117" y="160"/>
                    <a:pt x="127" y="157"/>
                  </a:cubicBezTo>
                  <a:cubicBezTo>
                    <a:pt x="138" y="152"/>
                    <a:pt x="127" y="157"/>
                    <a:pt x="135" y="161"/>
                  </a:cubicBezTo>
                  <a:cubicBezTo>
                    <a:pt x="143" y="165"/>
                    <a:pt x="135" y="161"/>
                    <a:pt x="140" y="160"/>
                  </a:cubicBezTo>
                  <a:cubicBezTo>
                    <a:pt x="144" y="158"/>
                    <a:pt x="144" y="156"/>
                    <a:pt x="147" y="154"/>
                  </a:cubicBezTo>
                  <a:cubicBezTo>
                    <a:pt x="149" y="152"/>
                    <a:pt x="148" y="151"/>
                    <a:pt x="153" y="149"/>
                  </a:cubicBezTo>
                  <a:cubicBezTo>
                    <a:pt x="159" y="148"/>
                    <a:pt x="153" y="149"/>
                    <a:pt x="159" y="147"/>
                  </a:cubicBezTo>
                  <a:cubicBezTo>
                    <a:pt x="164" y="146"/>
                    <a:pt x="160" y="143"/>
                    <a:pt x="159" y="136"/>
                  </a:cubicBezTo>
                  <a:cubicBezTo>
                    <a:pt x="157" y="129"/>
                    <a:pt x="159" y="136"/>
                    <a:pt x="162" y="134"/>
                  </a:cubicBezTo>
                  <a:cubicBezTo>
                    <a:pt x="165" y="133"/>
                    <a:pt x="164" y="133"/>
                    <a:pt x="165" y="132"/>
                  </a:cubicBezTo>
                  <a:cubicBezTo>
                    <a:pt x="167" y="132"/>
                    <a:pt x="165" y="132"/>
                    <a:pt x="174" y="132"/>
                  </a:cubicBezTo>
                  <a:cubicBezTo>
                    <a:pt x="182" y="131"/>
                    <a:pt x="176" y="131"/>
                    <a:pt x="179" y="131"/>
                  </a:cubicBezTo>
                  <a:cubicBezTo>
                    <a:pt x="182" y="130"/>
                    <a:pt x="183" y="130"/>
                    <a:pt x="188" y="130"/>
                  </a:cubicBezTo>
                  <a:cubicBezTo>
                    <a:pt x="192" y="129"/>
                    <a:pt x="191" y="129"/>
                    <a:pt x="193" y="129"/>
                  </a:cubicBezTo>
                  <a:cubicBezTo>
                    <a:pt x="195" y="129"/>
                    <a:pt x="200" y="132"/>
                    <a:pt x="203" y="134"/>
                  </a:cubicBezTo>
                  <a:cubicBezTo>
                    <a:pt x="207" y="136"/>
                    <a:pt x="212" y="137"/>
                    <a:pt x="216" y="135"/>
                  </a:cubicBezTo>
                  <a:cubicBezTo>
                    <a:pt x="220" y="133"/>
                    <a:pt x="219" y="135"/>
                    <a:pt x="222" y="136"/>
                  </a:cubicBezTo>
                  <a:cubicBezTo>
                    <a:pt x="223" y="137"/>
                    <a:pt x="227" y="141"/>
                    <a:pt x="228" y="143"/>
                  </a:cubicBezTo>
                  <a:cubicBezTo>
                    <a:pt x="229" y="144"/>
                    <a:pt x="237" y="146"/>
                    <a:pt x="243" y="152"/>
                  </a:cubicBezTo>
                  <a:cubicBezTo>
                    <a:pt x="250" y="160"/>
                    <a:pt x="249" y="158"/>
                    <a:pt x="247" y="170"/>
                  </a:cubicBezTo>
                  <a:cubicBezTo>
                    <a:pt x="245" y="183"/>
                    <a:pt x="251" y="173"/>
                    <a:pt x="253" y="178"/>
                  </a:cubicBezTo>
                  <a:cubicBezTo>
                    <a:pt x="254" y="184"/>
                    <a:pt x="255" y="181"/>
                    <a:pt x="258" y="185"/>
                  </a:cubicBezTo>
                  <a:cubicBezTo>
                    <a:pt x="261" y="189"/>
                    <a:pt x="258" y="185"/>
                    <a:pt x="254" y="192"/>
                  </a:cubicBezTo>
                  <a:cubicBezTo>
                    <a:pt x="251" y="199"/>
                    <a:pt x="254" y="192"/>
                    <a:pt x="252" y="197"/>
                  </a:cubicBezTo>
                  <a:cubicBezTo>
                    <a:pt x="250" y="202"/>
                    <a:pt x="252" y="200"/>
                    <a:pt x="253" y="204"/>
                  </a:cubicBezTo>
                  <a:cubicBezTo>
                    <a:pt x="253" y="209"/>
                    <a:pt x="252" y="207"/>
                    <a:pt x="249" y="211"/>
                  </a:cubicBezTo>
                  <a:cubicBezTo>
                    <a:pt x="245" y="214"/>
                    <a:pt x="247" y="213"/>
                    <a:pt x="246" y="219"/>
                  </a:cubicBezTo>
                  <a:cubicBezTo>
                    <a:pt x="246" y="223"/>
                    <a:pt x="244" y="220"/>
                    <a:pt x="241" y="224"/>
                  </a:cubicBezTo>
                  <a:cubicBezTo>
                    <a:pt x="237" y="228"/>
                    <a:pt x="230" y="228"/>
                    <a:pt x="225" y="229"/>
                  </a:cubicBezTo>
                  <a:cubicBezTo>
                    <a:pt x="219" y="231"/>
                    <a:pt x="217" y="231"/>
                    <a:pt x="213" y="231"/>
                  </a:cubicBezTo>
                  <a:cubicBezTo>
                    <a:pt x="208" y="230"/>
                    <a:pt x="203" y="232"/>
                    <a:pt x="200" y="231"/>
                  </a:cubicBezTo>
                  <a:cubicBezTo>
                    <a:pt x="197" y="229"/>
                    <a:pt x="194" y="231"/>
                    <a:pt x="193" y="232"/>
                  </a:cubicBezTo>
                  <a:cubicBezTo>
                    <a:pt x="193" y="233"/>
                    <a:pt x="194" y="235"/>
                    <a:pt x="191" y="240"/>
                  </a:cubicBezTo>
                  <a:cubicBezTo>
                    <a:pt x="187" y="244"/>
                    <a:pt x="187" y="240"/>
                    <a:pt x="184" y="240"/>
                  </a:cubicBezTo>
                  <a:cubicBezTo>
                    <a:pt x="181" y="240"/>
                    <a:pt x="175" y="247"/>
                    <a:pt x="175" y="247"/>
                  </a:cubicBezTo>
                  <a:cubicBezTo>
                    <a:pt x="175" y="247"/>
                    <a:pt x="177" y="251"/>
                    <a:pt x="180" y="257"/>
                  </a:cubicBezTo>
                  <a:cubicBezTo>
                    <a:pt x="183" y="262"/>
                    <a:pt x="180" y="257"/>
                    <a:pt x="181" y="260"/>
                  </a:cubicBezTo>
                  <a:cubicBezTo>
                    <a:pt x="182" y="264"/>
                    <a:pt x="184" y="274"/>
                    <a:pt x="184" y="274"/>
                  </a:cubicBezTo>
                  <a:cubicBezTo>
                    <a:pt x="184" y="274"/>
                    <a:pt x="182" y="277"/>
                    <a:pt x="181" y="282"/>
                  </a:cubicBezTo>
                  <a:cubicBezTo>
                    <a:pt x="179" y="287"/>
                    <a:pt x="179" y="286"/>
                    <a:pt x="179" y="288"/>
                  </a:cubicBezTo>
                  <a:cubicBezTo>
                    <a:pt x="179" y="289"/>
                    <a:pt x="176" y="294"/>
                    <a:pt x="176" y="297"/>
                  </a:cubicBezTo>
                  <a:cubicBezTo>
                    <a:pt x="176" y="299"/>
                    <a:pt x="176" y="301"/>
                    <a:pt x="176" y="305"/>
                  </a:cubicBezTo>
                  <a:cubicBezTo>
                    <a:pt x="177" y="309"/>
                    <a:pt x="181" y="308"/>
                    <a:pt x="185" y="310"/>
                  </a:cubicBezTo>
                  <a:cubicBezTo>
                    <a:pt x="190" y="312"/>
                    <a:pt x="188" y="313"/>
                    <a:pt x="191" y="319"/>
                  </a:cubicBezTo>
                  <a:cubicBezTo>
                    <a:pt x="194" y="325"/>
                    <a:pt x="191" y="319"/>
                    <a:pt x="195" y="324"/>
                  </a:cubicBezTo>
                  <a:cubicBezTo>
                    <a:pt x="199" y="330"/>
                    <a:pt x="195" y="327"/>
                    <a:pt x="193" y="332"/>
                  </a:cubicBezTo>
                  <a:cubicBezTo>
                    <a:pt x="190" y="337"/>
                    <a:pt x="190" y="334"/>
                    <a:pt x="188" y="342"/>
                  </a:cubicBezTo>
                  <a:cubicBezTo>
                    <a:pt x="187" y="348"/>
                    <a:pt x="188" y="344"/>
                    <a:pt x="189" y="350"/>
                  </a:cubicBezTo>
                  <a:cubicBezTo>
                    <a:pt x="190" y="355"/>
                    <a:pt x="189" y="350"/>
                    <a:pt x="191" y="355"/>
                  </a:cubicBezTo>
                  <a:cubicBezTo>
                    <a:pt x="193" y="361"/>
                    <a:pt x="191" y="355"/>
                    <a:pt x="190" y="363"/>
                  </a:cubicBezTo>
                  <a:cubicBezTo>
                    <a:pt x="188" y="372"/>
                    <a:pt x="190" y="367"/>
                    <a:pt x="188" y="375"/>
                  </a:cubicBezTo>
                  <a:cubicBezTo>
                    <a:pt x="186" y="382"/>
                    <a:pt x="188" y="375"/>
                    <a:pt x="186" y="375"/>
                  </a:cubicBezTo>
                  <a:cubicBezTo>
                    <a:pt x="184" y="376"/>
                    <a:pt x="176" y="375"/>
                    <a:pt x="174" y="374"/>
                  </a:cubicBezTo>
                  <a:cubicBezTo>
                    <a:pt x="172" y="372"/>
                    <a:pt x="162" y="371"/>
                    <a:pt x="159" y="372"/>
                  </a:cubicBezTo>
                  <a:cubicBezTo>
                    <a:pt x="156" y="372"/>
                    <a:pt x="155" y="366"/>
                    <a:pt x="155" y="366"/>
                  </a:cubicBezTo>
                  <a:cubicBezTo>
                    <a:pt x="144" y="362"/>
                    <a:pt x="144" y="362"/>
                    <a:pt x="144" y="362"/>
                  </a:cubicBezTo>
                  <a:cubicBezTo>
                    <a:pt x="134" y="353"/>
                    <a:pt x="134" y="353"/>
                    <a:pt x="134" y="353"/>
                  </a:cubicBezTo>
                  <a:cubicBezTo>
                    <a:pt x="134" y="353"/>
                    <a:pt x="132" y="347"/>
                    <a:pt x="132" y="346"/>
                  </a:cubicBezTo>
                  <a:cubicBezTo>
                    <a:pt x="132" y="344"/>
                    <a:pt x="127" y="345"/>
                    <a:pt x="125" y="345"/>
                  </a:cubicBezTo>
                  <a:cubicBezTo>
                    <a:pt x="123" y="345"/>
                    <a:pt x="122" y="342"/>
                    <a:pt x="121" y="341"/>
                  </a:cubicBezTo>
                  <a:cubicBezTo>
                    <a:pt x="120" y="340"/>
                    <a:pt x="114" y="336"/>
                    <a:pt x="110" y="336"/>
                  </a:cubicBezTo>
                  <a:cubicBezTo>
                    <a:pt x="106" y="336"/>
                    <a:pt x="111" y="327"/>
                    <a:pt x="111" y="327"/>
                  </a:cubicBezTo>
                  <a:cubicBezTo>
                    <a:pt x="111" y="327"/>
                    <a:pt x="105" y="325"/>
                    <a:pt x="103" y="321"/>
                  </a:cubicBezTo>
                  <a:cubicBezTo>
                    <a:pt x="102" y="318"/>
                    <a:pt x="100" y="310"/>
                    <a:pt x="100" y="308"/>
                  </a:cubicBezTo>
                  <a:cubicBezTo>
                    <a:pt x="100" y="306"/>
                    <a:pt x="98" y="299"/>
                    <a:pt x="98" y="299"/>
                  </a:cubicBezTo>
                  <a:cubicBezTo>
                    <a:pt x="92" y="295"/>
                    <a:pt x="92" y="295"/>
                    <a:pt x="92" y="295"/>
                  </a:cubicBezTo>
                  <a:cubicBezTo>
                    <a:pt x="92" y="295"/>
                    <a:pt x="89" y="286"/>
                    <a:pt x="87" y="285"/>
                  </a:cubicBezTo>
                  <a:cubicBezTo>
                    <a:pt x="86" y="284"/>
                    <a:pt x="81" y="279"/>
                    <a:pt x="79" y="280"/>
                  </a:cubicBezTo>
                  <a:cubicBezTo>
                    <a:pt x="76" y="281"/>
                    <a:pt x="73" y="266"/>
                    <a:pt x="73" y="266"/>
                  </a:cubicBezTo>
                  <a:cubicBezTo>
                    <a:pt x="67" y="260"/>
                    <a:pt x="67" y="260"/>
                    <a:pt x="67" y="260"/>
                  </a:cubicBezTo>
                  <a:cubicBezTo>
                    <a:pt x="67" y="260"/>
                    <a:pt x="63" y="252"/>
                    <a:pt x="63" y="251"/>
                  </a:cubicBezTo>
                  <a:cubicBezTo>
                    <a:pt x="62" y="249"/>
                    <a:pt x="65" y="245"/>
                    <a:pt x="65" y="245"/>
                  </a:cubicBezTo>
                  <a:cubicBezTo>
                    <a:pt x="65" y="245"/>
                    <a:pt x="70" y="243"/>
                    <a:pt x="73" y="244"/>
                  </a:cubicBezTo>
                  <a:cubicBezTo>
                    <a:pt x="77" y="245"/>
                    <a:pt x="76" y="244"/>
                    <a:pt x="77" y="243"/>
                  </a:cubicBezTo>
                  <a:cubicBezTo>
                    <a:pt x="79" y="243"/>
                    <a:pt x="79" y="242"/>
                    <a:pt x="82" y="240"/>
                  </a:cubicBezTo>
                  <a:cubicBezTo>
                    <a:pt x="85" y="239"/>
                    <a:pt x="82" y="236"/>
                    <a:pt x="80" y="234"/>
                  </a:cubicBezTo>
                  <a:cubicBezTo>
                    <a:pt x="80" y="231"/>
                    <a:pt x="85" y="230"/>
                    <a:pt x="86" y="229"/>
                  </a:cubicBezTo>
                  <a:cubicBezTo>
                    <a:pt x="88" y="228"/>
                    <a:pt x="87" y="222"/>
                    <a:pt x="88" y="220"/>
                  </a:cubicBezTo>
                  <a:cubicBezTo>
                    <a:pt x="89" y="219"/>
                    <a:pt x="89" y="216"/>
                    <a:pt x="90" y="212"/>
                  </a:cubicBezTo>
                  <a:cubicBezTo>
                    <a:pt x="91" y="207"/>
                    <a:pt x="93" y="208"/>
                    <a:pt x="94" y="207"/>
                  </a:cubicBezTo>
                  <a:cubicBezTo>
                    <a:pt x="97" y="206"/>
                    <a:pt x="92" y="202"/>
                    <a:pt x="94" y="196"/>
                  </a:cubicBezTo>
                  <a:cubicBezTo>
                    <a:pt x="95" y="191"/>
                    <a:pt x="88" y="196"/>
                    <a:pt x="88" y="196"/>
                  </a:cubicBezTo>
                  <a:cubicBezTo>
                    <a:pt x="88" y="196"/>
                    <a:pt x="88" y="196"/>
                    <a:pt x="85" y="201"/>
                  </a:cubicBezTo>
                  <a:cubicBezTo>
                    <a:pt x="82" y="205"/>
                    <a:pt x="84" y="203"/>
                    <a:pt x="83" y="208"/>
                  </a:cubicBezTo>
                  <a:cubicBezTo>
                    <a:pt x="81" y="212"/>
                    <a:pt x="84" y="214"/>
                    <a:pt x="83" y="216"/>
                  </a:cubicBezTo>
                  <a:cubicBezTo>
                    <a:pt x="83" y="217"/>
                    <a:pt x="77" y="220"/>
                    <a:pt x="76" y="224"/>
                  </a:cubicBezTo>
                  <a:cubicBezTo>
                    <a:pt x="75" y="228"/>
                    <a:pt x="73" y="233"/>
                    <a:pt x="73" y="233"/>
                  </a:cubicBezTo>
                  <a:cubicBezTo>
                    <a:pt x="73" y="233"/>
                    <a:pt x="62" y="234"/>
                    <a:pt x="59" y="234"/>
                  </a:cubicBezTo>
                  <a:cubicBezTo>
                    <a:pt x="58" y="233"/>
                    <a:pt x="55" y="228"/>
                    <a:pt x="55" y="228"/>
                  </a:cubicBezTo>
                  <a:cubicBezTo>
                    <a:pt x="55" y="228"/>
                    <a:pt x="52" y="223"/>
                    <a:pt x="51" y="221"/>
                  </a:cubicBezTo>
                  <a:cubicBezTo>
                    <a:pt x="50" y="219"/>
                    <a:pt x="51" y="211"/>
                    <a:pt x="51" y="211"/>
                  </a:cubicBezTo>
                  <a:cubicBezTo>
                    <a:pt x="49" y="204"/>
                    <a:pt x="49" y="204"/>
                    <a:pt x="49" y="204"/>
                  </a:cubicBezTo>
                  <a:cubicBezTo>
                    <a:pt x="49" y="204"/>
                    <a:pt x="52" y="199"/>
                    <a:pt x="50" y="197"/>
                  </a:cubicBezTo>
                  <a:cubicBezTo>
                    <a:pt x="49" y="195"/>
                    <a:pt x="50" y="197"/>
                    <a:pt x="49" y="198"/>
                  </a:cubicBezTo>
                  <a:cubicBezTo>
                    <a:pt x="47" y="199"/>
                    <a:pt x="42" y="201"/>
                    <a:pt x="42" y="203"/>
                  </a:cubicBezTo>
                  <a:cubicBezTo>
                    <a:pt x="41" y="205"/>
                    <a:pt x="41" y="212"/>
                    <a:pt x="39" y="214"/>
                  </a:cubicBezTo>
                  <a:cubicBezTo>
                    <a:pt x="38" y="217"/>
                    <a:pt x="37" y="216"/>
                    <a:pt x="36" y="220"/>
                  </a:cubicBezTo>
                  <a:cubicBezTo>
                    <a:pt x="35" y="223"/>
                    <a:pt x="35" y="223"/>
                    <a:pt x="34" y="223"/>
                  </a:cubicBezTo>
                  <a:cubicBezTo>
                    <a:pt x="39" y="141"/>
                    <a:pt x="94" y="68"/>
                    <a:pt x="175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zh-CN" altLang="en-US" sz="1350"/>
            </a:p>
          </p:txBody>
        </p:sp>
        <p:sp>
          <p:nvSpPr>
            <p:cNvPr id="19" name="Freeform 18"/>
            <p:cNvSpPr>
              <a:spLocks noEditPoints="1"/>
            </p:cNvSpPr>
            <p:nvPr userDrawn="1"/>
          </p:nvSpPr>
          <p:spPr bwMode="auto">
            <a:xfrm>
              <a:off x="4559300" y="4606926"/>
              <a:ext cx="1425575" cy="1390650"/>
            </a:xfrm>
            <a:custGeom>
              <a:avLst/>
              <a:gdLst>
                <a:gd name="T0" fmla="*/ 443 w 449"/>
                <a:gd name="T1" fmla="*/ 209 h 437"/>
                <a:gd name="T2" fmla="*/ 419 w 449"/>
                <a:gd name="T3" fmla="*/ 170 h 437"/>
                <a:gd name="T4" fmla="*/ 418 w 449"/>
                <a:gd name="T5" fmla="*/ 143 h 437"/>
                <a:gd name="T6" fmla="*/ 424 w 449"/>
                <a:gd name="T7" fmla="*/ 208 h 437"/>
                <a:gd name="T8" fmla="*/ 400 w 449"/>
                <a:gd name="T9" fmla="*/ 288 h 437"/>
                <a:gd name="T10" fmla="*/ 379 w 449"/>
                <a:gd name="T11" fmla="*/ 343 h 437"/>
                <a:gd name="T12" fmla="*/ 346 w 449"/>
                <a:gd name="T13" fmla="*/ 380 h 437"/>
                <a:gd name="T14" fmla="*/ 360 w 449"/>
                <a:gd name="T15" fmla="*/ 347 h 437"/>
                <a:gd name="T16" fmla="*/ 346 w 449"/>
                <a:gd name="T17" fmla="*/ 305 h 437"/>
                <a:gd name="T18" fmla="*/ 337 w 449"/>
                <a:gd name="T19" fmla="*/ 272 h 437"/>
                <a:gd name="T20" fmla="*/ 336 w 449"/>
                <a:gd name="T21" fmla="*/ 240 h 437"/>
                <a:gd name="T22" fmla="*/ 362 w 449"/>
                <a:gd name="T23" fmla="*/ 219 h 437"/>
                <a:gd name="T24" fmla="*/ 374 w 449"/>
                <a:gd name="T25" fmla="*/ 198 h 437"/>
                <a:gd name="T26" fmla="*/ 393 w 449"/>
                <a:gd name="T27" fmla="*/ 178 h 437"/>
                <a:gd name="T28" fmla="*/ 411 w 449"/>
                <a:gd name="T29" fmla="*/ 176 h 437"/>
                <a:gd name="T30" fmla="*/ 409 w 449"/>
                <a:gd name="T31" fmla="*/ 124 h 437"/>
                <a:gd name="T32" fmla="*/ 407 w 449"/>
                <a:gd name="T33" fmla="*/ 140 h 437"/>
                <a:gd name="T34" fmla="*/ 400 w 449"/>
                <a:gd name="T35" fmla="*/ 151 h 437"/>
                <a:gd name="T36" fmla="*/ 390 w 449"/>
                <a:gd name="T37" fmla="*/ 151 h 437"/>
                <a:gd name="T38" fmla="*/ 400 w 449"/>
                <a:gd name="T39" fmla="*/ 140 h 437"/>
                <a:gd name="T40" fmla="*/ 398 w 449"/>
                <a:gd name="T41" fmla="*/ 126 h 437"/>
                <a:gd name="T42" fmla="*/ 385 w 449"/>
                <a:gd name="T43" fmla="*/ 103 h 437"/>
                <a:gd name="T44" fmla="*/ 362 w 449"/>
                <a:gd name="T45" fmla="*/ 87 h 437"/>
                <a:gd name="T46" fmla="*/ 346 w 449"/>
                <a:gd name="T47" fmla="*/ 76 h 437"/>
                <a:gd name="T48" fmla="*/ 339 w 449"/>
                <a:gd name="T49" fmla="*/ 70 h 437"/>
                <a:gd name="T50" fmla="*/ 325 w 449"/>
                <a:gd name="T51" fmla="*/ 65 h 437"/>
                <a:gd name="T52" fmla="*/ 316 w 449"/>
                <a:gd name="T53" fmla="*/ 67 h 437"/>
                <a:gd name="T54" fmla="*/ 312 w 449"/>
                <a:gd name="T55" fmla="*/ 53 h 437"/>
                <a:gd name="T56" fmla="*/ 269 w 449"/>
                <a:gd name="T57" fmla="*/ 391 h 437"/>
                <a:gd name="T58" fmla="*/ 303 w 449"/>
                <a:gd name="T59" fmla="*/ 397 h 437"/>
                <a:gd name="T60" fmla="*/ 161 w 449"/>
                <a:gd name="T61" fmla="*/ 412 h 437"/>
                <a:gd name="T62" fmla="*/ 200 w 449"/>
                <a:gd name="T63" fmla="*/ 411 h 437"/>
                <a:gd name="T64" fmla="*/ 222 w 449"/>
                <a:gd name="T65" fmla="*/ 407 h 437"/>
                <a:gd name="T66" fmla="*/ 239 w 449"/>
                <a:gd name="T67" fmla="*/ 400 h 437"/>
                <a:gd name="T68" fmla="*/ 267 w 449"/>
                <a:gd name="T69" fmla="*/ 395 h 437"/>
                <a:gd name="T70" fmla="*/ 218 w 449"/>
                <a:gd name="T71" fmla="*/ 22 h 437"/>
                <a:gd name="T72" fmla="*/ 245 w 449"/>
                <a:gd name="T73" fmla="*/ 37 h 437"/>
                <a:gd name="T74" fmla="*/ 222 w 449"/>
                <a:gd name="T75" fmla="*/ 60 h 437"/>
                <a:gd name="T76" fmla="*/ 217 w 449"/>
                <a:gd name="T77" fmla="*/ 95 h 437"/>
                <a:gd name="T78" fmla="*/ 183 w 449"/>
                <a:gd name="T79" fmla="*/ 87 h 437"/>
                <a:gd name="T80" fmla="*/ 144 w 449"/>
                <a:gd name="T81" fmla="*/ 88 h 437"/>
                <a:gd name="T82" fmla="*/ 142 w 449"/>
                <a:gd name="T83" fmla="*/ 99 h 437"/>
                <a:gd name="T84" fmla="*/ 112 w 449"/>
                <a:gd name="T85" fmla="*/ 115 h 437"/>
                <a:gd name="T86" fmla="*/ 145 w 449"/>
                <a:gd name="T87" fmla="*/ 119 h 437"/>
                <a:gd name="T88" fmla="*/ 177 w 449"/>
                <a:gd name="T89" fmla="*/ 116 h 437"/>
                <a:gd name="T90" fmla="*/ 201 w 449"/>
                <a:gd name="T91" fmla="*/ 104 h 437"/>
                <a:gd name="T92" fmla="*/ 240 w 449"/>
                <a:gd name="T93" fmla="*/ 119 h 437"/>
                <a:gd name="T94" fmla="*/ 266 w 449"/>
                <a:gd name="T95" fmla="*/ 175 h 437"/>
                <a:gd name="T96" fmla="*/ 248 w 449"/>
                <a:gd name="T97" fmla="*/ 205 h 437"/>
                <a:gd name="T98" fmla="*/ 193 w 449"/>
                <a:gd name="T99" fmla="*/ 206 h 437"/>
                <a:gd name="T100" fmla="*/ 175 w 449"/>
                <a:gd name="T101" fmla="*/ 232 h 437"/>
                <a:gd name="T102" fmla="*/ 162 w 449"/>
                <a:gd name="T103" fmla="*/ 274 h 437"/>
                <a:gd name="T104" fmla="*/ 166 w 449"/>
                <a:gd name="T105" fmla="*/ 313 h 437"/>
                <a:gd name="T106" fmla="*/ 156 w 449"/>
                <a:gd name="T107" fmla="*/ 345 h 437"/>
                <a:gd name="T108" fmla="*/ 108 w 449"/>
                <a:gd name="T109" fmla="*/ 312 h 437"/>
                <a:gd name="T110" fmla="*/ 93 w 449"/>
                <a:gd name="T111" fmla="*/ 282 h 437"/>
                <a:gd name="T112" fmla="*/ 78 w 449"/>
                <a:gd name="T113" fmla="*/ 236 h 437"/>
                <a:gd name="T114" fmla="*/ 66 w 449"/>
                <a:gd name="T115" fmla="*/ 191 h 437"/>
                <a:gd name="T116" fmla="*/ 89 w 449"/>
                <a:gd name="T117" fmla="*/ 181 h 437"/>
                <a:gd name="T118" fmla="*/ 97 w 449"/>
                <a:gd name="T119" fmla="*/ 149 h 437"/>
                <a:gd name="T120" fmla="*/ 75 w 449"/>
                <a:gd name="T121" fmla="*/ 182 h 437"/>
                <a:gd name="T122" fmla="*/ 58 w 449"/>
                <a:gd name="T123" fmla="*/ 148 h 437"/>
                <a:gd name="T124" fmla="*/ 42 w 449"/>
                <a:gd name="T125" fmla="*/ 161 h 4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49" h="437">
                  <a:moveTo>
                    <a:pt x="67" y="89"/>
                  </a:moveTo>
                  <a:cubicBezTo>
                    <a:pt x="6" y="159"/>
                    <a:pt x="0" y="257"/>
                    <a:pt x="51" y="335"/>
                  </a:cubicBezTo>
                  <a:cubicBezTo>
                    <a:pt x="78" y="377"/>
                    <a:pt x="111" y="401"/>
                    <a:pt x="142" y="414"/>
                  </a:cubicBezTo>
                  <a:cubicBezTo>
                    <a:pt x="173" y="429"/>
                    <a:pt x="208" y="437"/>
                    <a:pt x="244" y="435"/>
                  </a:cubicBezTo>
                  <a:cubicBezTo>
                    <a:pt x="360" y="428"/>
                    <a:pt x="449" y="327"/>
                    <a:pt x="443" y="209"/>
                  </a:cubicBezTo>
                  <a:cubicBezTo>
                    <a:pt x="436" y="91"/>
                    <a:pt x="336" y="0"/>
                    <a:pt x="221" y="7"/>
                  </a:cubicBezTo>
                  <a:cubicBezTo>
                    <a:pt x="158" y="11"/>
                    <a:pt x="103" y="42"/>
                    <a:pt x="67" y="89"/>
                  </a:cubicBezTo>
                  <a:close/>
                  <a:moveTo>
                    <a:pt x="416" y="180"/>
                  </a:moveTo>
                  <a:cubicBezTo>
                    <a:pt x="416" y="179"/>
                    <a:pt x="416" y="179"/>
                    <a:pt x="417" y="178"/>
                  </a:cubicBezTo>
                  <a:cubicBezTo>
                    <a:pt x="418" y="177"/>
                    <a:pt x="419" y="172"/>
                    <a:pt x="419" y="170"/>
                  </a:cubicBezTo>
                  <a:cubicBezTo>
                    <a:pt x="418" y="168"/>
                    <a:pt x="417" y="166"/>
                    <a:pt x="416" y="164"/>
                  </a:cubicBezTo>
                  <a:cubicBezTo>
                    <a:pt x="416" y="163"/>
                    <a:pt x="417" y="161"/>
                    <a:pt x="416" y="156"/>
                  </a:cubicBezTo>
                  <a:cubicBezTo>
                    <a:pt x="416" y="151"/>
                    <a:pt x="416" y="151"/>
                    <a:pt x="416" y="150"/>
                  </a:cubicBezTo>
                  <a:cubicBezTo>
                    <a:pt x="416" y="148"/>
                    <a:pt x="416" y="147"/>
                    <a:pt x="416" y="145"/>
                  </a:cubicBezTo>
                  <a:cubicBezTo>
                    <a:pt x="416" y="144"/>
                    <a:pt x="418" y="144"/>
                    <a:pt x="418" y="143"/>
                  </a:cubicBezTo>
                  <a:cubicBezTo>
                    <a:pt x="423" y="156"/>
                    <a:pt x="427" y="169"/>
                    <a:pt x="430" y="182"/>
                  </a:cubicBezTo>
                  <a:cubicBezTo>
                    <a:pt x="430" y="184"/>
                    <a:pt x="429" y="186"/>
                    <a:pt x="428" y="188"/>
                  </a:cubicBezTo>
                  <a:cubicBezTo>
                    <a:pt x="428" y="190"/>
                    <a:pt x="428" y="189"/>
                    <a:pt x="425" y="193"/>
                  </a:cubicBezTo>
                  <a:cubicBezTo>
                    <a:pt x="423" y="197"/>
                    <a:pt x="422" y="197"/>
                    <a:pt x="421" y="199"/>
                  </a:cubicBezTo>
                  <a:cubicBezTo>
                    <a:pt x="421" y="202"/>
                    <a:pt x="421" y="199"/>
                    <a:pt x="424" y="208"/>
                  </a:cubicBezTo>
                  <a:cubicBezTo>
                    <a:pt x="427" y="217"/>
                    <a:pt x="420" y="224"/>
                    <a:pt x="420" y="224"/>
                  </a:cubicBezTo>
                  <a:cubicBezTo>
                    <a:pt x="420" y="224"/>
                    <a:pt x="421" y="227"/>
                    <a:pt x="421" y="243"/>
                  </a:cubicBezTo>
                  <a:cubicBezTo>
                    <a:pt x="422" y="258"/>
                    <a:pt x="416" y="262"/>
                    <a:pt x="411" y="272"/>
                  </a:cubicBezTo>
                  <a:cubicBezTo>
                    <a:pt x="407" y="281"/>
                    <a:pt x="409" y="278"/>
                    <a:pt x="407" y="281"/>
                  </a:cubicBezTo>
                  <a:cubicBezTo>
                    <a:pt x="405" y="285"/>
                    <a:pt x="405" y="282"/>
                    <a:pt x="400" y="288"/>
                  </a:cubicBezTo>
                  <a:cubicBezTo>
                    <a:pt x="395" y="293"/>
                    <a:pt x="399" y="293"/>
                    <a:pt x="397" y="304"/>
                  </a:cubicBezTo>
                  <a:cubicBezTo>
                    <a:pt x="395" y="315"/>
                    <a:pt x="395" y="309"/>
                    <a:pt x="393" y="319"/>
                  </a:cubicBezTo>
                  <a:cubicBezTo>
                    <a:pt x="392" y="328"/>
                    <a:pt x="391" y="321"/>
                    <a:pt x="387" y="327"/>
                  </a:cubicBezTo>
                  <a:cubicBezTo>
                    <a:pt x="384" y="332"/>
                    <a:pt x="387" y="327"/>
                    <a:pt x="383" y="335"/>
                  </a:cubicBezTo>
                  <a:cubicBezTo>
                    <a:pt x="380" y="343"/>
                    <a:pt x="380" y="339"/>
                    <a:pt x="379" y="343"/>
                  </a:cubicBezTo>
                  <a:cubicBezTo>
                    <a:pt x="378" y="347"/>
                    <a:pt x="376" y="345"/>
                    <a:pt x="371" y="362"/>
                  </a:cubicBezTo>
                  <a:cubicBezTo>
                    <a:pt x="366" y="379"/>
                    <a:pt x="369" y="364"/>
                    <a:pt x="367" y="368"/>
                  </a:cubicBezTo>
                  <a:cubicBezTo>
                    <a:pt x="364" y="372"/>
                    <a:pt x="362" y="370"/>
                    <a:pt x="354" y="377"/>
                  </a:cubicBezTo>
                  <a:cubicBezTo>
                    <a:pt x="348" y="383"/>
                    <a:pt x="352" y="379"/>
                    <a:pt x="347" y="383"/>
                  </a:cubicBezTo>
                  <a:cubicBezTo>
                    <a:pt x="341" y="388"/>
                    <a:pt x="346" y="382"/>
                    <a:pt x="346" y="380"/>
                  </a:cubicBezTo>
                  <a:cubicBezTo>
                    <a:pt x="346" y="378"/>
                    <a:pt x="348" y="376"/>
                    <a:pt x="350" y="374"/>
                  </a:cubicBezTo>
                  <a:cubicBezTo>
                    <a:pt x="352" y="372"/>
                    <a:pt x="353" y="369"/>
                    <a:pt x="355" y="367"/>
                  </a:cubicBezTo>
                  <a:cubicBezTo>
                    <a:pt x="357" y="364"/>
                    <a:pt x="356" y="363"/>
                    <a:pt x="357" y="360"/>
                  </a:cubicBezTo>
                  <a:cubicBezTo>
                    <a:pt x="359" y="358"/>
                    <a:pt x="360" y="357"/>
                    <a:pt x="363" y="352"/>
                  </a:cubicBezTo>
                  <a:cubicBezTo>
                    <a:pt x="366" y="347"/>
                    <a:pt x="361" y="349"/>
                    <a:pt x="360" y="347"/>
                  </a:cubicBezTo>
                  <a:cubicBezTo>
                    <a:pt x="359" y="345"/>
                    <a:pt x="359" y="346"/>
                    <a:pt x="357" y="344"/>
                  </a:cubicBezTo>
                  <a:cubicBezTo>
                    <a:pt x="357" y="342"/>
                    <a:pt x="357" y="339"/>
                    <a:pt x="359" y="336"/>
                  </a:cubicBezTo>
                  <a:cubicBezTo>
                    <a:pt x="362" y="333"/>
                    <a:pt x="354" y="320"/>
                    <a:pt x="353" y="318"/>
                  </a:cubicBezTo>
                  <a:cubicBezTo>
                    <a:pt x="353" y="317"/>
                    <a:pt x="352" y="308"/>
                    <a:pt x="352" y="308"/>
                  </a:cubicBezTo>
                  <a:cubicBezTo>
                    <a:pt x="352" y="308"/>
                    <a:pt x="349" y="305"/>
                    <a:pt x="346" y="305"/>
                  </a:cubicBezTo>
                  <a:cubicBezTo>
                    <a:pt x="345" y="304"/>
                    <a:pt x="340" y="301"/>
                    <a:pt x="338" y="299"/>
                  </a:cubicBezTo>
                  <a:cubicBezTo>
                    <a:pt x="335" y="296"/>
                    <a:pt x="339" y="293"/>
                    <a:pt x="339" y="293"/>
                  </a:cubicBezTo>
                  <a:cubicBezTo>
                    <a:pt x="339" y="293"/>
                    <a:pt x="336" y="290"/>
                    <a:pt x="336" y="288"/>
                  </a:cubicBezTo>
                  <a:cubicBezTo>
                    <a:pt x="334" y="286"/>
                    <a:pt x="334" y="281"/>
                    <a:pt x="334" y="279"/>
                  </a:cubicBezTo>
                  <a:cubicBezTo>
                    <a:pt x="334" y="278"/>
                    <a:pt x="336" y="275"/>
                    <a:pt x="337" y="272"/>
                  </a:cubicBezTo>
                  <a:cubicBezTo>
                    <a:pt x="338" y="269"/>
                    <a:pt x="337" y="267"/>
                    <a:pt x="336" y="265"/>
                  </a:cubicBezTo>
                  <a:cubicBezTo>
                    <a:pt x="334" y="264"/>
                    <a:pt x="331" y="258"/>
                    <a:pt x="329" y="257"/>
                  </a:cubicBezTo>
                  <a:cubicBezTo>
                    <a:pt x="327" y="255"/>
                    <a:pt x="327" y="253"/>
                    <a:pt x="325" y="249"/>
                  </a:cubicBezTo>
                  <a:cubicBezTo>
                    <a:pt x="325" y="245"/>
                    <a:pt x="327" y="245"/>
                    <a:pt x="328" y="244"/>
                  </a:cubicBezTo>
                  <a:cubicBezTo>
                    <a:pt x="330" y="244"/>
                    <a:pt x="331" y="243"/>
                    <a:pt x="336" y="240"/>
                  </a:cubicBezTo>
                  <a:cubicBezTo>
                    <a:pt x="341" y="236"/>
                    <a:pt x="339" y="234"/>
                    <a:pt x="341" y="232"/>
                  </a:cubicBezTo>
                  <a:cubicBezTo>
                    <a:pt x="343" y="231"/>
                    <a:pt x="347" y="231"/>
                    <a:pt x="351" y="231"/>
                  </a:cubicBezTo>
                  <a:cubicBezTo>
                    <a:pt x="356" y="231"/>
                    <a:pt x="352" y="228"/>
                    <a:pt x="353" y="227"/>
                  </a:cubicBezTo>
                  <a:cubicBezTo>
                    <a:pt x="354" y="227"/>
                    <a:pt x="357" y="226"/>
                    <a:pt x="361" y="224"/>
                  </a:cubicBezTo>
                  <a:cubicBezTo>
                    <a:pt x="365" y="222"/>
                    <a:pt x="362" y="219"/>
                    <a:pt x="362" y="219"/>
                  </a:cubicBezTo>
                  <a:cubicBezTo>
                    <a:pt x="362" y="219"/>
                    <a:pt x="366" y="218"/>
                    <a:pt x="368" y="218"/>
                  </a:cubicBezTo>
                  <a:cubicBezTo>
                    <a:pt x="369" y="217"/>
                    <a:pt x="369" y="215"/>
                    <a:pt x="369" y="214"/>
                  </a:cubicBezTo>
                  <a:cubicBezTo>
                    <a:pt x="368" y="212"/>
                    <a:pt x="369" y="208"/>
                    <a:pt x="369" y="208"/>
                  </a:cubicBezTo>
                  <a:cubicBezTo>
                    <a:pt x="369" y="208"/>
                    <a:pt x="369" y="203"/>
                    <a:pt x="372" y="202"/>
                  </a:cubicBezTo>
                  <a:cubicBezTo>
                    <a:pt x="374" y="201"/>
                    <a:pt x="372" y="199"/>
                    <a:pt x="374" y="198"/>
                  </a:cubicBezTo>
                  <a:cubicBezTo>
                    <a:pt x="375" y="197"/>
                    <a:pt x="380" y="197"/>
                    <a:pt x="381" y="197"/>
                  </a:cubicBezTo>
                  <a:cubicBezTo>
                    <a:pt x="381" y="197"/>
                    <a:pt x="386" y="195"/>
                    <a:pt x="386" y="193"/>
                  </a:cubicBezTo>
                  <a:cubicBezTo>
                    <a:pt x="387" y="191"/>
                    <a:pt x="386" y="188"/>
                    <a:pt x="388" y="187"/>
                  </a:cubicBezTo>
                  <a:cubicBezTo>
                    <a:pt x="389" y="186"/>
                    <a:pt x="390" y="183"/>
                    <a:pt x="390" y="181"/>
                  </a:cubicBezTo>
                  <a:cubicBezTo>
                    <a:pt x="391" y="179"/>
                    <a:pt x="392" y="178"/>
                    <a:pt x="393" y="178"/>
                  </a:cubicBezTo>
                  <a:cubicBezTo>
                    <a:pt x="395" y="177"/>
                    <a:pt x="400" y="179"/>
                    <a:pt x="401" y="179"/>
                  </a:cubicBezTo>
                  <a:cubicBezTo>
                    <a:pt x="403" y="179"/>
                    <a:pt x="401" y="176"/>
                    <a:pt x="401" y="174"/>
                  </a:cubicBezTo>
                  <a:cubicBezTo>
                    <a:pt x="402" y="173"/>
                    <a:pt x="402" y="173"/>
                    <a:pt x="406" y="173"/>
                  </a:cubicBezTo>
                  <a:cubicBezTo>
                    <a:pt x="409" y="171"/>
                    <a:pt x="409" y="174"/>
                    <a:pt x="409" y="174"/>
                  </a:cubicBezTo>
                  <a:cubicBezTo>
                    <a:pt x="411" y="176"/>
                    <a:pt x="411" y="176"/>
                    <a:pt x="411" y="176"/>
                  </a:cubicBezTo>
                  <a:cubicBezTo>
                    <a:pt x="411" y="176"/>
                    <a:pt x="412" y="178"/>
                    <a:pt x="415" y="182"/>
                  </a:cubicBezTo>
                  <a:cubicBezTo>
                    <a:pt x="418" y="185"/>
                    <a:pt x="415" y="182"/>
                    <a:pt x="416" y="180"/>
                  </a:cubicBezTo>
                  <a:close/>
                  <a:moveTo>
                    <a:pt x="312" y="38"/>
                  </a:moveTo>
                  <a:cubicBezTo>
                    <a:pt x="318" y="38"/>
                    <a:pt x="324" y="40"/>
                    <a:pt x="331" y="43"/>
                  </a:cubicBezTo>
                  <a:cubicBezTo>
                    <a:pt x="364" y="62"/>
                    <a:pt x="391" y="90"/>
                    <a:pt x="409" y="124"/>
                  </a:cubicBezTo>
                  <a:cubicBezTo>
                    <a:pt x="410" y="126"/>
                    <a:pt x="410" y="127"/>
                    <a:pt x="410" y="128"/>
                  </a:cubicBezTo>
                  <a:cubicBezTo>
                    <a:pt x="410" y="129"/>
                    <a:pt x="411" y="131"/>
                    <a:pt x="411" y="132"/>
                  </a:cubicBezTo>
                  <a:cubicBezTo>
                    <a:pt x="411" y="133"/>
                    <a:pt x="412" y="136"/>
                    <a:pt x="412" y="137"/>
                  </a:cubicBezTo>
                  <a:cubicBezTo>
                    <a:pt x="412" y="138"/>
                    <a:pt x="411" y="138"/>
                    <a:pt x="410" y="137"/>
                  </a:cubicBezTo>
                  <a:cubicBezTo>
                    <a:pt x="410" y="137"/>
                    <a:pt x="409" y="138"/>
                    <a:pt x="407" y="140"/>
                  </a:cubicBezTo>
                  <a:cubicBezTo>
                    <a:pt x="406" y="142"/>
                    <a:pt x="407" y="140"/>
                    <a:pt x="406" y="140"/>
                  </a:cubicBezTo>
                  <a:cubicBezTo>
                    <a:pt x="405" y="140"/>
                    <a:pt x="404" y="143"/>
                    <a:pt x="404" y="144"/>
                  </a:cubicBezTo>
                  <a:cubicBezTo>
                    <a:pt x="403" y="145"/>
                    <a:pt x="404" y="146"/>
                    <a:pt x="404" y="148"/>
                  </a:cubicBezTo>
                  <a:cubicBezTo>
                    <a:pt x="405" y="150"/>
                    <a:pt x="404" y="148"/>
                    <a:pt x="403" y="149"/>
                  </a:cubicBezTo>
                  <a:cubicBezTo>
                    <a:pt x="402" y="150"/>
                    <a:pt x="401" y="151"/>
                    <a:pt x="400" y="151"/>
                  </a:cubicBezTo>
                  <a:cubicBezTo>
                    <a:pt x="399" y="151"/>
                    <a:pt x="398" y="150"/>
                    <a:pt x="396" y="151"/>
                  </a:cubicBezTo>
                  <a:cubicBezTo>
                    <a:pt x="395" y="151"/>
                    <a:pt x="395" y="152"/>
                    <a:pt x="394" y="154"/>
                  </a:cubicBezTo>
                  <a:cubicBezTo>
                    <a:pt x="393" y="156"/>
                    <a:pt x="394" y="156"/>
                    <a:pt x="393" y="156"/>
                  </a:cubicBezTo>
                  <a:cubicBezTo>
                    <a:pt x="392" y="156"/>
                    <a:pt x="391" y="154"/>
                    <a:pt x="391" y="154"/>
                  </a:cubicBezTo>
                  <a:cubicBezTo>
                    <a:pt x="390" y="153"/>
                    <a:pt x="390" y="151"/>
                    <a:pt x="390" y="151"/>
                  </a:cubicBezTo>
                  <a:cubicBezTo>
                    <a:pt x="392" y="149"/>
                    <a:pt x="392" y="149"/>
                    <a:pt x="392" y="149"/>
                  </a:cubicBezTo>
                  <a:cubicBezTo>
                    <a:pt x="395" y="147"/>
                    <a:pt x="395" y="147"/>
                    <a:pt x="395" y="147"/>
                  </a:cubicBezTo>
                  <a:cubicBezTo>
                    <a:pt x="398" y="145"/>
                    <a:pt x="397" y="145"/>
                    <a:pt x="397" y="145"/>
                  </a:cubicBezTo>
                  <a:cubicBezTo>
                    <a:pt x="400" y="145"/>
                    <a:pt x="400" y="145"/>
                    <a:pt x="400" y="145"/>
                  </a:cubicBezTo>
                  <a:cubicBezTo>
                    <a:pt x="404" y="145"/>
                    <a:pt x="400" y="141"/>
                    <a:pt x="400" y="140"/>
                  </a:cubicBezTo>
                  <a:cubicBezTo>
                    <a:pt x="400" y="140"/>
                    <a:pt x="400" y="136"/>
                    <a:pt x="400" y="136"/>
                  </a:cubicBezTo>
                  <a:cubicBezTo>
                    <a:pt x="400" y="136"/>
                    <a:pt x="403" y="135"/>
                    <a:pt x="404" y="135"/>
                  </a:cubicBezTo>
                  <a:cubicBezTo>
                    <a:pt x="405" y="135"/>
                    <a:pt x="407" y="133"/>
                    <a:pt x="407" y="132"/>
                  </a:cubicBezTo>
                  <a:cubicBezTo>
                    <a:pt x="407" y="131"/>
                    <a:pt x="406" y="129"/>
                    <a:pt x="405" y="128"/>
                  </a:cubicBezTo>
                  <a:cubicBezTo>
                    <a:pt x="403" y="127"/>
                    <a:pt x="399" y="126"/>
                    <a:pt x="398" y="126"/>
                  </a:cubicBezTo>
                  <a:cubicBezTo>
                    <a:pt x="398" y="125"/>
                    <a:pt x="396" y="124"/>
                    <a:pt x="395" y="124"/>
                  </a:cubicBezTo>
                  <a:cubicBezTo>
                    <a:pt x="394" y="123"/>
                    <a:pt x="393" y="121"/>
                    <a:pt x="392" y="119"/>
                  </a:cubicBezTo>
                  <a:cubicBezTo>
                    <a:pt x="392" y="117"/>
                    <a:pt x="391" y="114"/>
                    <a:pt x="390" y="113"/>
                  </a:cubicBezTo>
                  <a:cubicBezTo>
                    <a:pt x="389" y="112"/>
                    <a:pt x="389" y="109"/>
                    <a:pt x="389" y="107"/>
                  </a:cubicBezTo>
                  <a:cubicBezTo>
                    <a:pt x="388" y="105"/>
                    <a:pt x="386" y="103"/>
                    <a:pt x="385" y="103"/>
                  </a:cubicBezTo>
                  <a:cubicBezTo>
                    <a:pt x="384" y="103"/>
                    <a:pt x="379" y="99"/>
                    <a:pt x="377" y="98"/>
                  </a:cubicBezTo>
                  <a:cubicBezTo>
                    <a:pt x="375" y="95"/>
                    <a:pt x="373" y="94"/>
                    <a:pt x="373" y="94"/>
                  </a:cubicBezTo>
                  <a:cubicBezTo>
                    <a:pt x="371" y="90"/>
                    <a:pt x="371" y="90"/>
                    <a:pt x="371" y="90"/>
                  </a:cubicBezTo>
                  <a:cubicBezTo>
                    <a:pt x="371" y="90"/>
                    <a:pt x="370" y="89"/>
                    <a:pt x="367" y="89"/>
                  </a:cubicBezTo>
                  <a:cubicBezTo>
                    <a:pt x="364" y="88"/>
                    <a:pt x="362" y="87"/>
                    <a:pt x="362" y="87"/>
                  </a:cubicBezTo>
                  <a:cubicBezTo>
                    <a:pt x="362" y="87"/>
                    <a:pt x="360" y="83"/>
                    <a:pt x="360" y="82"/>
                  </a:cubicBezTo>
                  <a:cubicBezTo>
                    <a:pt x="360" y="81"/>
                    <a:pt x="359" y="80"/>
                    <a:pt x="359" y="80"/>
                  </a:cubicBezTo>
                  <a:cubicBezTo>
                    <a:pt x="359" y="80"/>
                    <a:pt x="354" y="78"/>
                    <a:pt x="353" y="77"/>
                  </a:cubicBezTo>
                  <a:cubicBezTo>
                    <a:pt x="353" y="76"/>
                    <a:pt x="352" y="76"/>
                    <a:pt x="351" y="75"/>
                  </a:cubicBezTo>
                  <a:cubicBezTo>
                    <a:pt x="349" y="75"/>
                    <a:pt x="348" y="76"/>
                    <a:pt x="346" y="76"/>
                  </a:cubicBezTo>
                  <a:cubicBezTo>
                    <a:pt x="345" y="77"/>
                    <a:pt x="343" y="78"/>
                    <a:pt x="340" y="78"/>
                  </a:cubicBezTo>
                  <a:cubicBezTo>
                    <a:pt x="338" y="79"/>
                    <a:pt x="337" y="78"/>
                    <a:pt x="337" y="78"/>
                  </a:cubicBezTo>
                  <a:cubicBezTo>
                    <a:pt x="337" y="78"/>
                    <a:pt x="336" y="75"/>
                    <a:pt x="336" y="74"/>
                  </a:cubicBezTo>
                  <a:cubicBezTo>
                    <a:pt x="336" y="73"/>
                    <a:pt x="336" y="72"/>
                    <a:pt x="336" y="72"/>
                  </a:cubicBezTo>
                  <a:cubicBezTo>
                    <a:pt x="336" y="72"/>
                    <a:pt x="338" y="70"/>
                    <a:pt x="339" y="70"/>
                  </a:cubicBezTo>
                  <a:cubicBezTo>
                    <a:pt x="340" y="70"/>
                    <a:pt x="338" y="66"/>
                    <a:pt x="338" y="66"/>
                  </a:cubicBezTo>
                  <a:cubicBezTo>
                    <a:pt x="334" y="64"/>
                    <a:pt x="334" y="64"/>
                    <a:pt x="334" y="64"/>
                  </a:cubicBezTo>
                  <a:cubicBezTo>
                    <a:pt x="334" y="64"/>
                    <a:pt x="330" y="61"/>
                    <a:pt x="328" y="60"/>
                  </a:cubicBezTo>
                  <a:cubicBezTo>
                    <a:pt x="326" y="60"/>
                    <a:pt x="327" y="63"/>
                    <a:pt x="325" y="63"/>
                  </a:cubicBezTo>
                  <a:cubicBezTo>
                    <a:pt x="324" y="64"/>
                    <a:pt x="325" y="65"/>
                    <a:pt x="325" y="65"/>
                  </a:cubicBezTo>
                  <a:cubicBezTo>
                    <a:pt x="329" y="67"/>
                    <a:pt x="329" y="67"/>
                    <a:pt x="329" y="67"/>
                  </a:cubicBezTo>
                  <a:cubicBezTo>
                    <a:pt x="329" y="67"/>
                    <a:pt x="328" y="70"/>
                    <a:pt x="327" y="71"/>
                  </a:cubicBezTo>
                  <a:cubicBezTo>
                    <a:pt x="326" y="72"/>
                    <a:pt x="322" y="71"/>
                    <a:pt x="322" y="71"/>
                  </a:cubicBezTo>
                  <a:cubicBezTo>
                    <a:pt x="319" y="70"/>
                    <a:pt x="318" y="70"/>
                    <a:pt x="318" y="70"/>
                  </a:cubicBezTo>
                  <a:cubicBezTo>
                    <a:pt x="317" y="67"/>
                    <a:pt x="316" y="67"/>
                    <a:pt x="316" y="67"/>
                  </a:cubicBezTo>
                  <a:cubicBezTo>
                    <a:pt x="316" y="63"/>
                    <a:pt x="316" y="63"/>
                    <a:pt x="316" y="63"/>
                  </a:cubicBezTo>
                  <a:cubicBezTo>
                    <a:pt x="316" y="63"/>
                    <a:pt x="317" y="61"/>
                    <a:pt x="317" y="59"/>
                  </a:cubicBezTo>
                  <a:cubicBezTo>
                    <a:pt x="317" y="57"/>
                    <a:pt x="317" y="57"/>
                    <a:pt x="316" y="57"/>
                  </a:cubicBezTo>
                  <a:cubicBezTo>
                    <a:pt x="315" y="56"/>
                    <a:pt x="314" y="55"/>
                    <a:pt x="314" y="55"/>
                  </a:cubicBezTo>
                  <a:cubicBezTo>
                    <a:pt x="312" y="53"/>
                    <a:pt x="312" y="53"/>
                    <a:pt x="312" y="53"/>
                  </a:cubicBezTo>
                  <a:cubicBezTo>
                    <a:pt x="312" y="53"/>
                    <a:pt x="312" y="49"/>
                    <a:pt x="312" y="49"/>
                  </a:cubicBezTo>
                  <a:cubicBezTo>
                    <a:pt x="312" y="47"/>
                    <a:pt x="309" y="44"/>
                    <a:pt x="308" y="43"/>
                  </a:cubicBezTo>
                  <a:cubicBezTo>
                    <a:pt x="307" y="43"/>
                    <a:pt x="307" y="40"/>
                    <a:pt x="307" y="40"/>
                  </a:cubicBezTo>
                  <a:cubicBezTo>
                    <a:pt x="312" y="38"/>
                    <a:pt x="312" y="38"/>
                    <a:pt x="312" y="38"/>
                  </a:cubicBezTo>
                  <a:close/>
                  <a:moveTo>
                    <a:pt x="269" y="391"/>
                  </a:moveTo>
                  <a:cubicBezTo>
                    <a:pt x="270" y="386"/>
                    <a:pt x="274" y="393"/>
                    <a:pt x="278" y="394"/>
                  </a:cubicBezTo>
                  <a:cubicBezTo>
                    <a:pt x="281" y="395"/>
                    <a:pt x="281" y="395"/>
                    <a:pt x="290" y="395"/>
                  </a:cubicBezTo>
                  <a:cubicBezTo>
                    <a:pt x="299" y="397"/>
                    <a:pt x="296" y="396"/>
                    <a:pt x="296" y="396"/>
                  </a:cubicBezTo>
                  <a:cubicBezTo>
                    <a:pt x="296" y="392"/>
                    <a:pt x="296" y="392"/>
                    <a:pt x="296" y="392"/>
                  </a:cubicBezTo>
                  <a:cubicBezTo>
                    <a:pt x="296" y="392"/>
                    <a:pt x="300" y="395"/>
                    <a:pt x="303" y="397"/>
                  </a:cubicBezTo>
                  <a:cubicBezTo>
                    <a:pt x="306" y="400"/>
                    <a:pt x="309" y="398"/>
                    <a:pt x="311" y="398"/>
                  </a:cubicBezTo>
                  <a:cubicBezTo>
                    <a:pt x="313" y="398"/>
                    <a:pt x="313" y="406"/>
                    <a:pt x="313" y="406"/>
                  </a:cubicBezTo>
                  <a:cubicBezTo>
                    <a:pt x="313" y="408"/>
                    <a:pt x="312" y="408"/>
                    <a:pt x="311" y="409"/>
                  </a:cubicBezTo>
                  <a:cubicBezTo>
                    <a:pt x="290" y="418"/>
                    <a:pt x="268" y="423"/>
                    <a:pt x="244" y="425"/>
                  </a:cubicBezTo>
                  <a:cubicBezTo>
                    <a:pt x="215" y="426"/>
                    <a:pt x="187" y="422"/>
                    <a:pt x="161" y="412"/>
                  </a:cubicBezTo>
                  <a:cubicBezTo>
                    <a:pt x="163" y="412"/>
                    <a:pt x="166" y="412"/>
                    <a:pt x="167" y="412"/>
                  </a:cubicBezTo>
                  <a:cubicBezTo>
                    <a:pt x="168" y="413"/>
                    <a:pt x="175" y="407"/>
                    <a:pt x="177" y="407"/>
                  </a:cubicBezTo>
                  <a:cubicBezTo>
                    <a:pt x="178" y="407"/>
                    <a:pt x="181" y="406"/>
                    <a:pt x="183" y="406"/>
                  </a:cubicBezTo>
                  <a:cubicBezTo>
                    <a:pt x="184" y="405"/>
                    <a:pt x="189" y="406"/>
                    <a:pt x="192" y="407"/>
                  </a:cubicBezTo>
                  <a:cubicBezTo>
                    <a:pt x="195" y="407"/>
                    <a:pt x="196" y="408"/>
                    <a:pt x="200" y="411"/>
                  </a:cubicBezTo>
                  <a:cubicBezTo>
                    <a:pt x="203" y="414"/>
                    <a:pt x="203" y="411"/>
                    <a:pt x="206" y="411"/>
                  </a:cubicBezTo>
                  <a:cubicBezTo>
                    <a:pt x="208" y="411"/>
                    <a:pt x="214" y="411"/>
                    <a:pt x="214" y="411"/>
                  </a:cubicBezTo>
                  <a:cubicBezTo>
                    <a:pt x="211" y="403"/>
                    <a:pt x="211" y="404"/>
                    <a:pt x="211" y="404"/>
                  </a:cubicBezTo>
                  <a:cubicBezTo>
                    <a:pt x="211" y="404"/>
                    <a:pt x="214" y="403"/>
                    <a:pt x="218" y="402"/>
                  </a:cubicBezTo>
                  <a:cubicBezTo>
                    <a:pt x="221" y="402"/>
                    <a:pt x="221" y="405"/>
                    <a:pt x="222" y="407"/>
                  </a:cubicBezTo>
                  <a:cubicBezTo>
                    <a:pt x="224" y="410"/>
                    <a:pt x="224" y="410"/>
                    <a:pt x="226" y="414"/>
                  </a:cubicBezTo>
                  <a:cubicBezTo>
                    <a:pt x="228" y="417"/>
                    <a:pt x="236" y="411"/>
                    <a:pt x="240" y="410"/>
                  </a:cubicBezTo>
                  <a:cubicBezTo>
                    <a:pt x="243" y="409"/>
                    <a:pt x="245" y="409"/>
                    <a:pt x="247" y="408"/>
                  </a:cubicBezTo>
                  <a:cubicBezTo>
                    <a:pt x="250" y="406"/>
                    <a:pt x="246" y="406"/>
                    <a:pt x="246" y="406"/>
                  </a:cubicBezTo>
                  <a:cubicBezTo>
                    <a:pt x="239" y="400"/>
                    <a:pt x="239" y="400"/>
                    <a:pt x="239" y="400"/>
                  </a:cubicBezTo>
                  <a:cubicBezTo>
                    <a:pt x="231" y="397"/>
                    <a:pt x="231" y="397"/>
                    <a:pt x="231" y="397"/>
                  </a:cubicBezTo>
                  <a:cubicBezTo>
                    <a:pt x="231" y="397"/>
                    <a:pt x="233" y="392"/>
                    <a:pt x="234" y="392"/>
                  </a:cubicBezTo>
                  <a:cubicBezTo>
                    <a:pt x="237" y="391"/>
                    <a:pt x="237" y="394"/>
                    <a:pt x="239" y="395"/>
                  </a:cubicBezTo>
                  <a:cubicBezTo>
                    <a:pt x="240" y="397"/>
                    <a:pt x="254" y="395"/>
                    <a:pt x="254" y="395"/>
                  </a:cubicBezTo>
                  <a:cubicBezTo>
                    <a:pt x="254" y="395"/>
                    <a:pt x="263" y="397"/>
                    <a:pt x="267" y="395"/>
                  </a:cubicBezTo>
                  <a:cubicBezTo>
                    <a:pt x="271" y="393"/>
                    <a:pt x="267" y="395"/>
                    <a:pt x="269" y="391"/>
                  </a:cubicBezTo>
                  <a:close/>
                  <a:moveTo>
                    <a:pt x="214" y="19"/>
                  </a:moveTo>
                  <a:cubicBezTo>
                    <a:pt x="214" y="19"/>
                    <a:pt x="214" y="19"/>
                    <a:pt x="215" y="19"/>
                  </a:cubicBezTo>
                  <a:cubicBezTo>
                    <a:pt x="214" y="19"/>
                    <a:pt x="214" y="18"/>
                    <a:pt x="214" y="18"/>
                  </a:cubicBezTo>
                  <a:cubicBezTo>
                    <a:pt x="214" y="19"/>
                    <a:pt x="216" y="21"/>
                    <a:pt x="218" y="22"/>
                  </a:cubicBezTo>
                  <a:cubicBezTo>
                    <a:pt x="218" y="24"/>
                    <a:pt x="216" y="23"/>
                    <a:pt x="216" y="23"/>
                  </a:cubicBezTo>
                  <a:cubicBezTo>
                    <a:pt x="216" y="23"/>
                    <a:pt x="207" y="28"/>
                    <a:pt x="207" y="29"/>
                  </a:cubicBezTo>
                  <a:cubicBezTo>
                    <a:pt x="207" y="31"/>
                    <a:pt x="211" y="32"/>
                    <a:pt x="218" y="31"/>
                  </a:cubicBezTo>
                  <a:cubicBezTo>
                    <a:pt x="226" y="30"/>
                    <a:pt x="222" y="32"/>
                    <a:pt x="231" y="26"/>
                  </a:cubicBezTo>
                  <a:cubicBezTo>
                    <a:pt x="241" y="21"/>
                    <a:pt x="240" y="34"/>
                    <a:pt x="245" y="37"/>
                  </a:cubicBezTo>
                  <a:cubicBezTo>
                    <a:pt x="249" y="40"/>
                    <a:pt x="250" y="41"/>
                    <a:pt x="252" y="47"/>
                  </a:cubicBezTo>
                  <a:cubicBezTo>
                    <a:pt x="255" y="53"/>
                    <a:pt x="252" y="47"/>
                    <a:pt x="246" y="51"/>
                  </a:cubicBezTo>
                  <a:cubicBezTo>
                    <a:pt x="240" y="55"/>
                    <a:pt x="243" y="52"/>
                    <a:pt x="240" y="52"/>
                  </a:cubicBezTo>
                  <a:cubicBezTo>
                    <a:pt x="237" y="52"/>
                    <a:pt x="228" y="50"/>
                    <a:pt x="225" y="50"/>
                  </a:cubicBezTo>
                  <a:cubicBezTo>
                    <a:pt x="222" y="50"/>
                    <a:pt x="221" y="50"/>
                    <a:pt x="222" y="60"/>
                  </a:cubicBezTo>
                  <a:cubicBezTo>
                    <a:pt x="223" y="69"/>
                    <a:pt x="222" y="60"/>
                    <a:pt x="209" y="67"/>
                  </a:cubicBezTo>
                  <a:cubicBezTo>
                    <a:pt x="195" y="75"/>
                    <a:pt x="211" y="74"/>
                    <a:pt x="201" y="77"/>
                  </a:cubicBezTo>
                  <a:cubicBezTo>
                    <a:pt x="190" y="80"/>
                    <a:pt x="203" y="79"/>
                    <a:pt x="210" y="82"/>
                  </a:cubicBezTo>
                  <a:cubicBezTo>
                    <a:pt x="219" y="86"/>
                    <a:pt x="215" y="82"/>
                    <a:pt x="221" y="89"/>
                  </a:cubicBezTo>
                  <a:cubicBezTo>
                    <a:pt x="226" y="95"/>
                    <a:pt x="220" y="93"/>
                    <a:pt x="217" y="95"/>
                  </a:cubicBezTo>
                  <a:cubicBezTo>
                    <a:pt x="215" y="96"/>
                    <a:pt x="209" y="95"/>
                    <a:pt x="207" y="93"/>
                  </a:cubicBezTo>
                  <a:cubicBezTo>
                    <a:pt x="204" y="91"/>
                    <a:pt x="203" y="92"/>
                    <a:pt x="203" y="92"/>
                  </a:cubicBezTo>
                  <a:cubicBezTo>
                    <a:pt x="203" y="92"/>
                    <a:pt x="197" y="87"/>
                    <a:pt x="190" y="91"/>
                  </a:cubicBezTo>
                  <a:cubicBezTo>
                    <a:pt x="185" y="95"/>
                    <a:pt x="190" y="91"/>
                    <a:pt x="189" y="89"/>
                  </a:cubicBezTo>
                  <a:cubicBezTo>
                    <a:pt x="187" y="88"/>
                    <a:pt x="185" y="89"/>
                    <a:pt x="183" y="87"/>
                  </a:cubicBezTo>
                  <a:cubicBezTo>
                    <a:pt x="181" y="85"/>
                    <a:pt x="176" y="84"/>
                    <a:pt x="162" y="90"/>
                  </a:cubicBezTo>
                  <a:cubicBezTo>
                    <a:pt x="148" y="96"/>
                    <a:pt x="162" y="94"/>
                    <a:pt x="156" y="97"/>
                  </a:cubicBezTo>
                  <a:cubicBezTo>
                    <a:pt x="150" y="101"/>
                    <a:pt x="153" y="99"/>
                    <a:pt x="153" y="95"/>
                  </a:cubicBezTo>
                  <a:cubicBezTo>
                    <a:pt x="152" y="92"/>
                    <a:pt x="151" y="86"/>
                    <a:pt x="150" y="86"/>
                  </a:cubicBezTo>
                  <a:cubicBezTo>
                    <a:pt x="147" y="84"/>
                    <a:pt x="146" y="86"/>
                    <a:pt x="144" y="88"/>
                  </a:cubicBezTo>
                  <a:cubicBezTo>
                    <a:pt x="140" y="90"/>
                    <a:pt x="134" y="76"/>
                    <a:pt x="128" y="79"/>
                  </a:cubicBezTo>
                  <a:cubicBezTo>
                    <a:pt x="122" y="83"/>
                    <a:pt x="126" y="81"/>
                    <a:pt x="120" y="86"/>
                  </a:cubicBezTo>
                  <a:cubicBezTo>
                    <a:pt x="114" y="90"/>
                    <a:pt x="120" y="92"/>
                    <a:pt x="124" y="95"/>
                  </a:cubicBezTo>
                  <a:cubicBezTo>
                    <a:pt x="127" y="98"/>
                    <a:pt x="125" y="93"/>
                    <a:pt x="131" y="91"/>
                  </a:cubicBezTo>
                  <a:cubicBezTo>
                    <a:pt x="136" y="89"/>
                    <a:pt x="133" y="92"/>
                    <a:pt x="142" y="99"/>
                  </a:cubicBezTo>
                  <a:cubicBezTo>
                    <a:pt x="150" y="106"/>
                    <a:pt x="142" y="99"/>
                    <a:pt x="140" y="104"/>
                  </a:cubicBezTo>
                  <a:cubicBezTo>
                    <a:pt x="139" y="108"/>
                    <a:pt x="134" y="102"/>
                    <a:pt x="130" y="104"/>
                  </a:cubicBezTo>
                  <a:cubicBezTo>
                    <a:pt x="126" y="106"/>
                    <a:pt x="127" y="105"/>
                    <a:pt x="121" y="107"/>
                  </a:cubicBezTo>
                  <a:cubicBezTo>
                    <a:pt x="115" y="108"/>
                    <a:pt x="121" y="107"/>
                    <a:pt x="121" y="111"/>
                  </a:cubicBezTo>
                  <a:cubicBezTo>
                    <a:pt x="119" y="115"/>
                    <a:pt x="118" y="111"/>
                    <a:pt x="112" y="115"/>
                  </a:cubicBezTo>
                  <a:cubicBezTo>
                    <a:pt x="106" y="118"/>
                    <a:pt x="110" y="116"/>
                    <a:pt x="112" y="121"/>
                  </a:cubicBezTo>
                  <a:cubicBezTo>
                    <a:pt x="115" y="125"/>
                    <a:pt x="114" y="121"/>
                    <a:pt x="116" y="119"/>
                  </a:cubicBezTo>
                  <a:cubicBezTo>
                    <a:pt x="118" y="119"/>
                    <a:pt x="118" y="119"/>
                    <a:pt x="124" y="121"/>
                  </a:cubicBezTo>
                  <a:cubicBezTo>
                    <a:pt x="128" y="123"/>
                    <a:pt x="128" y="121"/>
                    <a:pt x="131" y="122"/>
                  </a:cubicBezTo>
                  <a:cubicBezTo>
                    <a:pt x="133" y="122"/>
                    <a:pt x="134" y="120"/>
                    <a:pt x="145" y="119"/>
                  </a:cubicBezTo>
                  <a:cubicBezTo>
                    <a:pt x="156" y="117"/>
                    <a:pt x="145" y="119"/>
                    <a:pt x="151" y="124"/>
                  </a:cubicBezTo>
                  <a:cubicBezTo>
                    <a:pt x="158" y="130"/>
                    <a:pt x="151" y="124"/>
                    <a:pt x="156" y="124"/>
                  </a:cubicBezTo>
                  <a:cubicBezTo>
                    <a:pt x="160" y="124"/>
                    <a:pt x="162" y="122"/>
                    <a:pt x="165" y="121"/>
                  </a:cubicBezTo>
                  <a:cubicBezTo>
                    <a:pt x="167" y="119"/>
                    <a:pt x="166" y="118"/>
                    <a:pt x="171" y="118"/>
                  </a:cubicBezTo>
                  <a:cubicBezTo>
                    <a:pt x="177" y="117"/>
                    <a:pt x="171" y="118"/>
                    <a:pt x="177" y="116"/>
                  </a:cubicBezTo>
                  <a:cubicBezTo>
                    <a:pt x="183" y="116"/>
                    <a:pt x="180" y="113"/>
                    <a:pt x="180" y="105"/>
                  </a:cubicBezTo>
                  <a:cubicBezTo>
                    <a:pt x="180" y="98"/>
                    <a:pt x="180" y="105"/>
                    <a:pt x="183" y="104"/>
                  </a:cubicBezTo>
                  <a:cubicBezTo>
                    <a:pt x="186" y="104"/>
                    <a:pt x="185" y="103"/>
                    <a:pt x="187" y="103"/>
                  </a:cubicBezTo>
                  <a:cubicBezTo>
                    <a:pt x="189" y="103"/>
                    <a:pt x="187" y="103"/>
                    <a:pt x="195" y="104"/>
                  </a:cubicBezTo>
                  <a:cubicBezTo>
                    <a:pt x="204" y="105"/>
                    <a:pt x="198" y="105"/>
                    <a:pt x="201" y="104"/>
                  </a:cubicBezTo>
                  <a:cubicBezTo>
                    <a:pt x="204" y="104"/>
                    <a:pt x="204" y="105"/>
                    <a:pt x="209" y="105"/>
                  </a:cubicBezTo>
                  <a:cubicBezTo>
                    <a:pt x="213" y="106"/>
                    <a:pt x="212" y="105"/>
                    <a:pt x="215" y="105"/>
                  </a:cubicBezTo>
                  <a:cubicBezTo>
                    <a:pt x="216" y="106"/>
                    <a:pt x="221" y="110"/>
                    <a:pt x="224" y="113"/>
                  </a:cubicBezTo>
                  <a:cubicBezTo>
                    <a:pt x="227" y="116"/>
                    <a:pt x="231" y="118"/>
                    <a:pt x="236" y="116"/>
                  </a:cubicBezTo>
                  <a:cubicBezTo>
                    <a:pt x="240" y="116"/>
                    <a:pt x="239" y="118"/>
                    <a:pt x="240" y="119"/>
                  </a:cubicBezTo>
                  <a:cubicBezTo>
                    <a:pt x="243" y="120"/>
                    <a:pt x="245" y="125"/>
                    <a:pt x="246" y="127"/>
                  </a:cubicBezTo>
                  <a:cubicBezTo>
                    <a:pt x="247" y="129"/>
                    <a:pt x="254" y="131"/>
                    <a:pt x="259" y="140"/>
                  </a:cubicBezTo>
                  <a:cubicBezTo>
                    <a:pt x="264" y="148"/>
                    <a:pt x="263" y="146"/>
                    <a:pt x="259" y="158"/>
                  </a:cubicBezTo>
                  <a:cubicBezTo>
                    <a:pt x="254" y="170"/>
                    <a:pt x="262" y="161"/>
                    <a:pt x="262" y="167"/>
                  </a:cubicBezTo>
                  <a:cubicBezTo>
                    <a:pt x="263" y="173"/>
                    <a:pt x="264" y="170"/>
                    <a:pt x="266" y="175"/>
                  </a:cubicBezTo>
                  <a:cubicBezTo>
                    <a:pt x="268" y="180"/>
                    <a:pt x="266" y="175"/>
                    <a:pt x="261" y="181"/>
                  </a:cubicBezTo>
                  <a:cubicBezTo>
                    <a:pt x="256" y="187"/>
                    <a:pt x="261" y="181"/>
                    <a:pt x="258" y="185"/>
                  </a:cubicBezTo>
                  <a:cubicBezTo>
                    <a:pt x="255" y="189"/>
                    <a:pt x="257" y="188"/>
                    <a:pt x="257" y="192"/>
                  </a:cubicBezTo>
                  <a:cubicBezTo>
                    <a:pt x="257" y="197"/>
                    <a:pt x="256" y="195"/>
                    <a:pt x="251" y="198"/>
                  </a:cubicBezTo>
                  <a:cubicBezTo>
                    <a:pt x="247" y="200"/>
                    <a:pt x="249" y="200"/>
                    <a:pt x="248" y="205"/>
                  </a:cubicBezTo>
                  <a:cubicBezTo>
                    <a:pt x="246" y="210"/>
                    <a:pt x="245" y="206"/>
                    <a:pt x="241" y="209"/>
                  </a:cubicBezTo>
                  <a:cubicBezTo>
                    <a:pt x="237" y="212"/>
                    <a:pt x="230" y="211"/>
                    <a:pt x="224" y="211"/>
                  </a:cubicBezTo>
                  <a:cubicBezTo>
                    <a:pt x="218" y="211"/>
                    <a:pt x="217" y="212"/>
                    <a:pt x="213" y="210"/>
                  </a:cubicBezTo>
                  <a:cubicBezTo>
                    <a:pt x="208" y="208"/>
                    <a:pt x="203" y="209"/>
                    <a:pt x="200" y="207"/>
                  </a:cubicBezTo>
                  <a:cubicBezTo>
                    <a:pt x="198" y="205"/>
                    <a:pt x="195" y="206"/>
                    <a:pt x="193" y="206"/>
                  </a:cubicBezTo>
                  <a:cubicBezTo>
                    <a:pt x="192" y="208"/>
                    <a:pt x="193" y="210"/>
                    <a:pt x="189" y="214"/>
                  </a:cubicBezTo>
                  <a:cubicBezTo>
                    <a:pt x="185" y="217"/>
                    <a:pt x="185" y="213"/>
                    <a:pt x="182" y="212"/>
                  </a:cubicBezTo>
                  <a:cubicBezTo>
                    <a:pt x="179" y="212"/>
                    <a:pt x="172" y="218"/>
                    <a:pt x="172" y="218"/>
                  </a:cubicBezTo>
                  <a:cubicBezTo>
                    <a:pt x="172" y="218"/>
                    <a:pt x="173" y="221"/>
                    <a:pt x="175" y="228"/>
                  </a:cubicBezTo>
                  <a:cubicBezTo>
                    <a:pt x="177" y="234"/>
                    <a:pt x="175" y="228"/>
                    <a:pt x="175" y="232"/>
                  </a:cubicBezTo>
                  <a:cubicBezTo>
                    <a:pt x="175" y="235"/>
                    <a:pt x="175" y="246"/>
                    <a:pt x="175" y="246"/>
                  </a:cubicBezTo>
                  <a:cubicBezTo>
                    <a:pt x="175" y="246"/>
                    <a:pt x="173" y="249"/>
                    <a:pt x="171" y="253"/>
                  </a:cubicBezTo>
                  <a:cubicBezTo>
                    <a:pt x="168" y="258"/>
                    <a:pt x="168" y="256"/>
                    <a:pt x="168" y="258"/>
                  </a:cubicBezTo>
                  <a:cubicBezTo>
                    <a:pt x="167" y="260"/>
                    <a:pt x="163" y="264"/>
                    <a:pt x="162" y="266"/>
                  </a:cubicBezTo>
                  <a:cubicBezTo>
                    <a:pt x="162" y="269"/>
                    <a:pt x="162" y="270"/>
                    <a:pt x="162" y="274"/>
                  </a:cubicBezTo>
                  <a:cubicBezTo>
                    <a:pt x="161" y="278"/>
                    <a:pt x="165" y="278"/>
                    <a:pt x="169" y="281"/>
                  </a:cubicBezTo>
                  <a:cubicBezTo>
                    <a:pt x="172" y="284"/>
                    <a:pt x="171" y="285"/>
                    <a:pt x="172" y="292"/>
                  </a:cubicBezTo>
                  <a:cubicBezTo>
                    <a:pt x="174" y="298"/>
                    <a:pt x="172" y="292"/>
                    <a:pt x="175" y="298"/>
                  </a:cubicBezTo>
                  <a:cubicBezTo>
                    <a:pt x="178" y="304"/>
                    <a:pt x="175" y="300"/>
                    <a:pt x="171" y="304"/>
                  </a:cubicBezTo>
                  <a:cubicBezTo>
                    <a:pt x="168" y="308"/>
                    <a:pt x="168" y="306"/>
                    <a:pt x="166" y="313"/>
                  </a:cubicBezTo>
                  <a:cubicBezTo>
                    <a:pt x="163" y="319"/>
                    <a:pt x="165" y="315"/>
                    <a:pt x="165" y="321"/>
                  </a:cubicBezTo>
                  <a:cubicBezTo>
                    <a:pt x="165" y="326"/>
                    <a:pt x="165" y="321"/>
                    <a:pt x="165" y="327"/>
                  </a:cubicBezTo>
                  <a:cubicBezTo>
                    <a:pt x="165" y="333"/>
                    <a:pt x="165" y="327"/>
                    <a:pt x="162" y="334"/>
                  </a:cubicBezTo>
                  <a:cubicBezTo>
                    <a:pt x="159" y="343"/>
                    <a:pt x="162" y="338"/>
                    <a:pt x="158" y="345"/>
                  </a:cubicBezTo>
                  <a:cubicBezTo>
                    <a:pt x="155" y="353"/>
                    <a:pt x="158" y="345"/>
                    <a:pt x="156" y="345"/>
                  </a:cubicBezTo>
                  <a:cubicBezTo>
                    <a:pt x="153" y="345"/>
                    <a:pt x="146" y="342"/>
                    <a:pt x="145" y="341"/>
                  </a:cubicBezTo>
                  <a:cubicBezTo>
                    <a:pt x="143" y="340"/>
                    <a:pt x="133" y="336"/>
                    <a:pt x="130" y="336"/>
                  </a:cubicBezTo>
                  <a:cubicBezTo>
                    <a:pt x="127" y="336"/>
                    <a:pt x="128" y="330"/>
                    <a:pt x="128" y="330"/>
                  </a:cubicBezTo>
                  <a:cubicBezTo>
                    <a:pt x="118" y="323"/>
                    <a:pt x="117" y="323"/>
                    <a:pt x="117" y="323"/>
                  </a:cubicBezTo>
                  <a:cubicBezTo>
                    <a:pt x="109" y="312"/>
                    <a:pt x="108" y="312"/>
                    <a:pt x="108" y="312"/>
                  </a:cubicBezTo>
                  <a:cubicBezTo>
                    <a:pt x="108" y="312"/>
                    <a:pt x="108" y="306"/>
                    <a:pt x="108" y="305"/>
                  </a:cubicBezTo>
                  <a:cubicBezTo>
                    <a:pt x="108" y="304"/>
                    <a:pt x="104" y="303"/>
                    <a:pt x="102" y="303"/>
                  </a:cubicBezTo>
                  <a:cubicBezTo>
                    <a:pt x="99" y="302"/>
                    <a:pt x="100" y="299"/>
                    <a:pt x="99" y="298"/>
                  </a:cubicBezTo>
                  <a:cubicBezTo>
                    <a:pt x="98" y="296"/>
                    <a:pt x="94" y="291"/>
                    <a:pt x="90" y="290"/>
                  </a:cubicBezTo>
                  <a:cubicBezTo>
                    <a:pt x="86" y="290"/>
                    <a:pt x="93" y="282"/>
                    <a:pt x="93" y="282"/>
                  </a:cubicBezTo>
                  <a:cubicBezTo>
                    <a:pt x="93" y="282"/>
                    <a:pt x="87" y="279"/>
                    <a:pt x="86" y="275"/>
                  </a:cubicBezTo>
                  <a:cubicBezTo>
                    <a:pt x="85" y="271"/>
                    <a:pt x="86" y="263"/>
                    <a:pt x="86" y="261"/>
                  </a:cubicBezTo>
                  <a:cubicBezTo>
                    <a:pt x="87" y="259"/>
                    <a:pt x="86" y="252"/>
                    <a:pt x="86" y="252"/>
                  </a:cubicBezTo>
                  <a:cubicBezTo>
                    <a:pt x="81" y="246"/>
                    <a:pt x="81" y="246"/>
                    <a:pt x="81" y="246"/>
                  </a:cubicBezTo>
                  <a:cubicBezTo>
                    <a:pt x="81" y="246"/>
                    <a:pt x="80" y="237"/>
                    <a:pt x="78" y="236"/>
                  </a:cubicBezTo>
                  <a:cubicBezTo>
                    <a:pt x="77" y="235"/>
                    <a:pt x="74" y="229"/>
                    <a:pt x="71" y="229"/>
                  </a:cubicBezTo>
                  <a:cubicBezTo>
                    <a:pt x="69" y="229"/>
                    <a:pt x="69" y="214"/>
                    <a:pt x="69" y="214"/>
                  </a:cubicBezTo>
                  <a:cubicBezTo>
                    <a:pt x="64" y="206"/>
                    <a:pt x="64" y="206"/>
                    <a:pt x="64" y="206"/>
                  </a:cubicBezTo>
                  <a:cubicBezTo>
                    <a:pt x="64" y="206"/>
                    <a:pt x="62" y="198"/>
                    <a:pt x="62" y="197"/>
                  </a:cubicBezTo>
                  <a:cubicBezTo>
                    <a:pt x="62" y="195"/>
                    <a:pt x="66" y="191"/>
                    <a:pt x="66" y="191"/>
                  </a:cubicBezTo>
                  <a:cubicBezTo>
                    <a:pt x="66" y="191"/>
                    <a:pt x="70" y="191"/>
                    <a:pt x="73" y="192"/>
                  </a:cubicBezTo>
                  <a:cubicBezTo>
                    <a:pt x="77" y="194"/>
                    <a:pt x="75" y="192"/>
                    <a:pt x="78" y="193"/>
                  </a:cubicBezTo>
                  <a:cubicBezTo>
                    <a:pt x="80" y="194"/>
                    <a:pt x="80" y="192"/>
                    <a:pt x="83" y="191"/>
                  </a:cubicBezTo>
                  <a:cubicBezTo>
                    <a:pt x="87" y="189"/>
                    <a:pt x="83" y="186"/>
                    <a:pt x="83" y="184"/>
                  </a:cubicBezTo>
                  <a:cubicBezTo>
                    <a:pt x="82" y="182"/>
                    <a:pt x="88" y="182"/>
                    <a:pt x="89" y="181"/>
                  </a:cubicBezTo>
                  <a:cubicBezTo>
                    <a:pt x="92" y="180"/>
                    <a:pt x="92" y="174"/>
                    <a:pt x="93" y="173"/>
                  </a:cubicBezTo>
                  <a:cubicBezTo>
                    <a:pt x="94" y="171"/>
                    <a:pt x="95" y="169"/>
                    <a:pt x="97" y="165"/>
                  </a:cubicBezTo>
                  <a:cubicBezTo>
                    <a:pt x="98" y="160"/>
                    <a:pt x="100" y="162"/>
                    <a:pt x="102" y="161"/>
                  </a:cubicBezTo>
                  <a:cubicBezTo>
                    <a:pt x="104" y="160"/>
                    <a:pt x="101" y="156"/>
                    <a:pt x="103" y="150"/>
                  </a:cubicBezTo>
                  <a:cubicBezTo>
                    <a:pt x="106" y="145"/>
                    <a:pt x="97" y="149"/>
                    <a:pt x="97" y="149"/>
                  </a:cubicBezTo>
                  <a:cubicBezTo>
                    <a:pt x="97" y="149"/>
                    <a:pt x="97" y="149"/>
                    <a:pt x="94" y="153"/>
                  </a:cubicBezTo>
                  <a:cubicBezTo>
                    <a:pt x="90" y="156"/>
                    <a:pt x="93" y="155"/>
                    <a:pt x="91" y="159"/>
                  </a:cubicBezTo>
                  <a:cubicBezTo>
                    <a:pt x="88" y="163"/>
                    <a:pt x="90" y="166"/>
                    <a:pt x="89" y="168"/>
                  </a:cubicBezTo>
                  <a:cubicBezTo>
                    <a:pt x="88" y="169"/>
                    <a:pt x="82" y="170"/>
                    <a:pt x="80" y="174"/>
                  </a:cubicBezTo>
                  <a:cubicBezTo>
                    <a:pt x="78" y="177"/>
                    <a:pt x="75" y="182"/>
                    <a:pt x="75" y="182"/>
                  </a:cubicBezTo>
                  <a:cubicBezTo>
                    <a:pt x="75" y="182"/>
                    <a:pt x="65" y="180"/>
                    <a:pt x="62" y="179"/>
                  </a:cubicBezTo>
                  <a:cubicBezTo>
                    <a:pt x="60" y="179"/>
                    <a:pt x="59" y="173"/>
                    <a:pt x="59" y="173"/>
                  </a:cubicBezTo>
                  <a:cubicBezTo>
                    <a:pt x="59" y="173"/>
                    <a:pt x="56" y="167"/>
                    <a:pt x="56" y="165"/>
                  </a:cubicBezTo>
                  <a:cubicBezTo>
                    <a:pt x="56" y="163"/>
                    <a:pt x="59" y="156"/>
                    <a:pt x="59" y="156"/>
                  </a:cubicBezTo>
                  <a:cubicBezTo>
                    <a:pt x="58" y="148"/>
                    <a:pt x="58" y="148"/>
                    <a:pt x="58" y="148"/>
                  </a:cubicBezTo>
                  <a:cubicBezTo>
                    <a:pt x="58" y="148"/>
                    <a:pt x="62" y="144"/>
                    <a:pt x="61" y="142"/>
                  </a:cubicBezTo>
                  <a:cubicBezTo>
                    <a:pt x="60" y="139"/>
                    <a:pt x="61" y="142"/>
                    <a:pt x="59" y="142"/>
                  </a:cubicBezTo>
                  <a:cubicBezTo>
                    <a:pt x="57" y="143"/>
                    <a:pt x="53" y="144"/>
                    <a:pt x="51" y="145"/>
                  </a:cubicBezTo>
                  <a:cubicBezTo>
                    <a:pt x="50" y="148"/>
                    <a:pt x="48" y="154"/>
                    <a:pt x="47" y="156"/>
                  </a:cubicBezTo>
                  <a:cubicBezTo>
                    <a:pt x="45" y="158"/>
                    <a:pt x="44" y="157"/>
                    <a:pt x="42" y="161"/>
                  </a:cubicBezTo>
                  <a:cubicBezTo>
                    <a:pt x="41" y="164"/>
                    <a:pt x="40" y="163"/>
                    <a:pt x="39" y="164"/>
                  </a:cubicBezTo>
                  <a:cubicBezTo>
                    <a:pt x="62" y="85"/>
                    <a:pt x="130" y="26"/>
                    <a:pt x="214" y="18"/>
                  </a:cubicBezTo>
                  <a:cubicBezTo>
                    <a:pt x="214" y="18"/>
                    <a:pt x="214" y="19"/>
                    <a:pt x="214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zh-CN" altLang="en-US" sz="1350"/>
            </a:p>
          </p:txBody>
        </p:sp>
        <p:sp>
          <p:nvSpPr>
            <p:cNvPr id="20" name="Freeform 19"/>
            <p:cNvSpPr>
              <a:spLocks noEditPoints="1"/>
            </p:cNvSpPr>
            <p:nvPr userDrawn="1"/>
          </p:nvSpPr>
          <p:spPr bwMode="auto">
            <a:xfrm>
              <a:off x="41275" y="3959226"/>
              <a:ext cx="1997075" cy="1141413"/>
            </a:xfrm>
            <a:custGeom>
              <a:avLst/>
              <a:gdLst>
                <a:gd name="T0" fmla="*/ 29 w 629"/>
                <a:gd name="T1" fmla="*/ 145 h 359"/>
                <a:gd name="T2" fmla="*/ 81 w 629"/>
                <a:gd name="T3" fmla="*/ 125 h 359"/>
                <a:gd name="T4" fmla="*/ 139 w 629"/>
                <a:gd name="T5" fmla="*/ 191 h 359"/>
                <a:gd name="T6" fmla="*/ 318 w 629"/>
                <a:gd name="T7" fmla="*/ 133 h 359"/>
                <a:gd name="T8" fmla="*/ 326 w 629"/>
                <a:gd name="T9" fmla="*/ 127 h 359"/>
                <a:gd name="T10" fmla="*/ 346 w 629"/>
                <a:gd name="T11" fmla="*/ 133 h 359"/>
                <a:gd name="T12" fmla="*/ 365 w 629"/>
                <a:gd name="T13" fmla="*/ 140 h 359"/>
                <a:gd name="T14" fmla="*/ 367 w 629"/>
                <a:gd name="T15" fmla="*/ 151 h 359"/>
                <a:gd name="T16" fmla="*/ 471 w 629"/>
                <a:gd name="T17" fmla="*/ 310 h 359"/>
                <a:gd name="T18" fmla="*/ 556 w 629"/>
                <a:gd name="T19" fmla="*/ 297 h 359"/>
                <a:gd name="T20" fmla="*/ 583 w 629"/>
                <a:gd name="T21" fmla="*/ 344 h 359"/>
                <a:gd name="T22" fmla="*/ 614 w 629"/>
                <a:gd name="T23" fmla="*/ 347 h 359"/>
                <a:gd name="T24" fmla="*/ 601 w 629"/>
                <a:gd name="T25" fmla="*/ 298 h 359"/>
                <a:gd name="T26" fmla="*/ 580 w 629"/>
                <a:gd name="T27" fmla="*/ 270 h 359"/>
                <a:gd name="T28" fmla="*/ 614 w 629"/>
                <a:gd name="T29" fmla="*/ 239 h 359"/>
                <a:gd name="T30" fmla="*/ 629 w 629"/>
                <a:gd name="T31" fmla="*/ 194 h 359"/>
                <a:gd name="T32" fmla="*/ 559 w 629"/>
                <a:gd name="T33" fmla="*/ 152 h 359"/>
                <a:gd name="T34" fmla="*/ 419 w 629"/>
                <a:gd name="T35" fmla="*/ 102 h 359"/>
                <a:gd name="T36" fmla="*/ 360 w 629"/>
                <a:gd name="T37" fmla="*/ 92 h 359"/>
                <a:gd name="T38" fmla="*/ 308 w 629"/>
                <a:gd name="T39" fmla="*/ 63 h 359"/>
                <a:gd name="T40" fmla="*/ 169 w 629"/>
                <a:gd name="T41" fmla="*/ 12 h 359"/>
                <a:gd name="T42" fmla="*/ 88 w 629"/>
                <a:gd name="T43" fmla="*/ 0 h 359"/>
                <a:gd name="T44" fmla="*/ 72 w 629"/>
                <a:gd name="T45" fmla="*/ 45 h 359"/>
                <a:gd name="T46" fmla="*/ 79 w 629"/>
                <a:gd name="T47" fmla="*/ 90 h 359"/>
                <a:gd name="T48" fmla="*/ 44 w 629"/>
                <a:gd name="T49" fmla="*/ 98 h 359"/>
                <a:gd name="T50" fmla="*/ 4 w 629"/>
                <a:gd name="T51" fmla="*/ 128 h 359"/>
                <a:gd name="T52" fmla="*/ 29 w 629"/>
                <a:gd name="T53" fmla="*/ 145 h 359"/>
                <a:gd name="T54" fmla="*/ 565 w 629"/>
                <a:gd name="T55" fmla="*/ 251 h 359"/>
                <a:gd name="T56" fmla="*/ 531 w 629"/>
                <a:gd name="T57" fmla="*/ 206 h 359"/>
                <a:gd name="T58" fmla="*/ 574 w 629"/>
                <a:gd name="T59" fmla="*/ 223 h 359"/>
                <a:gd name="T60" fmla="*/ 565 w 629"/>
                <a:gd name="T61" fmla="*/ 251 h 359"/>
                <a:gd name="T62" fmla="*/ 470 w 629"/>
                <a:gd name="T63" fmla="*/ 131 h 359"/>
                <a:gd name="T64" fmla="*/ 568 w 629"/>
                <a:gd name="T65" fmla="*/ 180 h 359"/>
                <a:gd name="T66" fmla="*/ 416 w 629"/>
                <a:gd name="T67" fmla="*/ 131 h 359"/>
                <a:gd name="T68" fmla="*/ 470 w 629"/>
                <a:gd name="T69" fmla="*/ 131 h 359"/>
                <a:gd name="T70" fmla="*/ 393 w 629"/>
                <a:gd name="T71" fmla="*/ 151 h 359"/>
                <a:gd name="T72" fmla="*/ 497 w 629"/>
                <a:gd name="T73" fmla="*/ 193 h 359"/>
                <a:gd name="T74" fmla="*/ 548 w 629"/>
                <a:gd name="T75" fmla="*/ 282 h 359"/>
                <a:gd name="T76" fmla="*/ 537 w 629"/>
                <a:gd name="T77" fmla="*/ 293 h 359"/>
                <a:gd name="T78" fmla="*/ 442 w 629"/>
                <a:gd name="T79" fmla="*/ 286 h 359"/>
                <a:gd name="T80" fmla="*/ 393 w 629"/>
                <a:gd name="T81" fmla="*/ 151 h 359"/>
                <a:gd name="T82" fmla="*/ 251 w 629"/>
                <a:gd name="T83" fmla="*/ 52 h 359"/>
                <a:gd name="T84" fmla="*/ 293 w 629"/>
                <a:gd name="T85" fmla="*/ 87 h 359"/>
                <a:gd name="T86" fmla="*/ 144 w 629"/>
                <a:gd name="T87" fmla="*/ 27 h 359"/>
                <a:gd name="T88" fmla="*/ 251 w 629"/>
                <a:gd name="T89" fmla="*/ 52 h 359"/>
                <a:gd name="T90" fmla="*/ 113 w 629"/>
                <a:gd name="T91" fmla="*/ 58 h 359"/>
                <a:gd name="T92" fmla="*/ 156 w 629"/>
                <a:gd name="T93" fmla="*/ 72 h 359"/>
                <a:gd name="T94" fmla="*/ 103 w 629"/>
                <a:gd name="T95" fmla="*/ 84 h 359"/>
                <a:gd name="T96" fmla="*/ 113 w 629"/>
                <a:gd name="T97" fmla="*/ 58 h 359"/>
                <a:gd name="T98" fmla="*/ 96 w 629"/>
                <a:gd name="T99" fmla="*/ 119 h 359"/>
                <a:gd name="T100" fmla="*/ 191 w 629"/>
                <a:gd name="T101" fmla="*/ 82 h 359"/>
                <a:gd name="T102" fmla="*/ 298 w 629"/>
                <a:gd name="T103" fmla="*/ 117 h 359"/>
                <a:gd name="T104" fmla="*/ 176 w 629"/>
                <a:gd name="T105" fmla="*/ 191 h 359"/>
                <a:gd name="T106" fmla="*/ 98 w 629"/>
                <a:gd name="T107" fmla="*/ 136 h 359"/>
                <a:gd name="T108" fmla="*/ 96 w 629"/>
                <a:gd name="T109" fmla="*/ 119 h 3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629" h="359">
                  <a:moveTo>
                    <a:pt x="29" y="145"/>
                  </a:moveTo>
                  <a:cubicBezTo>
                    <a:pt x="36" y="144"/>
                    <a:pt x="57" y="136"/>
                    <a:pt x="81" y="125"/>
                  </a:cubicBezTo>
                  <a:cubicBezTo>
                    <a:pt x="84" y="148"/>
                    <a:pt x="95" y="170"/>
                    <a:pt x="139" y="191"/>
                  </a:cubicBezTo>
                  <a:cubicBezTo>
                    <a:pt x="203" y="221"/>
                    <a:pt x="270" y="235"/>
                    <a:pt x="318" y="133"/>
                  </a:cubicBezTo>
                  <a:cubicBezTo>
                    <a:pt x="318" y="133"/>
                    <a:pt x="321" y="130"/>
                    <a:pt x="326" y="127"/>
                  </a:cubicBezTo>
                  <a:cubicBezTo>
                    <a:pt x="333" y="129"/>
                    <a:pt x="339" y="131"/>
                    <a:pt x="346" y="133"/>
                  </a:cubicBezTo>
                  <a:cubicBezTo>
                    <a:pt x="352" y="136"/>
                    <a:pt x="358" y="138"/>
                    <a:pt x="365" y="140"/>
                  </a:cubicBezTo>
                  <a:cubicBezTo>
                    <a:pt x="367" y="146"/>
                    <a:pt x="367" y="151"/>
                    <a:pt x="367" y="151"/>
                  </a:cubicBezTo>
                  <a:cubicBezTo>
                    <a:pt x="341" y="260"/>
                    <a:pt x="403" y="292"/>
                    <a:pt x="471" y="310"/>
                  </a:cubicBezTo>
                  <a:cubicBezTo>
                    <a:pt x="518" y="322"/>
                    <a:pt x="540" y="312"/>
                    <a:pt x="556" y="297"/>
                  </a:cubicBezTo>
                  <a:cubicBezTo>
                    <a:pt x="568" y="320"/>
                    <a:pt x="579" y="339"/>
                    <a:pt x="583" y="344"/>
                  </a:cubicBezTo>
                  <a:cubicBezTo>
                    <a:pt x="597" y="359"/>
                    <a:pt x="614" y="347"/>
                    <a:pt x="614" y="347"/>
                  </a:cubicBezTo>
                  <a:cubicBezTo>
                    <a:pt x="628" y="335"/>
                    <a:pt x="623" y="324"/>
                    <a:pt x="601" y="298"/>
                  </a:cubicBezTo>
                  <a:cubicBezTo>
                    <a:pt x="595" y="291"/>
                    <a:pt x="588" y="282"/>
                    <a:pt x="580" y="270"/>
                  </a:cubicBezTo>
                  <a:cubicBezTo>
                    <a:pt x="599" y="249"/>
                    <a:pt x="614" y="239"/>
                    <a:pt x="614" y="239"/>
                  </a:cubicBezTo>
                  <a:cubicBezTo>
                    <a:pt x="629" y="194"/>
                    <a:pt x="629" y="194"/>
                    <a:pt x="629" y="194"/>
                  </a:cubicBezTo>
                  <a:cubicBezTo>
                    <a:pt x="629" y="194"/>
                    <a:pt x="605" y="181"/>
                    <a:pt x="559" y="152"/>
                  </a:cubicBezTo>
                  <a:cubicBezTo>
                    <a:pt x="512" y="124"/>
                    <a:pt x="451" y="104"/>
                    <a:pt x="419" y="102"/>
                  </a:cubicBezTo>
                  <a:cubicBezTo>
                    <a:pt x="393" y="101"/>
                    <a:pt x="369" y="95"/>
                    <a:pt x="360" y="92"/>
                  </a:cubicBezTo>
                  <a:cubicBezTo>
                    <a:pt x="352" y="89"/>
                    <a:pt x="329" y="78"/>
                    <a:pt x="308" y="63"/>
                  </a:cubicBezTo>
                  <a:cubicBezTo>
                    <a:pt x="282" y="43"/>
                    <a:pt x="223" y="19"/>
                    <a:pt x="169" y="12"/>
                  </a:cubicBezTo>
                  <a:cubicBezTo>
                    <a:pt x="115" y="5"/>
                    <a:pt x="88" y="0"/>
                    <a:pt x="88" y="0"/>
                  </a:cubicBezTo>
                  <a:cubicBezTo>
                    <a:pt x="72" y="45"/>
                    <a:pt x="72" y="45"/>
                    <a:pt x="72" y="45"/>
                  </a:cubicBezTo>
                  <a:cubicBezTo>
                    <a:pt x="72" y="45"/>
                    <a:pt x="77" y="61"/>
                    <a:pt x="79" y="90"/>
                  </a:cubicBezTo>
                  <a:cubicBezTo>
                    <a:pt x="65" y="93"/>
                    <a:pt x="53" y="96"/>
                    <a:pt x="44" y="98"/>
                  </a:cubicBezTo>
                  <a:cubicBezTo>
                    <a:pt x="11" y="104"/>
                    <a:pt x="0" y="109"/>
                    <a:pt x="4" y="128"/>
                  </a:cubicBezTo>
                  <a:cubicBezTo>
                    <a:pt x="4" y="128"/>
                    <a:pt x="10" y="149"/>
                    <a:pt x="29" y="145"/>
                  </a:cubicBezTo>
                  <a:close/>
                  <a:moveTo>
                    <a:pt x="565" y="251"/>
                  </a:moveTo>
                  <a:cubicBezTo>
                    <a:pt x="554" y="236"/>
                    <a:pt x="542" y="219"/>
                    <a:pt x="531" y="206"/>
                  </a:cubicBezTo>
                  <a:cubicBezTo>
                    <a:pt x="547" y="213"/>
                    <a:pt x="562" y="218"/>
                    <a:pt x="574" y="223"/>
                  </a:cubicBezTo>
                  <a:cubicBezTo>
                    <a:pt x="572" y="232"/>
                    <a:pt x="568" y="242"/>
                    <a:pt x="565" y="251"/>
                  </a:cubicBezTo>
                  <a:close/>
                  <a:moveTo>
                    <a:pt x="470" y="131"/>
                  </a:moveTo>
                  <a:cubicBezTo>
                    <a:pt x="507" y="142"/>
                    <a:pt x="550" y="158"/>
                    <a:pt x="568" y="180"/>
                  </a:cubicBezTo>
                  <a:cubicBezTo>
                    <a:pt x="416" y="131"/>
                    <a:pt x="416" y="131"/>
                    <a:pt x="416" y="131"/>
                  </a:cubicBezTo>
                  <a:cubicBezTo>
                    <a:pt x="428" y="126"/>
                    <a:pt x="445" y="124"/>
                    <a:pt x="470" y="131"/>
                  </a:cubicBezTo>
                  <a:close/>
                  <a:moveTo>
                    <a:pt x="393" y="151"/>
                  </a:moveTo>
                  <a:cubicBezTo>
                    <a:pt x="428" y="166"/>
                    <a:pt x="465" y="180"/>
                    <a:pt x="497" y="193"/>
                  </a:cubicBezTo>
                  <a:cubicBezTo>
                    <a:pt x="509" y="209"/>
                    <a:pt x="530" y="247"/>
                    <a:pt x="548" y="282"/>
                  </a:cubicBezTo>
                  <a:cubicBezTo>
                    <a:pt x="544" y="287"/>
                    <a:pt x="541" y="291"/>
                    <a:pt x="537" y="293"/>
                  </a:cubicBezTo>
                  <a:cubicBezTo>
                    <a:pt x="521" y="303"/>
                    <a:pt x="481" y="303"/>
                    <a:pt x="442" y="286"/>
                  </a:cubicBezTo>
                  <a:cubicBezTo>
                    <a:pt x="403" y="270"/>
                    <a:pt x="349" y="228"/>
                    <a:pt x="393" y="151"/>
                  </a:cubicBezTo>
                  <a:close/>
                  <a:moveTo>
                    <a:pt x="251" y="52"/>
                  </a:moveTo>
                  <a:cubicBezTo>
                    <a:pt x="274" y="62"/>
                    <a:pt x="286" y="76"/>
                    <a:pt x="293" y="87"/>
                  </a:cubicBezTo>
                  <a:cubicBezTo>
                    <a:pt x="144" y="27"/>
                    <a:pt x="144" y="27"/>
                    <a:pt x="144" y="27"/>
                  </a:cubicBezTo>
                  <a:cubicBezTo>
                    <a:pt x="171" y="22"/>
                    <a:pt x="215" y="37"/>
                    <a:pt x="251" y="52"/>
                  </a:cubicBezTo>
                  <a:close/>
                  <a:moveTo>
                    <a:pt x="113" y="58"/>
                  </a:moveTo>
                  <a:cubicBezTo>
                    <a:pt x="125" y="61"/>
                    <a:pt x="139" y="66"/>
                    <a:pt x="156" y="72"/>
                  </a:cubicBezTo>
                  <a:cubicBezTo>
                    <a:pt x="139" y="75"/>
                    <a:pt x="121" y="79"/>
                    <a:pt x="103" y="84"/>
                  </a:cubicBezTo>
                  <a:cubicBezTo>
                    <a:pt x="105" y="75"/>
                    <a:pt x="108" y="66"/>
                    <a:pt x="113" y="58"/>
                  </a:cubicBezTo>
                  <a:close/>
                  <a:moveTo>
                    <a:pt x="96" y="119"/>
                  </a:moveTo>
                  <a:cubicBezTo>
                    <a:pt x="131" y="104"/>
                    <a:pt x="171" y="87"/>
                    <a:pt x="191" y="82"/>
                  </a:cubicBezTo>
                  <a:cubicBezTo>
                    <a:pt x="224" y="93"/>
                    <a:pt x="261" y="105"/>
                    <a:pt x="298" y="117"/>
                  </a:cubicBezTo>
                  <a:cubicBezTo>
                    <a:pt x="283" y="205"/>
                    <a:pt x="216" y="203"/>
                    <a:pt x="176" y="191"/>
                  </a:cubicBezTo>
                  <a:cubicBezTo>
                    <a:pt x="134" y="178"/>
                    <a:pt x="104" y="154"/>
                    <a:pt x="98" y="136"/>
                  </a:cubicBezTo>
                  <a:cubicBezTo>
                    <a:pt x="96" y="131"/>
                    <a:pt x="96" y="125"/>
                    <a:pt x="96" y="1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zh-CN" altLang="en-US" sz="1350"/>
            </a:p>
          </p:txBody>
        </p:sp>
        <p:sp>
          <p:nvSpPr>
            <p:cNvPr id="30" name="Freeform 20"/>
            <p:cNvSpPr>
              <a:spLocks/>
            </p:cNvSpPr>
            <p:nvPr userDrawn="1"/>
          </p:nvSpPr>
          <p:spPr bwMode="auto">
            <a:xfrm>
              <a:off x="2489200" y="4916488"/>
              <a:ext cx="1828800" cy="1103313"/>
            </a:xfrm>
            <a:custGeom>
              <a:avLst/>
              <a:gdLst>
                <a:gd name="T0" fmla="*/ 352 w 1152"/>
                <a:gd name="T1" fmla="*/ 236 h 695"/>
                <a:gd name="T2" fmla="*/ 646 w 1152"/>
                <a:gd name="T3" fmla="*/ 461 h 695"/>
                <a:gd name="T4" fmla="*/ 788 w 1152"/>
                <a:gd name="T5" fmla="*/ 386 h 695"/>
                <a:gd name="T6" fmla="*/ 1152 w 1152"/>
                <a:gd name="T7" fmla="*/ 695 h 695"/>
                <a:gd name="T8" fmla="*/ 1152 w 1152"/>
                <a:gd name="T9" fmla="*/ 601 h 695"/>
                <a:gd name="T10" fmla="*/ 798 w 1152"/>
                <a:gd name="T11" fmla="*/ 302 h 695"/>
                <a:gd name="T12" fmla="*/ 654 w 1152"/>
                <a:gd name="T13" fmla="*/ 374 h 695"/>
                <a:gd name="T14" fmla="*/ 376 w 1152"/>
                <a:gd name="T15" fmla="*/ 164 h 695"/>
                <a:gd name="T16" fmla="*/ 162 w 1152"/>
                <a:gd name="T17" fmla="*/ 164 h 695"/>
                <a:gd name="T18" fmla="*/ 0 w 1152"/>
                <a:gd name="T19" fmla="*/ 0 h 695"/>
                <a:gd name="T20" fmla="*/ 0 w 1152"/>
                <a:gd name="T21" fmla="*/ 104 h 695"/>
                <a:gd name="T22" fmla="*/ 132 w 1152"/>
                <a:gd name="T23" fmla="*/ 236 h 695"/>
                <a:gd name="T24" fmla="*/ 352 w 1152"/>
                <a:gd name="T25" fmla="*/ 236 h 6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52" h="695">
                  <a:moveTo>
                    <a:pt x="352" y="236"/>
                  </a:moveTo>
                  <a:lnTo>
                    <a:pt x="646" y="461"/>
                  </a:lnTo>
                  <a:lnTo>
                    <a:pt x="788" y="386"/>
                  </a:lnTo>
                  <a:lnTo>
                    <a:pt x="1152" y="695"/>
                  </a:lnTo>
                  <a:lnTo>
                    <a:pt x="1152" y="601"/>
                  </a:lnTo>
                  <a:lnTo>
                    <a:pt x="798" y="302"/>
                  </a:lnTo>
                  <a:lnTo>
                    <a:pt x="654" y="374"/>
                  </a:lnTo>
                  <a:lnTo>
                    <a:pt x="376" y="164"/>
                  </a:lnTo>
                  <a:lnTo>
                    <a:pt x="162" y="164"/>
                  </a:lnTo>
                  <a:lnTo>
                    <a:pt x="0" y="0"/>
                  </a:lnTo>
                  <a:lnTo>
                    <a:pt x="0" y="104"/>
                  </a:lnTo>
                  <a:lnTo>
                    <a:pt x="132" y="236"/>
                  </a:lnTo>
                  <a:lnTo>
                    <a:pt x="352" y="2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zh-CN" altLang="en-US" sz="1350"/>
            </a:p>
          </p:txBody>
        </p:sp>
        <p:sp>
          <p:nvSpPr>
            <p:cNvPr id="31" name="Freeform 21"/>
            <p:cNvSpPr>
              <a:spLocks/>
            </p:cNvSpPr>
            <p:nvPr userDrawn="1"/>
          </p:nvSpPr>
          <p:spPr bwMode="auto">
            <a:xfrm>
              <a:off x="7940675" y="4970463"/>
              <a:ext cx="231775" cy="225425"/>
            </a:xfrm>
            <a:custGeom>
              <a:avLst/>
              <a:gdLst>
                <a:gd name="T0" fmla="*/ 112 w 146"/>
                <a:gd name="T1" fmla="*/ 142 h 142"/>
                <a:gd name="T2" fmla="*/ 146 w 146"/>
                <a:gd name="T3" fmla="*/ 34 h 142"/>
                <a:gd name="T4" fmla="*/ 30 w 146"/>
                <a:gd name="T5" fmla="*/ 0 h 142"/>
                <a:gd name="T6" fmla="*/ 0 w 146"/>
                <a:gd name="T7" fmla="*/ 110 h 142"/>
                <a:gd name="T8" fmla="*/ 112 w 146"/>
                <a:gd name="T9" fmla="*/ 142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142">
                  <a:moveTo>
                    <a:pt x="112" y="142"/>
                  </a:moveTo>
                  <a:lnTo>
                    <a:pt x="146" y="34"/>
                  </a:lnTo>
                  <a:lnTo>
                    <a:pt x="30" y="0"/>
                  </a:lnTo>
                  <a:lnTo>
                    <a:pt x="0" y="110"/>
                  </a:lnTo>
                  <a:lnTo>
                    <a:pt x="112" y="1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zh-CN" altLang="en-US" sz="1350"/>
            </a:p>
          </p:txBody>
        </p:sp>
        <p:sp>
          <p:nvSpPr>
            <p:cNvPr id="32" name="Freeform 22"/>
            <p:cNvSpPr>
              <a:spLocks/>
            </p:cNvSpPr>
            <p:nvPr userDrawn="1"/>
          </p:nvSpPr>
          <p:spPr bwMode="auto">
            <a:xfrm>
              <a:off x="7658100" y="4824413"/>
              <a:ext cx="304800" cy="374650"/>
            </a:xfrm>
            <a:custGeom>
              <a:avLst/>
              <a:gdLst>
                <a:gd name="T0" fmla="*/ 134 w 192"/>
                <a:gd name="T1" fmla="*/ 236 h 236"/>
                <a:gd name="T2" fmla="*/ 192 w 192"/>
                <a:gd name="T3" fmla="*/ 40 h 236"/>
                <a:gd name="T4" fmla="*/ 56 w 192"/>
                <a:gd name="T5" fmla="*/ 0 h 236"/>
                <a:gd name="T6" fmla="*/ 0 w 192"/>
                <a:gd name="T7" fmla="*/ 196 h 236"/>
                <a:gd name="T8" fmla="*/ 134 w 192"/>
                <a:gd name="T9" fmla="*/ 236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2" h="236">
                  <a:moveTo>
                    <a:pt x="134" y="236"/>
                  </a:moveTo>
                  <a:lnTo>
                    <a:pt x="192" y="40"/>
                  </a:lnTo>
                  <a:lnTo>
                    <a:pt x="56" y="0"/>
                  </a:lnTo>
                  <a:lnTo>
                    <a:pt x="0" y="196"/>
                  </a:lnTo>
                  <a:lnTo>
                    <a:pt x="134" y="2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zh-CN" altLang="en-US" sz="1350"/>
            </a:p>
          </p:txBody>
        </p:sp>
        <p:sp>
          <p:nvSpPr>
            <p:cNvPr id="33" name="Freeform 23"/>
            <p:cNvSpPr>
              <a:spLocks/>
            </p:cNvSpPr>
            <p:nvPr userDrawn="1"/>
          </p:nvSpPr>
          <p:spPr bwMode="auto">
            <a:xfrm>
              <a:off x="7038975" y="4518026"/>
              <a:ext cx="409575" cy="661988"/>
            </a:xfrm>
            <a:custGeom>
              <a:avLst/>
              <a:gdLst>
                <a:gd name="T0" fmla="*/ 258 w 258"/>
                <a:gd name="T1" fmla="*/ 44 h 417"/>
                <a:gd name="T2" fmla="*/ 108 w 258"/>
                <a:gd name="T3" fmla="*/ 0 h 417"/>
                <a:gd name="T4" fmla="*/ 0 w 258"/>
                <a:gd name="T5" fmla="*/ 373 h 417"/>
                <a:gd name="T6" fmla="*/ 150 w 258"/>
                <a:gd name="T7" fmla="*/ 417 h 417"/>
                <a:gd name="T8" fmla="*/ 258 w 258"/>
                <a:gd name="T9" fmla="*/ 44 h 4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8" h="417">
                  <a:moveTo>
                    <a:pt x="258" y="44"/>
                  </a:moveTo>
                  <a:lnTo>
                    <a:pt x="108" y="0"/>
                  </a:lnTo>
                  <a:lnTo>
                    <a:pt x="0" y="373"/>
                  </a:lnTo>
                  <a:lnTo>
                    <a:pt x="150" y="417"/>
                  </a:lnTo>
                  <a:lnTo>
                    <a:pt x="258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zh-CN" altLang="en-US" sz="1350"/>
            </a:p>
          </p:txBody>
        </p:sp>
        <p:sp>
          <p:nvSpPr>
            <p:cNvPr id="34" name="Freeform 24"/>
            <p:cNvSpPr>
              <a:spLocks noEditPoints="1"/>
            </p:cNvSpPr>
            <p:nvPr userDrawn="1"/>
          </p:nvSpPr>
          <p:spPr bwMode="auto">
            <a:xfrm>
              <a:off x="0" y="3411538"/>
              <a:ext cx="12192000" cy="3470275"/>
            </a:xfrm>
            <a:custGeom>
              <a:avLst/>
              <a:gdLst>
                <a:gd name="T0" fmla="*/ 3764 w 3840"/>
                <a:gd name="T1" fmla="*/ 249 h 1091"/>
                <a:gd name="T2" fmla="*/ 3710 w 3840"/>
                <a:gd name="T3" fmla="*/ 226 h 1091"/>
                <a:gd name="T4" fmla="*/ 3657 w 3840"/>
                <a:gd name="T5" fmla="*/ 202 h 1091"/>
                <a:gd name="T6" fmla="*/ 3604 w 3840"/>
                <a:gd name="T7" fmla="*/ 179 h 1091"/>
                <a:gd name="T8" fmla="*/ 3550 w 3840"/>
                <a:gd name="T9" fmla="*/ 154 h 1091"/>
                <a:gd name="T10" fmla="*/ 3497 w 3840"/>
                <a:gd name="T11" fmla="*/ 131 h 1091"/>
                <a:gd name="T12" fmla="*/ 3382 w 3840"/>
                <a:gd name="T13" fmla="*/ 421 h 1091"/>
                <a:gd name="T14" fmla="*/ 3184 w 3840"/>
                <a:gd name="T15" fmla="*/ 424 h 1091"/>
                <a:gd name="T16" fmla="*/ 2915 w 3840"/>
                <a:gd name="T17" fmla="*/ 20 h 1091"/>
                <a:gd name="T18" fmla="*/ 3118 w 3840"/>
                <a:gd name="T19" fmla="*/ 521 h 1091"/>
                <a:gd name="T20" fmla="*/ 2876 w 3840"/>
                <a:gd name="T21" fmla="*/ 490 h 1091"/>
                <a:gd name="T22" fmla="*/ 2824 w 3840"/>
                <a:gd name="T23" fmla="*/ 360 h 1091"/>
                <a:gd name="T24" fmla="*/ 2711 w 3840"/>
                <a:gd name="T25" fmla="*/ 370 h 1091"/>
                <a:gd name="T26" fmla="*/ 2636 w 3840"/>
                <a:gd name="T27" fmla="*/ 447 h 1091"/>
                <a:gd name="T28" fmla="*/ 2627 w 3840"/>
                <a:gd name="T29" fmla="*/ 563 h 1091"/>
                <a:gd name="T30" fmla="*/ 2554 w 3840"/>
                <a:gd name="T31" fmla="*/ 663 h 1091"/>
                <a:gd name="T32" fmla="*/ 2426 w 3840"/>
                <a:gd name="T33" fmla="*/ 421 h 1091"/>
                <a:gd name="T34" fmla="*/ 2286 w 3840"/>
                <a:gd name="T35" fmla="*/ 745 h 1091"/>
                <a:gd name="T36" fmla="*/ 2058 w 3840"/>
                <a:gd name="T37" fmla="*/ 503 h 1091"/>
                <a:gd name="T38" fmla="*/ 2050 w 3840"/>
                <a:gd name="T39" fmla="*/ 761 h 1091"/>
                <a:gd name="T40" fmla="*/ 1892 w 3840"/>
                <a:gd name="T41" fmla="*/ 743 h 1091"/>
                <a:gd name="T42" fmla="*/ 1502 w 3840"/>
                <a:gd name="T43" fmla="*/ 384 h 1091"/>
                <a:gd name="T44" fmla="*/ 1596 w 3840"/>
                <a:gd name="T45" fmla="*/ 949 h 1091"/>
                <a:gd name="T46" fmla="*/ 1523 w 3840"/>
                <a:gd name="T47" fmla="*/ 915 h 1091"/>
                <a:gd name="T48" fmla="*/ 1416 w 3840"/>
                <a:gd name="T49" fmla="*/ 915 h 1091"/>
                <a:gd name="T50" fmla="*/ 1324 w 3840"/>
                <a:gd name="T51" fmla="*/ 977 h 1091"/>
                <a:gd name="T52" fmla="*/ 1180 w 3840"/>
                <a:gd name="T53" fmla="*/ 819 h 1091"/>
                <a:gd name="T54" fmla="*/ 928 w 3840"/>
                <a:gd name="T55" fmla="*/ 747 h 1091"/>
                <a:gd name="T56" fmla="*/ 784 w 3840"/>
                <a:gd name="T57" fmla="*/ 981 h 1091"/>
                <a:gd name="T58" fmla="*/ 524 w 3840"/>
                <a:gd name="T59" fmla="*/ 874 h 1091"/>
                <a:gd name="T60" fmla="*/ 362 w 3840"/>
                <a:gd name="T61" fmla="*/ 578 h 1091"/>
                <a:gd name="T62" fmla="*/ 160 w 3840"/>
                <a:gd name="T63" fmla="*/ 618 h 1091"/>
                <a:gd name="T64" fmla="*/ 92 w 3840"/>
                <a:gd name="T65" fmla="*/ 891 h 1091"/>
                <a:gd name="T66" fmla="*/ 3708 w 3840"/>
                <a:gd name="T67" fmla="*/ 484 h 1091"/>
                <a:gd name="T68" fmla="*/ 166 w 3840"/>
                <a:gd name="T69" fmla="*/ 906 h 1091"/>
                <a:gd name="T70" fmla="*/ 308 w 3840"/>
                <a:gd name="T71" fmla="*/ 828 h 1091"/>
                <a:gd name="T72" fmla="*/ 281 w 3840"/>
                <a:gd name="T73" fmla="*/ 726 h 1091"/>
                <a:gd name="T74" fmla="*/ 290 w 3840"/>
                <a:gd name="T75" fmla="*/ 706 h 1091"/>
                <a:gd name="T76" fmla="*/ 308 w 3840"/>
                <a:gd name="T77" fmla="*/ 614 h 1091"/>
                <a:gd name="T78" fmla="*/ 472 w 3840"/>
                <a:gd name="T79" fmla="*/ 641 h 1091"/>
                <a:gd name="T80" fmla="*/ 328 w 3840"/>
                <a:gd name="T81" fmla="*/ 803 h 1091"/>
                <a:gd name="T82" fmla="*/ 500 w 3840"/>
                <a:gd name="T83" fmla="*/ 681 h 1091"/>
                <a:gd name="T84" fmla="*/ 328 w 3840"/>
                <a:gd name="T85" fmla="*/ 934 h 1091"/>
                <a:gd name="T86" fmla="*/ 328 w 3840"/>
                <a:gd name="T87" fmla="*/ 934 h 1091"/>
                <a:gd name="T88" fmla="*/ 2667 w 3840"/>
                <a:gd name="T89" fmla="*/ 475 h 1091"/>
                <a:gd name="T90" fmla="*/ 2758 w 3840"/>
                <a:gd name="T91" fmla="*/ 599 h 1091"/>
                <a:gd name="T92" fmla="*/ 3453 w 3840"/>
                <a:gd name="T93" fmla="*/ 188 h 1091"/>
                <a:gd name="T94" fmla="*/ 3455 w 3840"/>
                <a:gd name="T95" fmla="*/ 194 h 1091"/>
                <a:gd name="T96" fmla="*/ 3736 w 3840"/>
                <a:gd name="T97" fmla="*/ 366 h 1091"/>
                <a:gd name="T98" fmla="*/ 3421 w 3840"/>
                <a:gd name="T99" fmla="*/ 274 h 1091"/>
                <a:gd name="T100" fmla="*/ 3415 w 3840"/>
                <a:gd name="T101" fmla="*/ 276 h 1091"/>
                <a:gd name="T102" fmla="*/ 3402 w 3840"/>
                <a:gd name="T103" fmla="*/ 318 h 10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840" h="1091">
                  <a:moveTo>
                    <a:pt x="3708" y="484"/>
                  </a:moveTo>
                  <a:cubicBezTo>
                    <a:pt x="3815" y="235"/>
                    <a:pt x="3814" y="235"/>
                    <a:pt x="3814" y="235"/>
                  </a:cubicBezTo>
                  <a:cubicBezTo>
                    <a:pt x="3790" y="224"/>
                    <a:pt x="3790" y="224"/>
                    <a:pt x="3790" y="224"/>
                  </a:cubicBezTo>
                  <a:cubicBezTo>
                    <a:pt x="3791" y="229"/>
                    <a:pt x="3791" y="234"/>
                    <a:pt x="3789" y="239"/>
                  </a:cubicBezTo>
                  <a:cubicBezTo>
                    <a:pt x="3785" y="249"/>
                    <a:pt x="3774" y="253"/>
                    <a:pt x="3764" y="249"/>
                  </a:cubicBezTo>
                  <a:cubicBezTo>
                    <a:pt x="3754" y="245"/>
                    <a:pt x="3750" y="233"/>
                    <a:pt x="3754" y="224"/>
                  </a:cubicBezTo>
                  <a:cubicBezTo>
                    <a:pt x="3756" y="218"/>
                    <a:pt x="3760" y="215"/>
                    <a:pt x="3764" y="214"/>
                  </a:cubicBezTo>
                  <a:cubicBezTo>
                    <a:pt x="3736" y="201"/>
                    <a:pt x="3736" y="201"/>
                    <a:pt x="3736" y="201"/>
                  </a:cubicBezTo>
                  <a:cubicBezTo>
                    <a:pt x="3738" y="205"/>
                    <a:pt x="3738" y="210"/>
                    <a:pt x="3736" y="215"/>
                  </a:cubicBezTo>
                  <a:cubicBezTo>
                    <a:pt x="3732" y="225"/>
                    <a:pt x="3720" y="230"/>
                    <a:pt x="3710" y="226"/>
                  </a:cubicBezTo>
                  <a:cubicBezTo>
                    <a:pt x="3701" y="221"/>
                    <a:pt x="3697" y="210"/>
                    <a:pt x="3701" y="200"/>
                  </a:cubicBezTo>
                  <a:cubicBezTo>
                    <a:pt x="3703" y="195"/>
                    <a:pt x="3707" y="191"/>
                    <a:pt x="3711" y="189"/>
                  </a:cubicBezTo>
                  <a:cubicBezTo>
                    <a:pt x="3683" y="177"/>
                    <a:pt x="3683" y="177"/>
                    <a:pt x="3683" y="177"/>
                  </a:cubicBezTo>
                  <a:cubicBezTo>
                    <a:pt x="3684" y="182"/>
                    <a:pt x="3684" y="187"/>
                    <a:pt x="3682" y="192"/>
                  </a:cubicBezTo>
                  <a:cubicBezTo>
                    <a:pt x="3678" y="201"/>
                    <a:pt x="3667" y="206"/>
                    <a:pt x="3657" y="202"/>
                  </a:cubicBezTo>
                  <a:cubicBezTo>
                    <a:pt x="3648" y="198"/>
                    <a:pt x="3643" y="186"/>
                    <a:pt x="3647" y="176"/>
                  </a:cubicBezTo>
                  <a:cubicBezTo>
                    <a:pt x="3650" y="171"/>
                    <a:pt x="3653" y="168"/>
                    <a:pt x="3658" y="166"/>
                  </a:cubicBezTo>
                  <a:cubicBezTo>
                    <a:pt x="3629" y="153"/>
                    <a:pt x="3629" y="153"/>
                    <a:pt x="3629" y="153"/>
                  </a:cubicBezTo>
                  <a:cubicBezTo>
                    <a:pt x="3631" y="158"/>
                    <a:pt x="3631" y="163"/>
                    <a:pt x="3629" y="168"/>
                  </a:cubicBezTo>
                  <a:cubicBezTo>
                    <a:pt x="3625" y="178"/>
                    <a:pt x="3613" y="183"/>
                    <a:pt x="3604" y="179"/>
                  </a:cubicBezTo>
                  <a:cubicBezTo>
                    <a:pt x="3594" y="174"/>
                    <a:pt x="3590" y="163"/>
                    <a:pt x="3594" y="153"/>
                  </a:cubicBezTo>
                  <a:cubicBezTo>
                    <a:pt x="3596" y="148"/>
                    <a:pt x="3600" y="144"/>
                    <a:pt x="3604" y="142"/>
                  </a:cubicBezTo>
                  <a:cubicBezTo>
                    <a:pt x="3575" y="130"/>
                    <a:pt x="3575" y="130"/>
                    <a:pt x="3575" y="130"/>
                  </a:cubicBezTo>
                  <a:cubicBezTo>
                    <a:pt x="3577" y="134"/>
                    <a:pt x="3577" y="140"/>
                    <a:pt x="3575" y="145"/>
                  </a:cubicBezTo>
                  <a:cubicBezTo>
                    <a:pt x="3571" y="154"/>
                    <a:pt x="3560" y="159"/>
                    <a:pt x="3550" y="154"/>
                  </a:cubicBezTo>
                  <a:cubicBezTo>
                    <a:pt x="3540" y="150"/>
                    <a:pt x="3536" y="139"/>
                    <a:pt x="3540" y="129"/>
                  </a:cubicBezTo>
                  <a:cubicBezTo>
                    <a:pt x="3542" y="124"/>
                    <a:pt x="3546" y="121"/>
                    <a:pt x="3551" y="119"/>
                  </a:cubicBezTo>
                  <a:cubicBezTo>
                    <a:pt x="3522" y="106"/>
                    <a:pt x="3522" y="106"/>
                    <a:pt x="3522" y="106"/>
                  </a:cubicBezTo>
                  <a:cubicBezTo>
                    <a:pt x="3524" y="111"/>
                    <a:pt x="3524" y="116"/>
                    <a:pt x="3522" y="121"/>
                  </a:cubicBezTo>
                  <a:cubicBezTo>
                    <a:pt x="3517" y="131"/>
                    <a:pt x="3507" y="135"/>
                    <a:pt x="3497" y="131"/>
                  </a:cubicBezTo>
                  <a:cubicBezTo>
                    <a:pt x="3487" y="127"/>
                    <a:pt x="3482" y="115"/>
                    <a:pt x="3487" y="105"/>
                  </a:cubicBezTo>
                  <a:cubicBezTo>
                    <a:pt x="3489" y="101"/>
                    <a:pt x="3493" y="97"/>
                    <a:pt x="3498" y="95"/>
                  </a:cubicBezTo>
                  <a:cubicBezTo>
                    <a:pt x="3475" y="85"/>
                    <a:pt x="3475" y="85"/>
                    <a:pt x="3475" y="85"/>
                  </a:cubicBezTo>
                  <a:cubicBezTo>
                    <a:pt x="3358" y="358"/>
                    <a:pt x="3358" y="358"/>
                    <a:pt x="3358" y="358"/>
                  </a:cubicBezTo>
                  <a:cubicBezTo>
                    <a:pt x="3347" y="382"/>
                    <a:pt x="3358" y="410"/>
                    <a:pt x="3382" y="421"/>
                  </a:cubicBezTo>
                  <a:cubicBezTo>
                    <a:pt x="3526" y="484"/>
                    <a:pt x="3526" y="484"/>
                    <a:pt x="3526" y="484"/>
                  </a:cubicBezTo>
                  <a:cubicBezTo>
                    <a:pt x="3452" y="487"/>
                    <a:pt x="3374" y="492"/>
                    <a:pt x="3294" y="500"/>
                  </a:cubicBezTo>
                  <a:cubicBezTo>
                    <a:pt x="3283" y="492"/>
                    <a:pt x="3263" y="489"/>
                    <a:pt x="3244" y="488"/>
                  </a:cubicBezTo>
                  <a:cubicBezTo>
                    <a:pt x="3214" y="486"/>
                    <a:pt x="3195" y="465"/>
                    <a:pt x="3195" y="465"/>
                  </a:cubicBezTo>
                  <a:cubicBezTo>
                    <a:pt x="3184" y="424"/>
                    <a:pt x="3184" y="424"/>
                    <a:pt x="3184" y="424"/>
                  </a:cubicBezTo>
                  <a:cubicBezTo>
                    <a:pt x="3261" y="398"/>
                    <a:pt x="3319" y="339"/>
                    <a:pt x="3347" y="268"/>
                  </a:cubicBezTo>
                  <a:cubicBezTo>
                    <a:pt x="3319" y="255"/>
                    <a:pt x="3319" y="255"/>
                    <a:pt x="3319" y="255"/>
                  </a:cubicBezTo>
                  <a:cubicBezTo>
                    <a:pt x="3293" y="322"/>
                    <a:pt x="3237" y="376"/>
                    <a:pt x="3163" y="398"/>
                  </a:cubicBezTo>
                  <a:cubicBezTo>
                    <a:pt x="3039" y="433"/>
                    <a:pt x="2909" y="358"/>
                    <a:pt x="2874" y="232"/>
                  </a:cubicBezTo>
                  <a:cubicBezTo>
                    <a:pt x="2853" y="156"/>
                    <a:pt x="2871" y="78"/>
                    <a:pt x="2915" y="20"/>
                  </a:cubicBezTo>
                  <a:cubicBezTo>
                    <a:pt x="2891" y="0"/>
                    <a:pt x="2891" y="0"/>
                    <a:pt x="2891" y="0"/>
                  </a:cubicBezTo>
                  <a:cubicBezTo>
                    <a:pt x="2841" y="66"/>
                    <a:pt x="2821" y="154"/>
                    <a:pt x="2844" y="240"/>
                  </a:cubicBezTo>
                  <a:cubicBezTo>
                    <a:pt x="2880" y="369"/>
                    <a:pt x="3002" y="450"/>
                    <a:pt x="3130" y="436"/>
                  </a:cubicBezTo>
                  <a:cubicBezTo>
                    <a:pt x="3142" y="480"/>
                    <a:pt x="3142" y="480"/>
                    <a:pt x="3142" y="480"/>
                  </a:cubicBezTo>
                  <a:cubicBezTo>
                    <a:pt x="3142" y="480"/>
                    <a:pt x="3139" y="504"/>
                    <a:pt x="3118" y="521"/>
                  </a:cubicBezTo>
                  <a:cubicBezTo>
                    <a:pt x="3025" y="536"/>
                    <a:pt x="2930" y="554"/>
                    <a:pt x="2833" y="579"/>
                  </a:cubicBezTo>
                  <a:cubicBezTo>
                    <a:pt x="2850" y="562"/>
                    <a:pt x="2850" y="562"/>
                    <a:pt x="2850" y="562"/>
                  </a:cubicBezTo>
                  <a:cubicBezTo>
                    <a:pt x="2829" y="529"/>
                    <a:pt x="2829" y="529"/>
                    <a:pt x="2829" y="529"/>
                  </a:cubicBezTo>
                  <a:cubicBezTo>
                    <a:pt x="2833" y="519"/>
                    <a:pt x="2838" y="509"/>
                    <a:pt x="2840" y="499"/>
                  </a:cubicBezTo>
                  <a:cubicBezTo>
                    <a:pt x="2876" y="490"/>
                    <a:pt x="2876" y="490"/>
                    <a:pt x="2876" y="490"/>
                  </a:cubicBezTo>
                  <a:cubicBezTo>
                    <a:pt x="2876" y="456"/>
                    <a:pt x="2876" y="456"/>
                    <a:pt x="2876" y="456"/>
                  </a:cubicBezTo>
                  <a:cubicBezTo>
                    <a:pt x="2840" y="448"/>
                    <a:pt x="2840" y="448"/>
                    <a:pt x="2840" y="448"/>
                  </a:cubicBezTo>
                  <a:cubicBezTo>
                    <a:pt x="2838" y="438"/>
                    <a:pt x="2833" y="428"/>
                    <a:pt x="2828" y="419"/>
                  </a:cubicBezTo>
                  <a:cubicBezTo>
                    <a:pt x="2848" y="384"/>
                    <a:pt x="2848" y="384"/>
                    <a:pt x="2848" y="384"/>
                  </a:cubicBezTo>
                  <a:cubicBezTo>
                    <a:pt x="2824" y="360"/>
                    <a:pt x="2824" y="360"/>
                    <a:pt x="2824" y="360"/>
                  </a:cubicBezTo>
                  <a:cubicBezTo>
                    <a:pt x="2792" y="382"/>
                    <a:pt x="2792" y="382"/>
                    <a:pt x="2792" y="382"/>
                  </a:cubicBezTo>
                  <a:cubicBezTo>
                    <a:pt x="2783" y="377"/>
                    <a:pt x="2773" y="373"/>
                    <a:pt x="2762" y="370"/>
                  </a:cubicBezTo>
                  <a:cubicBezTo>
                    <a:pt x="2753" y="331"/>
                    <a:pt x="2753" y="331"/>
                    <a:pt x="2753" y="331"/>
                  </a:cubicBezTo>
                  <a:cubicBezTo>
                    <a:pt x="2719" y="331"/>
                    <a:pt x="2719" y="331"/>
                    <a:pt x="2719" y="331"/>
                  </a:cubicBezTo>
                  <a:cubicBezTo>
                    <a:pt x="2711" y="371"/>
                    <a:pt x="2711" y="370"/>
                    <a:pt x="2711" y="370"/>
                  </a:cubicBezTo>
                  <a:cubicBezTo>
                    <a:pt x="2702" y="373"/>
                    <a:pt x="2693" y="377"/>
                    <a:pt x="2684" y="382"/>
                  </a:cubicBezTo>
                  <a:cubicBezTo>
                    <a:pt x="2651" y="361"/>
                    <a:pt x="2651" y="361"/>
                    <a:pt x="2651" y="361"/>
                  </a:cubicBezTo>
                  <a:cubicBezTo>
                    <a:pt x="2627" y="386"/>
                    <a:pt x="2627" y="386"/>
                    <a:pt x="2627" y="386"/>
                  </a:cubicBezTo>
                  <a:cubicBezTo>
                    <a:pt x="2648" y="418"/>
                    <a:pt x="2648" y="418"/>
                    <a:pt x="2648" y="418"/>
                  </a:cubicBezTo>
                  <a:cubicBezTo>
                    <a:pt x="2643" y="427"/>
                    <a:pt x="2639" y="437"/>
                    <a:pt x="2636" y="447"/>
                  </a:cubicBezTo>
                  <a:cubicBezTo>
                    <a:pt x="2596" y="457"/>
                    <a:pt x="2596" y="457"/>
                    <a:pt x="2596" y="457"/>
                  </a:cubicBezTo>
                  <a:cubicBezTo>
                    <a:pt x="2596" y="492"/>
                    <a:pt x="2596" y="492"/>
                    <a:pt x="2596" y="492"/>
                  </a:cubicBezTo>
                  <a:cubicBezTo>
                    <a:pt x="2636" y="500"/>
                    <a:pt x="2636" y="500"/>
                    <a:pt x="2636" y="500"/>
                  </a:cubicBezTo>
                  <a:cubicBezTo>
                    <a:pt x="2639" y="510"/>
                    <a:pt x="2642" y="519"/>
                    <a:pt x="2648" y="529"/>
                  </a:cubicBezTo>
                  <a:cubicBezTo>
                    <a:pt x="2627" y="563"/>
                    <a:pt x="2627" y="563"/>
                    <a:pt x="2627" y="563"/>
                  </a:cubicBezTo>
                  <a:cubicBezTo>
                    <a:pt x="2651" y="587"/>
                    <a:pt x="2651" y="587"/>
                    <a:pt x="2651" y="587"/>
                  </a:cubicBezTo>
                  <a:cubicBezTo>
                    <a:pt x="2683" y="565"/>
                    <a:pt x="2683" y="565"/>
                    <a:pt x="2683" y="565"/>
                  </a:cubicBezTo>
                  <a:cubicBezTo>
                    <a:pt x="2692" y="570"/>
                    <a:pt x="2701" y="574"/>
                    <a:pt x="2711" y="577"/>
                  </a:cubicBezTo>
                  <a:cubicBezTo>
                    <a:pt x="2719" y="609"/>
                    <a:pt x="2719" y="609"/>
                    <a:pt x="2719" y="609"/>
                  </a:cubicBezTo>
                  <a:cubicBezTo>
                    <a:pt x="2665" y="626"/>
                    <a:pt x="2610" y="643"/>
                    <a:pt x="2554" y="663"/>
                  </a:cubicBezTo>
                  <a:cubicBezTo>
                    <a:pt x="2551" y="653"/>
                    <a:pt x="2551" y="653"/>
                    <a:pt x="2551" y="653"/>
                  </a:cubicBezTo>
                  <a:cubicBezTo>
                    <a:pt x="2435" y="694"/>
                    <a:pt x="2435" y="694"/>
                    <a:pt x="2435" y="694"/>
                  </a:cubicBezTo>
                  <a:cubicBezTo>
                    <a:pt x="2387" y="553"/>
                    <a:pt x="2387" y="553"/>
                    <a:pt x="2387" y="553"/>
                  </a:cubicBezTo>
                  <a:cubicBezTo>
                    <a:pt x="2388" y="553"/>
                    <a:pt x="2388" y="553"/>
                    <a:pt x="2388" y="553"/>
                  </a:cubicBezTo>
                  <a:cubicBezTo>
                    <a:pt x="2426" y="421"/>
                    <a:pt x="2426" y="421"/>
                    <a:pt x="2426" y="421"/>
                  </a:cubicBezTo>
                  <a:cubicBezTo>
                    <a:pt x="2357" y="400"/>
                    <a:pt x="2357" y="400"/>
                    <a:pt x="2357" y="400"/>
                  </a:cubicBezTo>
                  <a:cubicBezTo>
                    <a:pt x="2318" y="532"/>
                    <a:pt x="2318" y="532"/>
                    <a:pt x="2318" y="532"/>
                  </a:cubicBezTo>
                  <a:cubicBezTo>
                    <a:pt x="2348" y="541"/>
                    <a:pt x="2348" y="541"/>
                    <a:pt x="2348" y="541"/>
                  </a:cubicBezTo>
                  <a:cubicBezTo>
                    <a:pt x="2403" y="705"/>
                    <a:pt x="2403" y="705"/>
                    <a:pt x="2403" y="705"/>
                  </a:cubicBezTo>
                  <a:cubicBezTo>
                    <a:pt x="2286" y="745"/>
                    <a:pt x="2286" y="745"/>
                    <a:pt x="2286" y="745"/>
                  </a:cubicBezTo>
                  <a:cubicBezTo>
                    <a:pt x="2293" y="766"/>
                    <a:pt x="2293" y="766"/>
                    <a:pt x="2293" y="766"/>
                  </a:cubicBezTo>
                  <a:cubicBezTo>
                    <a:pt x="2338" y="751"/>
                    <a:pt x="2338" y="751"/>
                    <a:pt x="2338" y="751"/>
                  </a:cubicBezTo>
                  <a:cubicBezTo>
                    <a:pt x="2297" y="768"/>
                    <a:pt x="2256" y="784"/>
                    <a:pt x="2215" y="800"/>
                  </a:cubicBezTo>
                  <a:cubicBezTo>
                    <a:pt x="2210" y="782"/>
                    <a:pt x="2203" y="740"/>
                    <a:pt x="2226" y="693"/>
                  </a:cubicBezTo>
                  <a:cubicBezTo>
                    <a:pt x="2257" y="632"/>
                    <a:pt x="2233" y="440"/>
                    <a:pt x="2058" y="503"/>
                  </a:cubicBezTo>
                  <a:cubicBezTo>
                    <a:pt x="2056" y="504"/>
                    <a:pt x="2055" y="504"/>
                    <a:pt x="2054" y="504"/>
                  </a:cubicBezTo>
                  <a:cubicBezTo>
                    <a:pt x="2054" y="504"/>
                    <a:pt x="2055" y="504"/>
                    <a:pt x="2055" y="504"/>
                  </a:cubicBezTo>
                  <a:cubicBezTo>
                    <a:pt x="2054" y="505"/>
                    <a:pt x="2052" y="506"/>
                    <a:pt x="2052" y="506"/>
                  </a:cubicBezTo>
                  <a:cubicBezTo>
                    <a:pt x="2052" y="506"/>
                    <a:pt x="2052" y="506"/>
                    <a:pt x="2052" y="506"/>
                  </a:cubicBezTo>
                  <a:cubicBezTo>
                    <a:pt x="1880" y="579"/>
                    <a:pt x="1987" y="737"/>
                    <a:pt x="2050" y="761"/>
                  </a:cubicBezTo>
                  <a:cubicBezTo>
                    <a:pt x="2095" y="780"/>
                    <a:pt x="2117" y="813"/>
                    <a:pt x="2126" y="830"/>
                  </a:cubicBezTo>
                  <a:cubicBezTo>
                    <a:pt x="1999" y="871"/>
                    <a:pt x="1866" y="904"/>
                    <a:pt x="1728" y="928"/>
                  </a:cubicBezTo>
                  <a:cubicBezTo>
                    <a:pt x="1711" y="918"/>
                    <a:pt x="1702" y="903"/>
                    <a:pt x="1702" y="903"/>
                  </a:cubicBezTo>
                  <a:cubicBezTo>
                    <a:pt x="1700" y="860"/>
                    <a:pt x="1700" y="860"/>
                    <a:pt x="1700" y="860"/>
                  </a:cubicBezTo>
                  <a:cubicBezTo>
                    <a:pt x="1780" y="851"/>
                    <a:pt x="1849" y="807"/>
                    <a:pt x="1892" y="743"/>
                  </a:cubicBezTo>
                  <a:cubicBezTo>
                    <a:pt x="1867" y="725"/>
                    <a:pt x="1867" y="725"/>
                    <a:pt x="1867" y="725"/>
                  </a:cubicBezTo>
                  <a:cubicBezTo>
                    <a:pt x="1827" y="784"/>
                    <a:pt x="1761" y="825"/>
                    <a:pt x="1685" y="830"/>
                  </a:cubicBezTo>
                  <a:cubicBezTo>
                    <a:pt x="1555" y="838"/>
                    <a:pt x="1444" y="737"/>
                    <a:pt x="1437" y="605"/>
                  </a:cubicBezTo>
                  <a:cubicBezTo>
                    <a:pt x="1432" y="527"/>
                    <a:pt x="1466" y="454"/>
                    <a:pt x="1522" y="408"/>
                  </a:cubicBezTo>
                  <a:cubicBezTo>
                    <a:pt x="1502" y="384"/>
                    <a:pt x="1502" y="384"/>
                    <a:pt x="1502" y="384"/>
                  </a:cubicBezTo>
                  <a:cubicBezTo>
                    <a:pt x="1439" y="436"/>
                    <a:pt x="1401" y="518"/>
                    <a:pt x="1406" y="607"/>
                  </a:cubicBezTo>
                  <a:cubicBezTo>
                    <a:pt x="1414" y="741"/>
                    <a:pt x="1516" y="847"/>
                    <a:pt x="1643" y="860"/>
                  </a:cubicBezTo>
                  <a:cubicBezTo>
                    <a:pt x="1646" y="906"/>
                    <a:pt x="1646" y="906"/>
                    <a:pt x="1646" y="906"/>
                  </a:cubicBezTo>
                  <a:cubicBezTo>
                    <a:pt x="1646" y="906"/>
                    <a:pt x="1637" y="932"/>
                    <a:pt x="1610" y="943"/>
                  </a:cubicBezTo>
                  <a:cubicBezTo>
                    <a:pt x="1605" y="945"/>
                    <a:pt x="1601" y="947"/>
                    <a:pt x="1596" y="949"/>
                  </a:cubicBezTo>
                  <a:cubicBezTo>
                    <a:pt x="1584" y="950"/>
                    <a:pt x="1573" y="952"/>
                    <a:pt x="1561" y="954"/>
                  </a:cubicBezTo>
                  <a:cubicBezTo>
                    <a:pt x="1560" y="953"/>
                    <a:pt x="1560" y="952"/>
                    <a:pt x="1560" y="952"/>
                  </a:cubicBezTo>
                  <a:cubicBezTo>
                    <a:pt x="1579" y="918"/>
                    <a:pt x="1579" y="918"/>
                    <a:pt x="1579" y="918"/>
                  </a:cubicBezTo>
                  <a:cubicBezTo>
                    <a:pt x="1556" y="893"/>
                    <a:pt x="1556" y="893"/>
                    <a:pt x="1556" y="893"/>
                  </a:cubicBezTo>
                  <a:cubicBezTo>
                    <a:pt x="1523" y="915"/>
                    <a:pt x="1523" y="915"/>
                    <a:pt x="1523" y="915"/>
                  </a:cubicBezTo>
                  <a:cubicBezTo>
                    <a:pt x="1514" y="910"/>
                    <a:pt x="1504" y="905"/>
                    <a:pt x="1494" y="902"/>
                  </a:cubicBezTo>
                  <a:cubicBezTo>
                    <a:pt x="1484" y="864"/>
                    <a:pt x="1484" y="863"/>
                    <a:pt x="1484" y="863"/>
                  </a:cubicBezTo>
                  <a:cubicBezTo>
                    <a:pt x="1450" y="863"/>
                    <a:pt x="1450" y="863"/>
                    <a:pt x="1450" y="863"/>
                  </a:cubicBezTo>
                  <a:cubicBezTo>
                    <a:pt x="1443" y="903"/>
                    <a:pt x="1443" y="903"/>
                    <a:pt x="1443" y="903"/>
                  </a:cubicBezTo>
                  <a:cubicBezTo>
                    <a:pt x="1434" y="905"/>
                    <a:pt x="1424" y="910"/>
                    <a:pt x="1416" y="915"/>
                  </a:cubicBezTo>
                  <a:cubicBezTo>
                    <a:pt x="1382" y="894"/>
                    <a:pt x="1382" y="895"/>
                    <a:pt x="1382" y="895"/>
                  </a:cubicBezTo>
                  <a:cubicBezTo>
                    <a:pt x="1358" y="919"/>
                    <a:pt x="1358" y="919"/>
                    <a:pt x="1358" y="919"/>
                  </a:cubicBezTo>
                  <a:cubicBezTo>
                    <a:pt x="1380" y="951"/>
                    <a:pt x="1380" y="951"/>
                    <a:pt x="1380" y="951"/>
                  </a:cubicBezTo>
                  <a:cubicBezTo>
                    <a:pt x="1376" y="958"/>
                    <a:pt x="1372" y="966"/>
                    <a:pt x="1369" y="974"/>
                  </a:cubicBezTo>
                  <a:cubicBezTo>
                    <a:pt x="1354" y="975"/>
                    <a:pt x="1340" y="976"/>
                    <a:pt x="1324" y="977"/>
                  </a:cubicBezTo>
                  <a:cubicBezTo>
                    <a:pt x="1324" y="898"/>
                    <a:pt x="1324" y="895"/>
                    <a:pt x="1324" y="895"/>
                  </a:cubicBezTo>
                  <a:cubicBezTo>
                    <a:pt x="1216" y="895"/>
                    <a:pt x="1216" y="895"/>
                    <a:pt x="1216" y="895"/>
                  </a:cubicBezTo>
                  <a:cubicBezTo>
                    <a:pt x="1216" y="983"/>
                    <a:pt x="1216" y="983"/>
                    <a:pt x="1216" y="983"/>
                  </a:cubicBezTo>
                  <a:cubicBezTo>
                    <a:pt x="1204" y="984"/>
                    <a:pt x="1192" y="984"/>
                    <a:pt x="1180" y="985"/>
                  </a:cubicBezTo>
                  <a:cubicBezTo>
                    <a:pt x="1180" y="820"/>
                    <a:pt x="1180" y="819"/>
                    <a:pt x="1180" y="819"/>
                  </a:cubicBezTo>
                  <a:cubicBezTo>
                    <a:pt x="1072" y="819"/>
                    <a:pt x="1072" y="819"/>
                    <a:pt x="1072" y="819"/>
                  </a:cubicBezTo>
                  <a:cubicBezTo>
                    <a:pt x="1072" y="987"/>
                    <a:pt x="1072" y="987"/>
                    <a:pt x="1072" y="987"/>
                  </a:cubicBezTo>
                  <a:cubicBezTo>
                    <a:pt x="1060" y="987"/>
                    <a:pt x="1048" y="987"/>
                    <a:pt x="1036" y="987"/>
                  </a:cubicBezTo>
                  <a:cubicBezTo>
                    <a:pt x="1036" y="747"/>
                    <a:pt x="1036" y="747"/>
                    <a:pt x="1036" y="747"/>
                  </a:cubicBezTo>
                  <a:cubicBezTo>
                    <a:pt x="928" y="747"/>
                    <a:pt x="928" y="747"/>
                    <a:pt x="928" y="747"/>
                  </a:cubicBezTo>
                  <a:cubicBezTo>
                    <a:pt x="928" y="987"/>
                    <a:pt x="928" y="986"/>
                    <a:pt x="928" y="986"/>
                  </a:cubicBezTo>
                  <a:cubicBezTo>
                    <a:pt x="916" y="986"/>
                    <a:pt x="904" y="986"/>
                    <a:pt x="892" y="985"/>
                  </a:cubicBezTo>
                  <a:cubicBezTo>
                    <a:pt x="892" y="675"/>
                    <a:pt x="892" y="675"/>
                    <a:pt x="892" y="675"/>
                  </a:cubicBezTo>
                  <a:cubicBezTo>
                    <a:pt x="784" y="675"/>
                    <a:pt x="784" y="675"/>
                    <a:pt x="784" y="675"/>
                  </a:cubicBezTo>
                  <a:cubicBezTo>
                    <a:pt x="784" y="978"/>
                    <a:pt x="784" y="981"/>
                    <a:pt x="784" y="981"/>
                  </a:cubicBezTo>
                  <a:cubicBezTo>
                    <a:pt x="668" y="975"/>
                    <a:pt x="550" y="964"/>
                    <a:pt x="436" y="949"/>
                  </a:cubicBezTo>
                  <a:cubicBezTo>
                    <a:pt x="475" y="931"/>
                    <a:pt x="475" y="931"/>
                    <a:pt x="475" y="931"/>
                  </a:cubicBezTo>
                  <a:cubicBezTo>
                    <a:pt x="482" y="946"/>
                    <a:pt x="497" y="957"/>
                    <a:pt x="514" y="957"/>
                  </a:cubicBezTo>
                  <a:cubicBezTo>
                    <a:pt x="537" y="957"/>
                    <a:pt x="556" y="938"/>
                    <a:pt x="556" y="915"/>
                  </a:cubicBezTo>
                  <a:cubicBezTo>
                    <a:pt x="556" y="895"/>
                    <a:pt x="540" y="878"/>
                    <a:pt x="524" y="874"/>
                  </a:cubicBezTo>
                  <a:cubicBezTo>
                    <a:pt x="524" y="682"/>
                    <a:pt x="524" y="682"/>
                    <a:pt x="524" y="682"/>
                  </a:cubicBezTo>
                  <a:cubicBezTo>
                    <a:pt x="540" y="678"/>
                    <a:pt x="557" y="661"/>
                    <a:pt x="557" y="641"/>
                  </a:cubicBezTo>
                  <a:cubicBezTo>
                    <a:pt x="557" y="618"/>
                    <a:pt x="538" y="599"/>
                    <a:pt x="515" y="599"/>
                  </a:cubicBezTo>
                  <a:cubicBezTo>
                    <a:pt x="500" y="599"/>
                    <a:pt x="487" y="607"/>
                    <a:pt x="480" y="618"/>
                  </a:cubicBezTo>
                  <a:cubicBezTo>
                    <a:pt x="362" y="578"/>
                    <a:pt x="362" y="578"/>
                    <a:pt x="362" y="578"/>
                  </a:cubicBezTo>
                  <a:cubicBezTo>
                    <a:pt x="362" y="577"/>
                    <a:pt x="362" y="576"/>
                    <a:pt x="362" y="574"/>
                  </a:cubicBezTo>
                  <a:cubicBezTo>
                    <a:pt x="362" y="551"/>
                    <a:pt x="344" y="532"/>
                    <a:pt x="321" y="532"/>
                  </a:cubicBezTo>
                  <a:cubicBezTo>
                    <a:pt x="298" y="532"/>
                    <a:pt x="279" y="551"/>
                    <a:pt x="279" y="574"/>
                  </a:cubicBezTo>
                  <a:cubicBezTo>
                    <a:pt x="279" y="575"/>
                    <a:pt x="280" y="577"/>
                    <a:pt x="280" y="578"/>
                  </a:cubicBezTo>
                  <a:cubicBezTo>
                    <a:pt x="160" y="618"/>
                    <a:pt x="160" y="618"/>
                    <a:pt x="160" y="618"/>
                  </a:cubicBezTo>
                  <a:cubicBezTo>
                    <a:pt x="152" y="607"/>
                    <a:pt x="140" y="599"/>
                    <a:pt x="125" y="599"/>
                  </a:cubicBezTo>
                  <a:cubicBezTo>
                    <a:pt x="102" y="599"/>
                    <a:pt x="83" y="618"/>
                    <a:pt x="83" y="641"/>
                  </a:cubicBezTo>
                  <a:cubicBezTo>
                    <a:pt x="83" y="660"/>
                    <a:pt x="96" y="676"/>
                    <a:pt x="112" y="681"/>
                  </a:cubicBezTo>
                  <a:cubicBezTo>
                    <a:pt x="112" y="875"/>
                    <a:pt x="112" y="875"/>
                    <a:pt x="112" y="875"/>
                  </a:cubicBezTo>
                  <a:cubicBezTo>
                    <a:pt x="104" y="878"/>
                    <a:pt x="98" y="883"/>
                    <a:pt x="92" y="891"/>
                  </a:cubicBezTo>
                  <a:cubicBezTo>
                    <a:pt x="61" y="884"/>
                    <a:pt x="28" y="877"/>
                    <a:pt x="0" y="869"/>
                  </a:cubicBezTo>
                  <a:cubicBezTo>
                    <a:pt x="0" y="1091"/>
                    <a:pt x="0" y="1091"/>
                    <a:pt x="0" y="1091"/>
                  </a:cubicBezTo>
                  <a:cubicBezTo>
                    <a:pt x="3840" y="1091"/>
                    <a:pt x="3840" y="1091"/>
                    <a:pt x="3840" y="1091"/>
                  </a:cubicBezTo>
                  <a:cubicBezTo>
                    <a:pt x="3840" y="490"/>
                    <a:pt x="3840" y="490"/>
                    <a:pt x="3840" y="490"/>
                  </a:cubicBezTo>
                  <a:cubicBezTo>
                    <a:pt x="3796" y="487"/>
                    <a:pt x="3753" y="485"/>
                    <a:pt x="3708" y="484"/>
                  </a:cubicBezTo>
                  <a:close/>
                  <a:moveTo>
                    <a:pt x="2028" y="701"/>
                  </a:moveTo>
                  <a:cubicBezTo>
                    <a:pt x="2028" y="701"/>
                    <a:pt x="1919" y="620"/>
                    <a:pt x="2031" y="554"/>
                  </a:cubicBezTo>
                  <a:cubicBezTo>
                    <a:pt x="2031" y="554"/>
                    <a:pt x="1968" y="631"/>
                    <a:pt x="2028" y="701"/>
                  </a:cubicBezTo>
                  <a:close/>
                  <a:moveTo>
                    <a:pt x="308" y="930"/>
                  </a:moveTo>
                  <a:cubicBezTo>
                    <a:pt x="260" y="923"/>
                    <a:pt x="213" y="915"/>
                    <a:pt x="166" y="906"/>
                  </a:cubicBezTo>
                  <a:cubicBezTo>
                    <a:pt x="165" y="903"/>
                    <a:pt x="164" y="902"/>
                    <a:pt x="164" y="899"/>
                  </a:cubicBezTo>
                  <a:cubicBezTo>
                    <a:pt x="308" y="851"/>
                    <a:pt x="308" y="851"/>
                    <a:pt x="308" y="851"/>
                  </a:cubicBezTo>
                  <a:cubicBezTo>
                    <a:pt x="308" y="930"/>
                    <a:pt x="308" y="930"/>
                    <a:pt x="308" y="930"/>
                  </a:cubicBezTo>
                  <a:close/>
                  <a:moveTo>
                    <a:pt x="308" y="801"/>
                  </a:moveTo>
                  <a:cubicBezTo>
                    <a:pt x="308" y="828"/>
                    <a:pt x="308" y="828"/>
                    <a:pt x="308" y="828"/>
                  </a:cubicBezTo>
                  <a:cubicBezTo>
                    <a:pt x="153" y="879"/>
                    <a:pt x="151" y="881"/>
                    <a:pt x="151" y="881"/>
                  </a:cubicBezTo>
                  <a:cubicBezTo>
                    <a:pt x="146" y="877"/>
                    <a:pt x="140" y="875"/>
                    <a:pt x="136" y="874"/>
                  </a:cubicBezTo>
                  <a:cubicBezTo>
                    <a:pt x="136" y="682"/>
                    <a:pt x="136" y="682"/>
                    <a:pt x="136" y="682"/>
                  </a:cubicBezTo>
                  <a:cubicBezTo>
                    <a:pt x="144" y="681"/>
                    <a:pt x="152" y="675"/>
                    <a:pt x="158" y="668"/>
                  </a:cubicBezTo>
                  <a:cubicBezTo>
                    <a:pt x="281" y="726"/>
                    <a:pt x="281" y="726"/>
                    <a:pt x="281" y="726"/>
                  </a:cubicBezTo>
                  <a:cubicBezTo>
                    <a:pt x="280" y="728"/>
                    <a:pt x="279" y="731"/>
                    <a:pt x="279" y="734"/>
                  </a:cubicBezTo>
                  <a:cubicBezTo>
                    <a:pt x="279" y="753"/>
                    <a:pt x="292" y="769"/>
                    <a:pt x="308" y="774"/>
                  </a:cubicBezTo>
                  <a:cubicBezTo>
                    <a:pt x="308" y="801"/>
                    <a:pt x="308" y="801"/>
                    <a:pt x="308" y="801"/>
                  </a:cubicBezTo>
                  <a:close/>
                  <a:moveTo>
                    <a:pt x="308" y="695"/>
                  </a:moveTo>
                  <a:cubicBezTo>
                    <a:pt x="300" y="697"/>
                    <a:pt x="295" y="701"/>
                    <a:pt x="290" y="706"/>
                  </a:cubicBezTo>
                  <a:cubicBezTo>
                    <a:pt x="166" y="649"/>
                    <a:pt x="167" y="649"/>
                    <a:pt x="167" y="649"/>
                  </a:cubicBezTo>
                  <a:cubicBezTo>
                    <a:pt x="167" y="646"/>
                    <a:pt x="168" y="644"/>
                    <a:pt x="168" y="641"/>
                  </a:cubicBezTo>
                  <a:cubicBezTo>
                    <a:pt x="168" y="641"/>
                    <a:pt x="168" y="640"/>
                    <a:pt x="168" y="639"/>
                  </a:cubicBezTo>
                  <a:cubicBezTo>
                    <a:pt x="288" y="599"/>
                    <a:pt x="287" y="599"/>
                    <a:pt x="287" y="599"/>
                  </a:cubicBezTo>
                  <a:cubicBezTo>
                    <a:pt x="293" y="606"/>
                    <a:pt x="300" y="611"/>
                    <a:pt x="308" y="614"/>
                  </a:cubicBezTo>
                  <a:lnTo>
                    <a:pt x="308" y="695"/>
                  </a:lnTo>
                  <a:close/>
                  <a:moveTo>
                    <a:pt x="328" y="615"/>
                  </a:moveTo>
                  <a:cubicBezTo>
                    <a:pt x="340" y="613"/>
                    <a:pt x="348" y="607"/>
                    <a:pt x="354" y="599"/>
                  </a:cubicBezTo>
                  <a:cubicBezTo>
                    <a:pt x="472" y="639"/>
                    <a:pt x="472" y="639"/>
                    <a:pt x="472" y="639"/>
                  </a:cubicBezTo>
                  <a:cubicBezTo>
                    <a:pt x="472" y="640"/>
                    <a:pt x="472" y="640"/>
                    <a:pt x="472" y="641"/>
                  </a:cubicBezTo>
                  <a:cubicBezTo>
                    <a:pt x="472" y="644"/>
                    <a:pt x="473" y="646"/>
                    <a:pt x="473" y="649"/>
                  </a:cubicBezTo>
                  <a:cubicBezTo>
                    <a:pt x="351" y="706"/>
                    <a:pt x="351" y="706"/>
                    <a:pt x="351" y="706"/>
                  </a:cubicBezTo>
                  <a:cubicBezTo>
                    <a:pt x="345" y="700"/>
                    <a:pt x="340" y="695"/>
                    <a:pt x="328" y="693"/>
                  </a:cubicBezTo>
                  <a:cubicBezTo>
                    <a:pt x="328" y="615"/>
                    <a:pt x="328" y="615"/>
                    <a:pt x="328" y="615"/>
                  </a:cubicBezTo>
                  <a:close/>
                  <a:moveTo>
                    <a:pt x="328" y="803"/>
                  </a:moveTo>
                  <a:cubicBezTo>
                    <a:pt x="328" y="775"/>
                    <a:pt x="328" y="775"/>
                    <a:pt x="328" y="775"/>
                  </a:cubicBezTo>
                  <a:cubicBezTo>
                    <a:pt x="348" y="772"/>
                    <a:pt x="362" y="755"/>
                    <a:pt x="362" y="734"/>
                  </a:cubicBezTo>
                  <a:cubicBezTo>
                    <a:pt x="362" y="731"/>
                    <a:pt x="361" y="728"/>
                    <a:pt x="361" y="726"/>
                  </a:cubicBezTo>
                  <a:cubicBezTo>
                    <a:pt x="482" y="669"/>
                    <a:pt x="482" y="669"/>
                    <a:pt x="482" y="669"/>
                  </a:cubicBezTo>
                  <a:cubicBezTo>
                    <a:pt x="487" y="674"/>
                    <a:pt x="492" y="679"/>
                    <a:pt x="500" y="681"/>
                  </a:cubicBezTo>
                  <a:cubicBezTo>
                    <a:pt x="500" y="875"/>
                    <a:pt x="500" y="875"/>
                    <a:pt x="500" y="875"/>
                  </a:cubicBezTo>
                  <a:cubicBezTo>
                    <a:pt x="496" y="876"/>
                    <a:pt x="492" y="879"/>
                    <a:pt x="488" y="881"/>
                  </a:cubicBezTo>
                  <a:cubicBezTo>
                    <a:pt x="328" y="827"/>
                    <a:pt x="328" y="827"/>
                    <a:pt x="328" y="827"/>
                  </a:cubicBezTo>
                  <a:cubicBezTo>
                    <a:pt x="328" y="803"/>
                    <a:pt x="328" y="803"/>
                    <a:pt x="328" y="803"/>
                  </a:cubicBezTo>
                  <a:close/>
                  <a:moveTo>
                    <a:pt x="328" y="934"/>
                  </a:moveTo>
                  <a:cubicBezTo>
                    <a:pt x="328" y="850"/>
                    <a:pt x="328" y="850"/>
                    <a:pt x="328" y="850"/>
                  </a:cubicBezTo>
                  <a:cubicBezTo>
                    <a:pt x="476" y="899"/>
                    <a:pt x="475" y="899"/>
                    <a:pt x="475" y="899"/>
                  </a:cubicBezTo>
                  <a:cubicBezTo>
                    <a:pt x="474" y="902"/>
                    <a:pt x="474" y="905"/>
                    <a:pt x="473" y="908"/>
                  </a:cubicBezTo>
                  <a:cubicBezTo>
                    <a:pt x="397" y="944"/>
                    <a:pt x="397" y="944"/>
                    <a:pt x="397" y="944"/>
                  </a:cubicBezTo>
                  <a:cubicBezTo>
                    <a:pt x="374" y="941"/>
                    <a:pt x="352" y="938"/>
                    <a:pt x="328" y="934"/>
                  </a:cubicBezTo>
                  <a:close/>
                  <a:moveTo>
                    <a:pt x="1409" y="970"/>
                  </a:moveTo>
                  <a:cubicBezTo>
                    <a:pt x="1422" y="951"/>
                    <a:pt x="1444" y="938"/>
                    <a:pt x="1468" y="938"/>
                  </a:cubicBezTo>
                  <a:cubicBezTo>
                    <a:pt x="1488" y="938"/>
                    <a:pt x="1505" y="946"/>
                    <a:pt x="1518" y="959"/>
                  </a:cubicBezTo>
                  <a:cubicBezTo>
                    <a:pt x="1482" y="964"/>
                    <a:pt x="1446" y="967"/>
                    <a:pt x="1409" y="970"/>
                  </a:cubicBezTo>
                  <a:close/>
                  <a:moveTo>
                    <a:pt x="2667" y="475"/>
                  </a:moveTo>
                  <a:cubicBezTo>
                    <a:pt x="2667" y="436"/>
                    <a:pt x="2698" y="405"/>
                    <a:pt x="2736" y="405"/>
                  </a:cubicBezTo>
                  <a:cubicBezTo>
                    <a:pt x="2775" y="405"/>
                    <a:pt x="2806" y="436"/>
                    <a:pt x="2806" y="475"/>
                  </a:cubicBezTo>
                  <a:cubicBezTo>
                    <a:pt x="2806" y="514"/>
                    <a:pt x="2775" y="545"/>
                    <a:pt x="2736" y="545"/>
                  </a:cubicBezTo>
                  <a:cubicBezTo>
                    <a:pt x="2698" y="545"/>
                    <a:pt x="2667" y="514"/>
                    <a:pt x="2667" y="475"/>
                  </a:cubicBezTo>
                  <a:close/>
                  <a:moveTo>
                    <a:pt x="2758" y="599"/>
                  </a:moveTo>
                  <a:cubicBezTo>
                    <a:pt x="2762" y="578"/>
                    <a:pt x="2762" y="578"/>
                    <a:pt x="2762" y="578"/>
                  </a:cubicBezTo>
                  <a:cubicBezTo>
                    <a:pt x="2773" y="575"/>
                    <a:pt x="2783" y="571"/>
                    <a:pt x="2792" y="565"/>
                  </a:cubicBezTo>
                  <a:cubicBezTo>
                    <a:pt x="2820" y="582"/>
                    <a:pt x="2820" y="582"/>
                    <a:pt x="2820" y="582"/>
                  </a:cubicBezTo>
                  <a:cubicBezTo>
                    <a:pt x="2800" y="587"/>
                    <a:pt x="2779" y="593"/>
                    <a:pt x="2758" y="599"/>
                  </a:cubicBezTo>
                  <a:close/>
                  <a:moveTo>
                    <a:pt x="3453" y="188"/>
                  </a:moveTo>
                  <a:cubicBezTo>
                    <a:pt x="3454" y="186"/>
                    <a:pt x="3457" y="185"/>
                    <a:pt x="3459" y="186"/>
                  </a:cubicBezTo>
                  <a:cubicBezTo>
                    <a:pt x="3753" y="316"/>
                    <a:pt x="3753" y="316"/>
                    <a:pt x="3753" y="316"/>
                  </a:cubicBezTo>
                  <a:cubicBezTo>
                    <a:pt x="3755" y="317"/>
                    <a:pt x="3756" y="319"/>
                    <a:pt x="3755" y="322"/>
                  </a:cubicBezTo>
                  <a:cubicBezTo>
                    <a:pt x="3754" y="324"/>
                    <a:pt x="3751" y="325"/>
                    <a:pt x="3749" y="324"/>
                  </a:cubicBezTo>
                  <a:cubicBezTo>
                    <a:pt x="3455" y="194"/>
                    <a:pt x="3455" y="194"/>
                    <a:pt x="3455" y="194"/>
                  </a:cubicBezTo>
                  <a:cubicBezTo>
                    <a:pt x="3453" y="193"/>
                    <a:pt x="3452" y="191"/>
                    <a:pt x="3453" y="188"/>
                  </a:cubicBezTo>
                  <a:close/>
                  <a:moveTo>
                    <a:pt x="3434" y="232"/>
                  </a:moveTo>
                  <a:cubicBezTo>
                    <a:pt x="3435" y="230"/>
                    <a:pt x="3438" y="229"/>
                    <a:pt x="3440" y="230"/>
                  </a:cubicBezTo>
                  <a:cubicBezTo>
                    <a:pt x="3734" y="360"/>
                    <a:pt x="3734" y="360"/>
                    <a:pt x="3734" y="360"/>
                  </a:cubicBezTo>
                  <a:cubicBezTo>
                    <a:pt x="3736" y="361"/>
                    <a:pt x="3737" y="363"/>
                    <a:pt x="3736" y="366"/>
                  </a:cubicBezTo>
                  <a:cubicBezTo>
                    <a:pt x="3735" y="367"/>
                    <a:pt x="3732" y="369"/>
                    <a:pt x="3730" y="368"/>
                  </a:cubicBezTo>
                  <a:cubicBezTo>
                    <a:pt x="3437" y="238"/>
                    <a:pt x="3437" y="238"/>
                    <a:pt x="3437" y="238"/>
                  </a:cubicBezTo>
                  <a:cubicBezTo>
                    <a:pt x="3434" y="237"/>
                    <a:pt x="3433" y="234"/>
                    <a:pt x="3434" y="232"/>
                  </a:cubicBezTo>
                  <a:close/>
                  <a:moveTo>
                    <a:pt x="3415" y="276"/>
                  </a:moveTo>
                  <a:cubicBezTo>
                    <a:pt x="3416" y="274"/>
                    <a:pt x="3419" y="273"/>
                    <a:pt x="3421" y="274"/>
                  </a:cubicBezTo>
                  <a:cubicBezTo>
                    <a:pt x="3715" y="404"/>
                    <a:pt x="3715" y="404"/>
                    <a:pt x="3715" y="404"/>
                  </a:cubicBezTo>
                  <a:cubicBezTo>
                    <a:pt x="3717" y="404"/>
                    <a:pt x="3718" y="407"/>
                    <a:pt x="3717" y="410"/>
                  </a:cubicBezTo>
                  <a:cubicBezTo>
                    <a:pt x="3716" y="411"/>
                    <a:pt x="3713" y="413"/>
                    <a:pt x="3711" y="411"/>
                  </a:cubicBezTo>
                  <a:cubicBezTo>
                    <a:pt x="3418" y="282"/>
                    <a:pt x="3418" y="282"/>
                    <a:pt x="3418" y="282"/>
                  </a:cubicBezTo>
                  <a:cubicBezTo>
                    <a:pt x="3415" y="281"/>
                    <a:pt x="3414" y="278"/>
                    <a:pt x="3415" y="276"/>
                  </a:cubicBezTo>
                  <a:close/>
                  <a:moveTo>
                    <a:pt x="3698" y="453"/>
                  </a:moveTo>
                  <a:cubicBezTo>
                    <a:pt x="3697" y="456"/>
                    <a:pt x="3695" y="457"/>
                    <a:pt x="3692" y="456"/>
                  </a:cubicBezTo>
                  <a:cubicBezTo>
                    <a:pt x="3399" y="326"/>
                    <a:pt x="3399" y="326"/>
                    <a:pt x="3399" y="326"/>
                  </a:cubicBezTo>
                  <a:cubicBezTo>
                    <a:pt x="3397" y="325"/>
                    <a:pt x="3396" y="322"/>
                    <a:pt x="3396" y="320"/>
                  </a:cubicBezTo>
                  <a:cubicBezTo>
                    <a:pt x="3397" y="318"/>
                    <a:pt x="3400" y="317"/>
                    <a:pt x="3402" y="318"/>
                  </a:cubicBezTo>
                  <a:cubicBezTo>
                    <a:pt x="3696" y="448"/>
                    <a:pt x="3696" y="448"/>
                    <a:pt x="3696" y="448"/>
                  </a:cubicBezTo>
                  <a:cubicBezTo>
                    <a:pt x="3698" y="448"/>
                    <a:pt x="3699" y="451"/>
                    <a:pt x="3698" y="4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zh-CN" altLang="en-US" sz="1350"/>
            </a:p>
          </p:txBody>
        </p:sp>
        <p:sp>
          <p:nvSpPr>
            <p:cNvPr id="35" name="Freeform 25"/>
            <p:cNvSpPr>
              <a:spLocks/>
            </p:cNvSpPr>
            <p:nvPr userDrawn="1"/>
          </p:nvSpPr>
          <p:spPr bwMode="auto">
            <a:xfrm>
              <a:off x="6518275" y="5014913"/>
              <a:ext cx="6350" cy="3175"/>
            </a:xfrm>
            <a:custGeom>
              <a:avLst/>
              <a:gdLst>
                <a:gd name="T0" fmla="*/ 1 w 2"/>
                <a:gd name="T1" fmla="*/ 0 h 1"/>
                <a:gd name="T2" fmla="*/ 1 w 2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" h="1">
                  <a:moveTo>
                    <a:pt x="1" y="0"/>
                  </a:moveTo>
                  <a:cubicBezTo>
                    <a:pt x="0" y="1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zh-CN" altLang="en-US" sz="1350"/>
            </a:p>
          </p:txBody>
        </p:sp>
      </p:grp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95326" y="2"/>
            <a:ext cx="10801351" cy="9239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95326" y="1125540"/>
            <a:ext cx="10801351" cy="50514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dirty="0"/>
              <a:t>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695325" y="6235702"/>
            <a:ext cx="4114800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CN" dirty="0"/>
              <a:t>www.islide.cc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235702"/>
            <a:ext cx="2886075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16" name="직사각형 45"/>
          <p:cNvSpPr/>
          <p:nvPr userDrawn="1"/>
        </p:nvSpPr>
        <p:spPr>
          <a:xfrm>
            <a:off x="-600" y="937992"/>
            <a:ext cx="12192000" cy="10636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350" dirty="0"/>
          </a:p>
        </p:txBody>
      </p:sp>
    </p:spTree>
    <p:extLst>
      <p:ext uri="{BB962C8B-B14F-4D97-AF65-F5344CB8AC3E}">
        <p14:creationId xmlns:p14="http://schemas.microsoft.com/office/powerpoint/2010/main" val="29424927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</p:sldLayoutIdLst>
  <p:hf hdr="0" dt="0"/>
  <p:txStyles>
    <p:titleStyle>
      <a:lvl1pPr algn="l" defTabSz="685766" rtl="0" eaLnBrk="1" latinLnBrk="0" hangingPunct="1">
        <a:lnSpc>
          <a:spcPct val="90000"/>
        </a:lnSpc>
        <a:spcBef>
          <a:spcPct val="0"/>
        </a:spcBef>
        <a:buNone/>
        <a:defRPr sz="21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42" indent="-171442" algn="l" defTabSz="685766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25" indent="-171442" algn="l" defTabSz="68576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857207" indent="-171442" algn="l" defTabSz="68576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090" indent="-171442" algn="l" defTabSz="68576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050" kern="1200">
          <a:solidFill>
            <a:schemeClr val="tx1"/>
          </a:solidFill>
          <a:latin typeface="+mn-lt"/>
          <a:ea typeface="+mn-ea"/>
          <a:cs typeface="+mn-cs"/>
        </a:defRPr>
      </a:lvl4pPr>
      <a:lvl5pPr marL="1542974" indent="-171442" algn="l" defTabSz="68576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0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856" indent="-171442" algn="l" defTabSz="68576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39" indent="-171442" algn="l" defTabSz="68576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22" indent="-171442" algn="l" defTabSz="68576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05" indent="-171442" algn="l" defTabSz="68576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84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66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49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32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15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297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180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064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17">
          <p15:clr>
            <a:srgbClr val="F26B43"/>
          </p15:clr>
        </p15:guide>
        <p15:guide id="2" pos="5443">
          <p15:clr>
            <a:srgbClr val="F26B43"/>
          </p15:clr>
        </p15:guide>
        <p15:guide id="3" orient="horz" pos="648">
          <p15:clr>
            <a:srgbClr val="F26B43"/>
          </p15:clr>
        </p15:guide>
        <p15:guide id="4" orient="horz" pos="712">
          <p15:clr>
            <a:srgbClr val="F26B43"/>
          </p15:clr>
        </p15:guide>
        <p15:guide id="5" orient="horz" pos="3931">
          <p15:clr>
            <a:srgbClr val="F26B43"/>
          </p15:clr>
        </p15:guide>
        <p15:guide id="6" orient="horz" pos="386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image" Target="../media/image1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microsoft.com/office/2007/relationships/hdphoto" Target="../media/hdphoto1.wdp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19.png"/><Relationship Id="rId4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Picture 110" descr="A picture containing tree, plant&#10;&#10;Description automatically generated">
            <a:extLst>
              <a:ext uri="{FF2B5EF4-FFF2-40B4-BE49-F238E27FC236}">
                <a16:creationId xmlns:a16="http://schemas.microsoft.com/office/drawing/2014/main" id="{CA55A5FF-03DB-4FCE-9071-01609610910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5400000">
            <a:off x="-848616" y="891375"/>
            <a:ext cx="6788927" cy="5091695"/>
          </a:xfrm>
          <a:prstGeom prst="heart">
            <a:avLst/>
          </a:prstGeom>
          <a:ln w="127000" cap="sq">
            <a:noFill/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64F73810-D0E3-43B0-8B14-7C3CD3241BA6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lum bright="5000" contrast="2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-66466" y="0"/>
            <a:ext cx="3515248" cy="1012561"/>
          </a:xfrm>
          <a:prstGeom prst="rect">
            <a:avLst/>
          </a:prstGeom>
        </p:spPr>
      </p:pic>
      <p:sp>
        <p:nvSpPr>
          <p:cNvPr id="14" name="副标题 4">
            <a:extLst>
              <a:ext uri="{FF2B5EF4-FFF2-40B4-BE49-F238E27FC236}">
                <a16:creationId xmlns:a16="http://schemas.microsoft.com/office/drawing/2014/main" id="{28D640C1-4D0E-4E05-9773-329E49F3AC80}"/>
              </a:ext>
            </a:extLst>
          </p:cNvPr>
          <p:cNvSpPr txBox="1">
            <a:spLocks/>
          </p:cNvSpPr>
          <p:nvPr/>
        </p:nvSpPr>
        <p:spPr>
          <a:xfrm>
            <a:off x="5647605" y="2858457"/>
            <a:ext cx="7158134" cy="5587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766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5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42884" indent="0" algn="ctr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66" indent="0" algn="ctr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649" indent="0" algn="ctr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532" indent="0" algn="ctr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415" indent="0" algn="ctr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297" indent="0" algn="ctr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180" indent="0" algn="ctr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064" indent="0" algn="ctr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85766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M210007B [03]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占位符 5">
            <a:extLst>
              <a:ext uri="{FF2B5EF4-FFF2-40B4-BE49-F238E27FC236}">
                <a16:creationId xmlns:a16="http://schemas.microsoft.com/office/drawing/2014/main" id="{81A33C74-D993-40EB-B2F9-7C9794CB32FE}"/>
              </a:ext>
            </a:extLst>
          </p:cNvPr>
          <p:cNvSpPr txBox="1">
            <a:spLocks/>
          </p:cNvSpPr>
          <p:nvPr/>
        </p:nvSpPr>
        <p:spPr>
          <a:xfrm>
            <a:off x="5647605" y="4157905"/>
            <a:ext cx="7158134" cy="2962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685766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125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883" indent="0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65" indent="0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648" indent="0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532" indent="0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856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39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22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0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85766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Haiming Liu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0D54B681-1043-4665-ABFF-02F96F61FD5F}"/>
              </a:ext>
            </a:extLst>
          </p:cNvPr>
          <p:cNvSpPr txBox="1">
            <a:spLocks/>
          </p:cNvSpPr>
          <p:nvPr/>
        </p:nvSpPr>
        <p:spPr>
          <a:xfrm>
            <a:off x="5647605" y="4570758"/>
            <a:ext cx="7158134" cy="2962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685766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125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883" indent="0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65" indent="0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648" indent="0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532" indent="0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856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39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22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0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85766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8CAF9706-F2FE-C649-B151-855D242461C0}" type="datetime2">
              <a:rPr lang="en-US" sz="1800" b="1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pPr marL="0" marR="0" lvl="0" indent="0" algn="l" defTabSz="685766" rtl="0" eaLnBrk="1" fontAlgn="auto" latinLnBrk="0" hangingPunct="1">
                <a:lnSpc>
                  <a:spcPct val="90000"/>
                </a:lnSpc>
                <a:spcBef>
                  <a:spcPts val="75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Tuesday, April 26, 2022</a:t>
            </a:fld>
            <a:endParaRPr lang="en-US" sz="18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A407478E-CC36-41F7-A313-A97A4659E95B}"/>
              </a:ext>
            </a:extLst>
          </p:cNvPr>
          <p:cNvSpPr txBox="1"/>
          <p:nvPr/>
        </p:nvSpPr>
        <p:spPr>
          <a:xfrm>
            <a:off x="5647605" y="1630802"/>
            <a:ext cx="6292256" cy="11110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68576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4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软件系统分析与设计</a:t>
            </a:r>
            <a:endParaRPr kumimoji="0" lang="en-US" altLang="zh-CN" sz="3400" b="1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68576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4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System Analysis &amp; Design</a:t>
            </a:r>
            <a:endParaRPr kumimoji="0" lang="zh-CN" altLang="en-US" sz="3400" b="1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83470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4023646A-26A0-454F-ABAA-D4A028848DE6}"/>
              </a:ext>
            </a:extLst>
          </p:cNvPr>
          <p:cNvSpPr txBox="1">
            <a:spLocks noChangeArrowheads="1"/>
          </p:cNvSpPr>
          <p:nvPr/>
        </p:nvSpPr>
        <p:spPr>
          <a:xfrm>
            <a:off x="1178587" y="-53559"/>
            <a:ext cx="9834827" cy="11152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76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1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fontAlgn="auto">
              <a:spcAft>
                <a:spcPts val="1200"/>
              </a:spcAft>
              <a:buClrTx/>
              <a:buSzTx/>
              <a:tabLst/>
              <a:defRPr/>
            </a:pPr>
            <a:r>
              <a:rPr lang="zh-CN" altLang="en-US" sz="3100" kern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过程分解</a:t>
            </a:r>
            <a:r>
              <a:rPr lang="en-US" altLang="zh-CN" sz="3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100" kern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Process Decomposition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853E27-7E07-481F-A4D8-0E57F8C0DD01}"/>
              </a:ext>
            </a:extLst>
          </p:cNvPr>
          <p:cNvSpPr txBox="1">
            <a:spLocks noChangeAspect="1"/>
          </p:cNvSpPr>
          <p:nvPr/>
        </p:nvSpPr>
        <p:spPr>
          <a:xfrm>
            <a:off x="2623676" y="1034851"/>
            <a:ext cx="7529884" cy="3785419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171442" indent="-171442" algn="l" defTabSz="685766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2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07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090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2974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856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39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22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0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283" lvl="1" indent="0" algn="ctr" defTabSz="914400">
              <a:lnSpc>
                <a:spcPts val="3000"/>
              </a:lnSpc>
              <a:spcBef>
                <a:spcPts val="600"/>
              </a:spcBef>
              <a:buSzPct val="70000"/>
              <a:buNone/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分解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是将一个系统分解成它的组件子系统、过程和子过程的行动。每个层次的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抽象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都揭示了系统的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细节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Picture 6" descr="Graphical user interface&#10;&#10;Description automatically generated">
            <a:extLst>
              <a:ext uri="{FF2B5EF4-FFF2-40B4-BE49-F238E27FC236}">
                <a16:creationId xmlns:a16="http://schemas.microsoft.com/office/drawing/2014/main" id="{282A4271-0F1B-4FF3-9E94-353EC3C977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8952" y="2068233"/>
            <a:ext cx="6019331" cy="4619836"/>
          </a:xfrm>
          <a:prstGeom prst="rect">
            <a:avLst/>
          </a:prstGeom>
          <a:effectLst/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9337565-044E-4EF6-9468-A53A4D4F1CB6}"/>
              </a:ext>
            </a:extLst>
          </p:cNvPr>
          <p:cNvCxnSpPr/>
          <p:nvPr/>
        </p:nvCxnSpPr>
        <p:spPr>
          <a:xfrm>
            <a:off x="0" y="518616"/>
            <a:ext cx="2756848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66034E9-43B4-4A0B-AB55-68418913EC94}"/>
              </a:ext>
            </a:extLst>
          </p:cNvPr>
          <p:cNvCxnSpPr/>
          <p:nvPr/>
        </p:nvCxnSpPr>
        <p:spPr>
          <a:xfrm>
            <a:off x="9435152" y="518616"/>
            <a:ext cx="2756848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6178752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4FC40CDA-484A-4966-B6E7-B8964BF887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7096" y="693426"/>
            <a:ext cx="5355084" cy="6126988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023646A-26A0-454F-ABAA-D4A028848DE6}"/>
              </a:ext>
            </a:extLst>
          </p:cNvPr>
          <p:cNvSpPr txBox="1">
            <a:spLocks noChangeArrowheads="1"/>
          </p:cNvSpPr>
          <p:nvPr/>
        </p:nvSpPr>
        <p:spPr>
          <a:xfrm>
            <a:off x="1178587" y="-53559"/>
            <a:ext cx="9834827" cy="11152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76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1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fontAlgn="auto">
              <a:spcAft>
                <a:spcPts val="1200"/>
              </a:spcAft>
              <a:buClrTx/>
              <a:buSzTx/>
              <a:tabLst/>
              <a:defRPr/>
            </a:pPr>
            <a:r>
              <a:rPr lang="zh-CN" altLang="en-US" sz="3100" kern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分解图</a:t>
            </a:r>
            <a:r>
              <a:rPr lang="en-US" altLang="zh-CN" sz="3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100" kern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Decomposition Diagram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853E27-7E07-481F-A4D8-0E57F8C0DD01}"/>
              </a:ext>
            </a:extLst>
          </p:cNvPr>
          <p:cNvSpPr txBox="1">
            <a:spLocks noChangeAspect="1"/>
          </p:cNvSpPr>
          <p:nvPr/>
        </p:nvSpPr>
        <p:spPr>
          <a:xfrm>
            <a:off x="535381" y="1451108"/>
            <a:ext cx="5772160" cy="3785419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171442" indent="-171442" algn="l" defTabSz="685766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2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07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090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2974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856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39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22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0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283" lvl="1" indent="0" defTabSz="914400">
              <a:lnSpc>
                <a:spcPts val="3000"/>
              </a:lnSpc>
              <a:spcBef>
                <a:spcPts val="600"/>
              </a:spcBef>
              <a:buSzPct val="70000"/>
              <a:buNone/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分解图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，又称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层次图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，显示了一个系统自顶向下的功能分解和结构。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183" lvl="1" indent="-342900" defTabSz="914400">
              <a:lnSpc>
                <a:spcPts val="3000"/>
              </a:lnSpc>
              <a:spcBef>
                <a:spcPts val="600"/>
              </a:spcBef>
              <a:buSzPct val="70000"/>
              <a:buFont typeface="Wingdings" panose="05000000000000000000" pitchFamily="2" charset="2"/>
              <a:buChar char="n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本质上是一种规划工具，用于更详细的过程模型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183" lvl="1" indent="-342900" defTabSz="914400">
              <a:lnSpc>
                <a:spcPts val="3000"/>
              </a:lnSpc>
              <a:spcBef>
                <a:spcPts val="600"/>
              </a:spcBef>
              <a:buSzPct val="70000"/>
              <a:buFont typeface="Wingdings" panose="05000000000000000000" pitchFamily="2" charset="2"/>
              <a:buChar char="n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每个过程或者是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父过程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，或者是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子过程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，或者二者都是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183" lvl="1" indent="-342900" defTabSz="914400">
              <a:lnSpc>
                <a:spcPts val="3000"/>
              </a:lnSpc>
              <a:spcBef>
                <a:spcPts val="600"/>
              </a:spcBef>
              <a:buSzPct val="70000"/>
              <a:buFont typeface="Wingdings" panose="05000000000000000000" pitchFamily="2" charset="2"/>
              <a:buChar char="n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父进程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必须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有两个或多个子过程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183" lvl="1" indent="-342900" defTabSz="914400">
              <a:lnSpc>
                <a:spcPts val="3000"/>
              </a:lnSpc>
              <a:spcBef>
                <a:spcPts val="600"/>
              </a:spcBef>
              <a:buSzPct val="70000"/>
              <a:buFont typeface="Wingdings" panose="05000000000000000000" pitchFamily="2" charset="2"/>
              <a:buChar char="n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图中的连线不含箭头且没有命名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9337565-044E-4EF6-9468-A53A4D4F1CB6}"/>
              </a:ext>
            </a:extLst>
          </p:cNvPr>
          <p:cNvCxnSpPr/>
          <p:nvPr/>
        </p:nvCxnSpPr>
        <p:spPr>
          <a:xfrm>
            <a:off x="0" y="518616"/>
            <a:ext cx="2756848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66034E9-43B4-4A0B-AB55-68418913EC94}"/>
              </a:ext>
            </a:extLst>
          </p:cNvPr>
          <p:cNvCxnSpPr/>
          <p:nvPr/>
        </p:nvCxnSpPr>
        <p:spPr>
          <a:xfrm>
            <a:off x="9435152" y="518616"/>
            <a:ext cx="2756848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072179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9337565-044E-4EF6-9468-A53A4D4F1CB6}"/>
              </a:ext>
            </a:extLst>
          </p:cNvPr>
          <p:cNvCxnSpPr>
            <a:cxnSpLocks/>
          </p:cNvCxnSpPr>
          <p:nvPr/>
        </p:nvCxnSpPr>
        <p:spPr>
          <a:xfrm flipV="1">
            <a:off x="0" y="504075"/>
            <a:ext cx="1763386" cy="14541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66034E9-43B4-4A0B-AB55-68418913EC94}"/>
              </a:ext>
            </a:extLst>
          </p:cNvPr>
          <p:cNvCxnSpPr>
            <a:cxnSpLocks/>
          </p:cNvCxnSpPr>
          <p:nvPr/>
        </p:nvCxnSpPr>
        <p:spPr>
          <a:xfrm>
            <a:off x="10428613" y="518616"/>
            <a:ext cx="1763387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itle 1">
            <a:extLst>
              <a:ext uri="{FF2B5EF4-FFF2-40B4-BE49-F238E27FC236}">
                <a16:creationId xmlns:a16="http://schemas.microsoft.com/office/drawing/2014/main" id="{4023646A-26A0-454F-ABAA-D4A028848DE6}"/>
              </a:ext>
            </a:extLst>
          </p:cNvPr>
          <p:cNvSpPr txBox="1">
            <a:spLocks noChangeArrowheads="1"/>
          </p:cNvSpPr>
          <p:nvPr/>
        </p:nvSpPr>
        <p:spPr>
          <a:xfrm>
            <a:off x="1394792" y="89051"/>
            <a:ext cx="9402416" cy="708789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68576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1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354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功能分解图</a:t>
            </a:r>
            <a:r>
              <a:rPr kumimoji="0" lang="en-US" altLang="zh-CN" sz="3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 Functional Decomposition Diagram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A978808-3BD6-4F63-8628-4D91618F6B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4765" y="755072"/>
            <a:ext cx="8504471" cy="610292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48522C2-04C8-4B82-A0FB-CAC48E946B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9260" y="0"/>
            <a:ext cx="9087853" cy="6482075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67093565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0 L 0.26667 0.2511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333" y="1254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2000" fill="hold"/>
                                        <p:tgtEl>
                                          <p:spTgt spid="8"/>
                                        </p:tgtEl>
                                      </p:cBhvr>
                                      <p:by x="41000" y="41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6B78C53-DC05-4DEE-9EBC-539612610F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3386" y="628678"/>
            <a:ext cx="8665228" cy="622932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023646A-26A0-454F-ABAA-D4A028848DE6}"/>
              </a:ext>
            </a:extLst>
          </p:cNvPr>
          <p:cNvSpPr txBox="1">
            <a:spLocks noChangeArrowheads="1"/>
          </p:cNvSpPr>
          <p:nvPr/>
        </p:nvSpPr>
        <p:spPr>
          <a:xfrm>
            <a:off x="1816044" y="-46290"/>
            <a:ext cx="8665229" cy="11152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76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1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fontAlgn="auto">
              <a:spcAft>
                <a:spcPts val="1200"/>
              </a:spcAft>
              <a:buClrTx/>
              <a:buSzTx/>
              <a:tabLst/>
              <a:defRPr/>
            </a:pPr>
            <a:r>
              <a:rPr lang="zh-CN" altLang="en-US" sz="3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事件</a:t>
            </a:r>
            <a:r>
              <a:rPr lang="zh-CN" altLang="en-US" sz="3100" kern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分解图</a:t>
            </a:r>
            <a:r>
              <a:rPr lang="en-US" altLang="zh-CN" sz="3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Event </a:t>
            </a:r>
            <a:r>
              <a:rPr lang="en-US" altLang="zh-CN" sz="3100" kern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Decomposition Diagram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9337565-044E-4EF6-9468-A53A4D4F1CB6}"/>
              </a:ext>
            </a:extLst>
          </p:cNvPr>
          <p:cNvCxnSpPr>
            <a:cxnSpLocks/>
          </p:cNvCxnSpPr>
          <p:nvPr/>
        </p:nvCxnSpPr>
        <p:spPr>
          <a:xfrm flipV="1">
            <a:off x="0" y="504075"/>
            <a:ext cx="1763386" cy="14541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66034E9-43B4-4A0B-AB55-68418913EC94}"/>
              </a:ext>
            </a:extLst>
          </p:cNvPr>
          <p:cNvCxnSpPr>
            <a:cxnSpLocks/>
          </p:cNvCxnSpPr>
          <p:nvPr/>
        </p:nvCxnSpPr>
        <p:spPr>
          <a:xfrm>
            <a:off x="10428614" y="518616"/>
            <a:ext cx="1763386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6016964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4023646A-26A0-454F-ABAA-D4A028848DE6}"/>
              </a:ext>
            </a:extLst>
          </p:cNvPr>
          <p:cNvSpPr txBox="1">
            <a:spLocks noChangeArrowheads="1"/>
          </p:cNvSpPr>
          <p:nvPr/>
        </p:nvSpPr>
        <p:spPr>
          <a:xfrm>
            <a:off x="1816044" y="-46288"/>
            <a:ext cx="8665229" cy="11152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76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1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354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事件分解图</a:t>
            </a:r>
            <a:r>
              <a:rPr kumimoji="0" lang="en-US" altLang="zh-CN" sz="3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 Event Decomposition Diagram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9337565-044E-4EF6-9468-A53A4D4F1CB6}"/>
              </a:ext>
            </a:extLst>
          </p:cNvPr>
          <p:cNvCxnSpPr>
            <a:cxnSpLocks/>
          </p:cNvCxnSpPr>
          <p:nvPr/>
        </p:nvCxnSpPr>
        <p:spPr>
          <a:xfrm flipV="1">
            <a:off x="0" y="504075"/>
            <a:ext cx="1763386" cy="14541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66034E9-43B4-4A0B-AB55-68418913EC94}"/>
              </a:ext>
            </a:extLst>
          </p:cNvPr>
          <p:cNvCxnSpPr>
            <a:cxnSpLocks/>
          </p:cNvCxnSpPr>
          <p:nvPr/>
        </p:nvCxnSpPr>
        <p:spPr>
          <a:xfrm>
            <a:off x="10428613" y="518616"/>
            <a:ext cx="1763387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3B781120-A21A-4801-95E9-6165CDB196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33653"/>
            <a:ext cx="12192000" cy="5536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42278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4023646A-26A0-454F-ABAA-D4A028848DE6}"/>
              </a:ext>
            </a:extLst>
          </p:cNvPr>
          <p:cNvSpPr txBox="1">
            <a:spLocks noChangeArrowheads="1"/>
          </p:cNvSpPr>
          <p:nvPr/>
        </p:nvSpPr>
        <p:spPr>
          <a:xfrm>
            <a:off x="1178588" y="135792"/>
            <a:ext cx="9834827" cy="11152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76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1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354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事件响应或用例清单 </a:t>
            </a:r>
            <a:endParaRPr kumimoji="0" lang="en-US" altLang="zh-CN" sz="31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0" marR="0" lvl="0" indent="0" algn="ctr" defTabSz="914354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The Event-Response or Use-Case List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853E27-7E07-481F-A4D8-0E57F8C0DD01}"/>
              </a:ext>
            </a:extLst>
          </p:cNvPr>
          <p:cNvSpPr txBox="1">
            <a:spLocks noChangeAspect="1"/>
          </p:cNvSpPr>
          <p:nvPr/>
        </p:nvSpPr>
        <p:spPr>
          <a:xfrm>
            <a:off x="508087" y="1251063"/>
            <a:ext cx="10225879" cy="5185919"/>
          </a:xfrm>
          <a:prstGeom prst="rect">
            <a:avLst/>
          </a:prstGeom>
        </p:spPr>
        <p:txBody>
          <a:bodyPr vert="horz" lIns="91440" tIns="45720" rIns="91440" bIns="45720" numCol="1" rtlCol="0">
            <a:noAutofit/>
          </a:bodyPr>
          <a:lstStyle>
            <a:lvl1pPr marL="171442" indent="-171442" algn="l" defTabSz="685766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2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07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090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2974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856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39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22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0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277" marR="0" lvl="1" indent="0" algn="l" defTabSz="914354" rtl="0" eaLnBrk="1" fontAlgn="auto" latinLnBrk="0" hangingPunct="1">
              <a:lnSpc>
                <a:spcPts val="3000"/>
              </a:lnSpc>
              <a:spcBef>
                <a:spcPts val="600"/>
              </a:spcBef>
              <a:spcAft>
                <a:spcPts val="0"/>
              </a:spcAft>
              <a:buClrTx/>
              <a:buSzPct val="70000"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构建分解图后，需确定系统必须响应的业务事件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114277" marR="0" lvl="1" indent="0" algn="l" defTabSz="914354" rtl="0" eaLnBrk="1" fontAlgn="auto" latinLnBrk="0" hangingPunct="1">
              <a:lnSpc>
                <a:spcPts val="3000"/>
              </a:lnSpc>
              <a:spcBef>
                <a:spcPts val="600"/>
              </a:spcBef>
              <a:spcAft>
                <a:spcPts val="0"/>
              </a:spcAft>
              <a:buClrTx/>
              <a:buSzPct val="70000"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通常存在以下三种事件类型：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114277" marR="0" lvl="1" indent="0" algn="l" defTabSz="914354" rtl="0" eaLnBrk="1" fontAlgn="auto" latinLnBrk="0" hangingPunct="1">
              <a:lnSpc>
                <a:spcPts val="3000"/>
              </a:lnSpc>
              <a:spcBef>
                <a:spcPts val="600"/>
              </a:spcBef>
              <a:spcAft>
                <a:spcPts val="0"/>
              </a:spcAft>
              <a:buClrTx/>
              <a:buSzPct val="70000"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2FA7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外部事件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由外部代理发起，当事件发生时出现一个到系统的输入数据流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114277" marR="0" lvl="1" indent="0" algn="l" defTabSz="914354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Pct val="70000"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例：事件“客户发出一个新订单”来自于外部代理“客户”的输入数据流的形式而识别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114277" marR="0" lvl="1" indent="0" algn="l" defTabSz="914354" rtl="0" eaLnBrk="1" fontAlgn="auto" latinLnBrk="0" hangingPunct="1">
              <a:lnSpc>
                <a:spcPts val="3000"/>
              </a:lnSpc>
              <a:spcBef>
                <a:spcPts val="600"/>
              </a:spcBef>
              <a:spcAft>
                <a:spcPts val="0"/>
              </a:spcAft>
              <a:buClrTx/>
              <a:buSzPct val="70000"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2FA7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时序事件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以时间为基础触发过程，当事件发生时产生一个输入控制流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114277" marR="0" lvl="1" indent="0" algn="l" defTabSz="914354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Pct val="70000"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例：“月末”、“每晚”或“提醒客户支付订单的时间”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114277" marR="0" lvl="1" indent="0" algn="l" defTabSz="914354" rtl="0" eaLnBrk="1" fontAlgn="auto" latinLnBrk="0" hangingPunct="1">
              <a:lnSpc>
                <a:spcPts val="3000"/>
              </a:lnSpc>
              <a:spcBef>
                <a:spcPts val="600"/>
              </a:spcBef>
              <a:spcAft>
                <a:spcPts val="0"/>
              </a:spcAft>
              <a:buClrTx/>
              <a:buSzPct val="70000"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2FA7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状态事件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基于系统从一个状态或条件到另一个状态或条件的转变触发过程，用一个输入控制流表示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114277" marR="0" lvl="1" indent="0" algn="l" defTabSz="914354" rtl="0" eaLnBrk="1" fontAlgn="auto" latinLnBrk="0" hangingPunct="1">
              <a:lnSpc>
                <a:spcPts val="3000"/>
              </a:lnSpc>
              <a:spcBef>
                <a:spcPts val="600"/>
              </a:spcBef>
              <a:spcAft>
                <a:spcPts val="0"/>
              </a:spcAft>
              <a:buClrTx/>
              <a:buSzPct val="70000"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2FA7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+mn-cs"/>
              </a:rPr>
              <a:t>用例建模中的参与者等价于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2FA7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+mn-cs"/>
              </a:rPr>
              <a:t>DFD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2FA7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+mn-cs"/>
              </a:rPr>
              <a:t>中的外部代理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002FA7"/>
              </a:solidFill>
              <a:effectLst/>
              <a:uLnTx/>
              <a:uFillTx/>
              <a:latin typeface="华文仿宋" panose="02010600040101010101" pitchFamily="2" charset="-122"/>
              <a:ea typeface="华文仿宋" panose="02010600040101010101" pitchFamily="2" charset="-122"/>
              <a:cs typeface="+mn-cs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9337565-044E-4EF6-9468-A53A4D4F1CB6}"/>
              </a:ext>
            </a:extLst>
          </p:cNvPr>
          <p:cNvCxnSpPr/>
          <p:nvPr/>
        </p:nvCxnSpPr>
        <p:spPr>
          <a:xfrm>
            <a:off x="0" y="518616"/>
            <a:ext cx="2756848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66034E9-43B4-4A0B-AB55-68418913EC94}"/>
              </a:ext>
            </a:extLst>
          </p:cNvPr>
          <p:cNvCxnSpPr/>
          <p:nvPr/>
        </p:nvCxnSpPr>
        <p:spPr>
          <a:xfrm>
            <a:off x="9435152" y="518616"/>
            <a:ext cx="2756848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86EFC920-761B-4F96-9FC3-C09E86DDF6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6975685"/>
              </p:ext>
            </p:extLst>
          </p:nvPr>
        </p:nvGraphicFramePr>
        <p:xfrm>
          <a:off x="945144" y="5084477"/>
          <a:ext cx="9351764" cy="16377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06221">
                  <a:extLst>
                    <a:ext uri="{9D8B030D-6E8A-4147-A177-3AD203B41FA5}">
                      <a16:colId xmlns:a16="http://schemas.microsoft.com/office/drawing/2014/main" val="2200991704"/>
                    </a:ext>
                  </a:extLst>
                </a:gridCol>
                <a:gridCol w="2197103">
                  <a:extLst>
                    <a:ext uri="{9D8B030D-6E8A-4147-A177-3AD203B41FA5}">
                      <a16:colId xmlns:a16="http://schemas.microsoft.com/office/drawing/2014/main" val="3773289471"/>
                    </a:ext>
                  </a:extLst>
                </a:gridCol>
                <a:gridCol w="1740277">
                  <a:extLst>
                    <a:ext uri="{9D8B030D-6E8A-4147-A177-3AD203B41FA5}">
                      <a16:colId xmlns:a16="http://schemas.microsoft.com/office/drawing/2014/main" val="692653326"/>
                    </a:ext>
                  </a:extLst>
                </a:gridCol>
                <a:gridCol w="3408163">
                  <a:extLst>
                    <a:ext uri="{9D8B030D-6E8A-4147-A177-3AD203B41FA5}">
                      <a16:colId xmlns:a16="http://schemas.microsoft.com/office/drawing/2014/main" val="1507528689"/>
                    </a:ext>
                  </a:extLst>
                </a:gridCol>
              </a:tblGrid>
              <a:tr h="35938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3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参与者</a:t>
                      </a:r>
                      <a:r>
                        <a:rPr lang="en-US" altLang="zh-CN" sz="13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</a:t>
                      </a:r>
                      <a:r>
                        <a:rPr lang="zh-CN" altLang="en-US" sz="13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外部代理</a:t>
                      </a:r>
                      <a:r>
                        <a:rPr lang="en-US" altLang="zh-CN" sz="13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)</a:t>
                      </a:r>
                      <a:endParaRPr lang="zh-CN" altLang="en-US" sz="13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1D8C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3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事件</a:t>
                      </a:r>
                      <a:r>
                        <a:rPr lang="en-US" altLang="zh-CN" sz="13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</a:t>
                      </a:r>
                      <a:r>
                        <a:rPr lang="zh-CN" altLang="en-US" sz="13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用例</a:t>
                      </a:r>
                      <a:r>
                        <a:rPr lang="en-US" altLang="zh-CN" sz="13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)</a:t>
                      </a:r>
                      <a:endParaRPr lang="zh-CN" altLang="en-US" sz="13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1D8C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3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触发器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1D8C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3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响应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1D8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8389657"/>
                  </a:ext>
                </a:extLst>
              </a:tr>
              <a:tr h="63917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300" b="0" cap="none" spc="0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学生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300" b="0" cap="none" spc="0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提交一个选课申请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300" b="0" cap="none" spc="0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选课申请创建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300" b="0" cap="none" spc="0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生成“选课申请创建提醒”</a:t>
                      </a:r>
                      <a:endParaRPr lang="en-US" altLang="zh-CN" sz="1300" b="0" cap="none" spc="0" dirty="0">
                        <a:ln w="0"/>
                        <a:solidFill>
                          <a:schemeClr val="accent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/>
                      <a:r>
                        <a:rPr lang="zh-CN" altLang="en-US" sz="1300" b="0" cap="none" spc="0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在数据库中创建“选课申请”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2531088"/>
                  </a:ext>
                </a:extLst>
              </a:tr>
              <a:tr h="63917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300" b="0" cap="none" spc="0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学生</a:t>
                      </a:r>
                      <a:endParaRPr lang="en-US" altLang="zh-CN" sz="1300" b="0" cap="none" spc="0" dirty="0">
                        <a:ln w="0"/>
                        <a:solidFill>
                          <a:schemeClr val="accent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300" b="0" cap="none" spc="0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撤回一个选课申请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300" b="0" cap="none" spc="0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选课申请取消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300" b="0" cap="none" spc="0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生成“选课申请取消提醒”</a:t>
                      </a:r>
                      <a:endParaRPr lang="en-US" altLang="zh-CN" sz="1300" b="0" cap="none" spc="0" dirty="0">
                        <a:ln w="0"/>
                        <a:solidFill>
                          <a:schemeClr val="accent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/>
                      <a:r>
                        <a:rPr lang="zh-CN" altLang="en-US" sz="1300" b="0" cap="none" spc="0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在数据库中删除“选课申请”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08672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62648607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4023646A-26A0-454F-ABAA-D4A028848DE6}"/>
              </a:ext>
            </a:extLst>
          </p:cNvPr>
          <p:cNvSpPr txBox="1">
            <a:spLocks noChangeArrowheads="1"/>
          </p:cNvSpPr>
          <p:nvPr/>
        </p:nvSpPr>
        <p:spPr>
          <a:xfrm>
            <a:off x="1178587" y="-53559"/>
            <a:ext cx="9834827" cy="11152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76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1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fontAlgn="auto">
              <a:spcAft>
                <a:spcPts val="1200"/>
              </a:spcAft>
              <a:buClrTx/>
              <a:buSzTx/>
              <a:tabLst/>
              <a:defRPr/>
            </a:pPr>
            <a:r>
              <a:rPr lang="zh-CN" altLang="en-US" sz="3100" kern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事件图 </a:t>
            </a:r>
            <a:r>
              <a:rPr lang="en-US" altLang="zh-CN" sz="3100" kern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Event Diagram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853E27-7E07-481F-A4D8-0E57F8C0DD01}"/>
              </a:ext>
            </a:extLst>
          </p:cNvPr>
          <p:cNvSpPr txBox="1">
            <a:spLocks noChangeAspect="1"/>
          </p:cNvSpPr>
          <p:nvPr/>
        </p:nvSpPr>
        <p:spPr>
          <a:xfrm>
            <a:off x="1220371" y="792770"/>
            <a:ext cx="8214781" cy="2540366"/>
          </a:xfrm>
          <a:prstGeom prst="rect">
            <a:avLst/>
          </a:prstGeom>
        </p:spPr>
        <p:txBody>
          <a:bodyPr vert="horz" lIns="91440" tIns="45720" rIns="91440" bIns="45720" numCol="1" rtlCol="0">
            <a:noAutofit/>
          </a:bodyPr>
          <a:lstStyle>
            <a:lvl1pPr marL="171442" indent="-171442" algn="l" defTabSz="685766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2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07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090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2974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856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39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22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0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165" lvl="2" indent="0" defTabSz="914400">
              <a:lnSpc>
                <a:spcPts val="3000"/>
              </a:lnSpc>
              <a:spcBef>
                <a:spcPts val="600"/>
              </a:spcBef>
              <a:buSzPct val="70000"/>
              <a:buNone/>
            </a:pPr>
            <a:r>
              <a:rPr lang="zh-CN" altLang="en-US" sz="22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以分解图为提纲，可以为每个事件过程绘制一个</a:t>
            </a:r>
            <a:r>
              <a:rPr lang="zh-CN" altLang="en-US" sz="2250" b="1" dirty="0">
                <a:solidFill>
                  <a:srgbClr val="0000CC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事件图</a:t>
            </a:r>
            <a:r>
              <a:rPr lang="zh-CN" altLang="en-US" sz="22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2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165" lvl="2" indent="0" defTabSz="914400">
              <a:lnSpc>
                <a:spcPts val="3000"/>
              </a:lnSpc>
              <a:spcBef>
                <a:spcPts val="600"/>
              </a:spcBef>
              <a:buSzPct val="70000"/>
              <a:buNone/>
            </a:pPr>
            <a:r>
              <a:rPr lang="zh-CN" altLang="en-US" sz="2250" b="1" dirty="0">
                <a:solidFill>
                  <a:srgbClr val="0000CC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事件图</a:t>
            </a:r>
            <a:r>
              <a:rPr lang="zh-CN" altLang="en-US" sz="22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是一个事件的上下文图，显示了事件的输入、输出和数据存储交互。</a:t>
            </a:r>
            <a:endParaRPr lang="en-US" altLang="zh-CN" sz="22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065" lvl="2" indent="-342900" defTabSz="914400">
              <a:lnSpc>
                <a:spcPts val="3000"/>
              </a:lnSpc>
              <a:spcBef>
                <a:spcPts val="600"/>
              </a:spcBef>
              <a:buSzPct val="70000"/>
              <a:buFont typeface="Wingdings" panose="05000000000000000000" pitchFamily="2" charset="2"/>
              <a:buChar char="n"/>
            </a:pPr>
            <a:r>
              <a:rPr lang="zh-CN" altLang="en-US" sz="22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数据流名称应该是</a:t>
            </a:r>
            <a:r>
              <a:rPr lang="zh-CN" altLang="en-US" sz="2250" u="sng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唯一的</a:t>
            </a:r>
            <a:r>
              <a:rPr lang="zh-CN" altLang="en-US" sz="22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，并采用描述性单数名词和名词短语</a:t>
            </a:r>
            <a:endParaRPr lang="en-US" altLang="zh-CN" sz="22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9337565-044E-4EF6-9468-A53A4D4F1CB6}"/>
              </a:ext>
            </a:extLst>
          </p:cNvPr>
          <p:cNvCxnSpPr/>
          <p:nvPr/>
        </p:nvCxnSpPr>
        <p:spPr>
          <a:xfrm>
            <a:off x="0" y="518616"/>
            <a:ext cx="2756848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66034E9-43B4-4A0B-AB55-68418913EC94}"/>
              </a:ext>
            </a:extLst>
          </p:cNvPr>
          <p:cNvCxnSpPr/>
          <p:nvPr/>
        </p:nvCxnSpPr>
        <p:spPr>
          <a:xfrm>
            <a:off x="9435152" y="518616"/>
            <a:ext cx="2756848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9C740440-7C3F-44CF-BCFA-81A649F3B5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254" y="3297878"/>
            <a:ext cx="11137491" cy="3347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944824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4023646A-26A0-454F-ABAA-D4A028848DE6}"/>
              </a:ext>
            </a:extLst>
          </p:cNvPr>
          <p:cNvSpPr txBox="1">
            <a:spLocks noChangeArrowheads="1"/>
          </p:cNvSpPr>
          <p:nvPr/>
        </p:nvSpPr>
        <p:spPr>
          <a:xfrm>
            <a:off x="1178587" y="-53559"/>
            <a:ext cx="9834827" cy="11152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76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1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fontAlgn="auto">
              <a:spcAft>
                <a:spcPts val="1200"/>
              </a:spcAft>
              <a:buClrTx/>
              <a:buSzTx/>
              <a:tabLst/>
              <a:defRPr/>
            </a:pPr>
            <a:r>
              <a:rPr lang="zh-CN" altLang="en-US" sz="3100" kern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系统图 </a:t>
            </a:r>
            <a:r>
              <a:rPr lang="en-US" altLang="zh-CN" sz="3100" kern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System Diagram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9337565-044E-4EF6-9468-A53A4D4F1CB6}"/>
              </a:ext>
            </a:extLst>
          </p:cNvPr>
          <p:cNvCxnSpPr/>
          <p:nvPr/>
        </p:nvCxnSpPr>
        <p:spPr>
          <a:xfrm>
            <a:off x="0" y="518616"/>
            <a:ext cx="2756848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66034E9-43B4-4A0B-AB55-68418913EC94}"/>
              </a:ext>
            </a:extLst>
          </p:cNvPr>
          <p:cNvCxnSpPr/>
          <p:nvPr/>
        </p:nvCxnSpPr>
        <p:spPr>
          <a:xfrm>
            <a:off x="9435152" y="518616"/>
            <a:ext cx="2756848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2309B37F-B485-4E4B-852B-010998F0308B}"/>
              </a:ext>
            </a:extLst>
          </p:cNvPr>
          <p:cNvSpPr txBox="1">
            <a:spLocks noChangeAspect="1"/>
          </p:cNvSpPr>
          <p:nvPr/>
        </p:nvSpPr>
        <p:spPr>
          <a:xfrm>
            <a:off x="1924019" y="855800"/>
            <a:ext cx="8675797" cy="954913"/>
          </a:xfrm>
          <a:prstGeom prst="rect">
            <a:avLst/>
          </a:prstGeom>
        </p:spPr>
        <p:txBody>
          <a:bodyPr vert="horz" lIns="91440" tIns="45720" rIns="91440" bIns="45720" numCol="1" rtlCol="0">
            <a:noAutofit/>
          </a:bodyPr>
          <a:lstStyle>
            <a:lvl1pPr marL="171442" indent="-171442" algn="l" defTabSz="685766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2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07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090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2974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856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39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22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0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165" lvl="2" indent="0" defTabSz="914400">
              <a:lnSpc>
                <a:spcPts val="3000"/>
              </a:lnSpc>
              <a:spcBef>
                <a:spcPts val="600"/>
              </a:spcBef>
              <a:buSzPct val="70000"/>
              <a:buNone/>
            </a:pPr>
            <a:r>
              <a:rPr lang="zh-CN" altLang="en-US" sz="2250" b="1" dirty="0">
                <a:solidFill>
                  <a:srgbClr val="0000CC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系统图</a:t>
            </a:r>
            <a:r>
              <a:rPr lang="zh-CN" altLang="en-US" sz="225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是原始的上下文图，在单张图中显示了系统的所有事件。</a:t>
            </a:r>
            <a:endParaRPr lang="en-US" altLang="zh-CN" sz="2250" b="1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638FDE3-D601-484E-A2CF-A42CA7AD2B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5005" y="1269634"/>
            <a:ext cx="8641612" cy="5588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177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E7874A05-5FF0-489F-93B2-521C3275C9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4905" y="1541081"/>
            <a:ext cx="8694799" cy="531691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023646A-26A0-454F-ABAA-D4A028848DE6}"/>
              </a:ext>
            </a:extLst>
          </p:cNvPr>
          <p:cNvSpPr txBox="1">
            <a:spLocks noChangeArrowheads="1"/>
          </p:cNvSpPr>
          <p:nvPr/>
        </p:nvSpPr>
        <p:spPr>
          <a:xfrm>
            <a:off x="1178587" y="-53559"/>
            <a:ext cx="9834827" cy="11152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76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1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fontAlgn="auto">
              <a:spcAft>
                <a:spcPts val="1200"/>
              </a:spcAft>
              <a:buClrTx/>
              <a:buSzTx/>
              <a:tabLst/>
              <a:defRPr/>
            </a:pPr>
            <a:r>
              <a:rPr lang="zh-CN" altLang="en-US" sz="3100" kern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基本图 </a:t>
            </a:r>
            <a:r>
              <a:rPr lang="en-US" altLang="zh-CN" sz="3100" kern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Primitive Diagram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853E27-7E07-481F-A4D8-0E57F8C0DD01}"/>
              </a:ext>
            </a:extLst>
          </p:cNvPr>
          <p:cNvSpPr txBox="1">
            <a:spLocks noChangeAspect="1"/>
          </p:cNvSpPr>
          <p:nvPr/>
        </p:nvSpPr>
        <p:spPr>
          <a:xfrm>
            <a:off x="1220371" y="792770"/>
            <a:ext cx="9125623" cy="2540366"/>
          </a:xfrm>
          <a:prstGeom prst="rect">
            <a:avLst/>
          </a:prstGeom>
        </p:spPr>
        <p:txBody>
          <a:bodyPr vert="horz" lIns="91440" tIns="45720" rIns="91440" bIns="45720" numCol="1" rtlCol="0">
            <a:noAutofit/>
          </a:bodyPr>
          <a:lstStyle>
            <a:lvl1pPr marL="171442" indent="-171442" algn="l" defTabSz="685766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2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07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090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2974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856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39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22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0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165" lvl="2" indent="0" defTabSz="914400">
              <a:lnSpc>
                <a:spcPts val="3000"/>
              </a:lnSpc>
              <a:spcBef>
                <a:spcPts val="600"/>
              </a:spcBef>
              <a:buSzPct val="70000"/>
              <a:buNone/>
            </a:pPr>
            <a:r>
              <a:rPr lang="zh-CN" altLang="en-US" sz="22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系统图上的某些（复杂）事件过程可能会扩展成一个</a:t>
            </a:r>
            <a:r>
              <a:rPr lang="zh-CN" altLang="en-US" sz="225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基本数据流图</a:t>
            </a:r>
            <a:r>
              <a:rPr lang="zh-CN" altLang="en-US" sz="22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以显示该事件</a:t>
            </a:r>
            <a:r>
              <a:rPr lang="zh-CN" altLang="en-US" sz="2250" u="sng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详细的过程需求</a:t>
            </a:r>
            <a:r>
              <a:rPr lang="zh-CN" altLang="en-US" sz="22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2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9337565-044E-4EF6-9468-A53A4D4F1CB6}"/>
              </a:ext>
            </a:extLst>
          </p:cNvPr>
          <p:cNvCxnSpPr/>
          <p:nvPr/>
        </p:nvCxnSpPr>
        <p:spPr>
          <a:xfrm>
            <a:off x="0" y="518616"/>
            <a:ext cx="2756848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66034E9-43B4-4A0B-AB55-68418913EC94}"/>
              </a:ext>
            </a:extLst>
          </p:cNvPr>
          <p:cNvCxnSpPr/>
          <p:nvPr/>
        </p:nvCxnSpPr>
        <p:spPr>
          <a:xfrm>
            <a:off x="9435152" y="518616"/>
            <a:ext cx="2756848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hought Bubble: Cloud 14">
            <a:extLst>
              <a:ext uri="{FF2B5EF4-FFF2-40B4-BE49-F238E27FC236}">
                <a16:creationId xmlns:a16="http://schemas.microsoft.com/office/drawing/2014/main" id="{38E2737C-D29D-4975-A79F-7F4FB15AA800}"/>
              </a:ext>
            </a:extLst>
          </p:cNvPr>
          <p:cNvSpPr/>
          <p:nvPr/>
        </p:nvSpPr>
        <p:spPr>
          <a:xfrm>
            <a:off x="9880741" y="4926087"/>
            <a:ext cx="1865670" cy="781664"/>
          </a:xfrm>
          <a:prstGeom prst="cloudCallout">
            <a:avLst>
              <a:gd name="adj1" fmla="val -6604"/>
              <a:gd name="adj2" fmla="val -8655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rgbClr val="0000CC"/>
                </a:solidFill>
              </a:rPr>
              <a:t>合并流</a:t>
            </a:r>
          </a:p>
        </p:txBody>
      </p:sp>
      <p:sp>
        <p:nvSpPr>
          <p:cNvPr id="16" name="Thought Bubble: Cloud 15">
            <a:extLst>
              <a:ext uri="{FF2B5EF4-FFF2-40B4-BE49-F238E27FC236}">
                <a16:creationId xmlns:a16="http://schemas.microsoft.com/office/drawing/2014/main" id="{8C4AA525-38AD-4EDE-8146-F4BDD079AE9E}"/>
              </a:ext>
            </a:extLst>
          </p:cNvPr>
          <p:cNvSpPr/>
          <p:nvPr/>
        </p:nvSpPr>
        <p:spPr>
          <a:xfrm>
            <a:off x="5163165" y="3788633"/>
            <a:ext cx="1865670" cy="781664"/>
          </a:xfrm>
          <a:prstGeom prst="cloudCallout">
            <a:avLst>
              <a:gd name="adj1" fmla="val 32526"/>
              <a:gd name="adj2" fmla="val 74764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rgbClr val="0000CC"/>
                </a:solidFill>
              </a:rPr>
              <a:t>分支流</a:t>
            </a:r>
          </a:p>
        </p:txBody>
      </p:sp>
    </p:spTree>
    <p:extLst>
      <p:ext uri="{BB962C8B-B14F-4D97-AF65-F5344CB8AC3E}">
        <p14:creationId xmlns:p14="http://schemas.microsoft.com/office/powerpoint/2010/main" val="1451737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23FC91DF-25AD-47E8-81C6-F7CA882175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5193" y="1323738"/>
            <a:ext cx="6173843" cy="399483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scene3d>
            <a:camera prst="perspectiveRelaxed" fov="4500000">
              <a:rot lat="17973598" lon="0" rev="0"/>
            </a:camera>
            <a:lightRig rig="threePt" dir="t"/>
          </a:scene3d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EA9EC808-FDA2-42DD-B6BA-2B3C88742161}"/>
              </a:ext>
            </a:extLst>
          </p:cNvPr>
          <p:cNvCxnSpPr>
            <a:cxnSpLocks/>
          </p:cNvCxnSpPr>
          <p:nvPr/>
        </p:nvCxnSpPr>
        <p:spPr>
          <a:xfrm>
            <a:off x="6661290" y="3211284"/>
            <a:ext cx="226903" cy="1901045"/>
          </a:xfrm>
          <a:prstGeom prst="line">
            <a:avLst/>
          </a:prstGeom>
          <a:ln w="12700">
            <a:solidFill>
              <a:schemeClr val="dk1">
                <a:alpha val="40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2616EC54-625D-46AB-835F-B7E33EE8392F}"/>
              </a:ext>
            </a:extLst>
          </p:cNvPr>
          <p:cNvCxnSpPr>
            <a:cxnSpLocks/>
          </p:cNvCxnSpPr>
          <p:nvPr/>
        </p:nvCxnSpPr>
        <p:spPr>
          <a:xfrm flipH="1">
            <a:off x="6028381" y="3030968"/>
            <a:ext cx="593443" cy="3663616"/>
          </a:xfrm>
          <a:prstGeom prst="line">
            <a:avLst/>
          </a:prstGeom>
          <a:ln w="12700">
            <a:solidFill>
              <a:schemeClr val="dk1">
                <a:alpha val="40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4B5ECBC8-95F6-4E8B-8F03-AC4E6E512E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18566" y="4220131"/>
            <a:ext cx="5060604" cy="312462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scene3d>
            <a:camera prst="perspectiveRelaxed" fov="4500000">
              <a:rot lat="17973598" lon="0" rev="0"/>
            </a:camera>
            <a:lightRig rig="threePt" dir="t"/>
          </a:scene3d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9288996-4672-4E6D-AA12-68458AFB30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6027" y="4195251"/>
            <a:ext cx="5060604" cy="312462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scene3d>
            <a:camera prst="perspectiveRelaxed" fov="4500000">
              <a:rot lat="17973598" lon="0" rev="0"/>
            </a:camera>
            <a:lightRig rig="threePt" dir="t"/>
          </a:scene3d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19A78F52-A60F-451B-A34B-BE703A5A10C8}"/>
              </a:ext>
            </a:extLst>
          </p:cNvPr>
          <p:cNvSpPr txBox="1">
            <a:spLocks noChangeArrowheads="1"/>
          </p:cNvSpPr>
          <p:nvPr/>
        </p:nvSpPr>
        <p:spPr>
          <a:xfrm>
            <a:off x="1678216" y="60240"/>
            <a:ext cx="8835568" cy="11152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76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1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68576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j-cs"/>
              </a:rPr>
              <a:t>自上而下结构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j-cs"/>
            </a:endParaRPr>
          </a:p>
          <a:p>
            <a:pPr marL="0" marR="0" lvl="0" indent="0" algn="ctr" defTabSz="68576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j-cs"/>
              </a:rPr>
              <a:t>Top-Down Approach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j-cs"/>
              </a:rPr>
              <a:t>   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j-cs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82BEB40-C5B2-47E2-9451-4C749196CC50}"/>
              </a:ext>
            </a:extLst>
          </p:cNvPr>
          <p:cNvCxnSpPr>
            <a:cxnSpLocks/>
          </p:cNvCxnSpPr>
          <p:nvPr/>
        </p:nvCxnSpPr>
        <p:spPr>
          <a:xfrm>
            <a:off x="8168187" y="617875"/>
            <a:ext cx="4023815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6FEBEEE-81A2-4D18-B853-CAA07E7CB94D}"/>
              </a:ext>
            </a:extLst>
          </p:cNvPr>
          <p:cNvCxnSpPr>
            <a:cxnSpLocks/>
          </p:cNvCxnSpPr>
          <p:nvPr/>
        </p:nvCxnSpPr>
        <p:spPr>
          <a:xfrm>
            <a:off x="3" y="617875"/>
            <a:ext cx="4023815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296A86D1-C6CB-473A-A566-E5F2C2CB65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18754" y="352421"/>
            <a:ext cx="3204196" cy="228545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scene3d>
            <a:camera prst="perspectiveRelaxed" fov="4500000">
              <a:rot lat="17973598" lon="0" rev="0"/>
            </a:camera>
            <a:lightRig rig="threePt" dir="t"/>
          </a:scene3d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88E0D46-B827-4120-ACB2-C774B11D389B}"/>
              </a:ext>
            </a:extLst>
          </p:cNvPr>
          <p:cNvSpPr txBox="1"/>
          <p:nvPr/>
        </p:nvSpPr>
        <p:spPr>
          <a:xfrm>
            <a:off x="5958038" y="5597773"/>
            <a:ext cx="559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……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F896A3A-6E7E-4395-AD57-B4AC5257B274}"/>
              </a:ext>
            </a:extLst>
          </p:cNvPr>
          <p:cNvCxnSpPr>
            <a:cxnSpLocks/>
          </p:cNvCxnSpPr>
          <p:nvPr/>
        </p:nvCxnSpPr>
        <p:spPr>
          <a:xfrm flipH="1">
            <a:off x="1312617" y="3643747"/>
            <a:ext cx="3872347" cy="1448487"/>
          </a:xfrm>
          <a:prstGeom prst="line">
            <a:avLst/>
          </a:prstGeom>
          <a:ln w="12700">
            <a:solidFill>
              <a:schemeClr val="dk1">
                <a:alpha val="40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6DF7440-1CB3-4EEF-96C9-7EF9473BB3F2}"/>
              </a:ext>
            </a:extLst>
          </p:cNvPr>
          <p:cNvCxnSpPr>
            <a:cxnSpLocks/>
          </p:cNvCxnSpPr>
          <p:nvPr/>
        </p:nvCxnSpPr>
        <p:spPr>
          <a:xfrm flipH="1">
            <a:off x="5615200" y="3927766"/>
            <a:ext cx="256621" cy="1164468"/>
          </a:xfrm>
          <a:prstGeom prst="line">
            <a:avLst/>
          </a:prstGeom>
          <a:ln w="12700">
            <a:solidFill>
              <a:schemeClr val="dk1">
                <a:alpha val="40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BD025B7-82D5-414F-B21A-DCDD0394CEF3}"/>
              </a:ext>
            </a:extLst>
          </p:cNvPr>
          <p:cNvCxnSpPr>
            <a:cxnSpLocks/>
          </p:cNvCxnSpPr>
          <p:nvPr/>
        </p:nvCxnSpPr>
        <p:spPr>
          <a:xfrm flipH="1">
            <a:off x="3761509" y="1454730"/>
            <a:ext cx="1814947" cy="1059873"/>
          </a:xfrm>
          <a:prstGeom prst="line">
            <a:avLst/>
          </a:prstGeom>
          <a:ln w="12700">
            <a:solidFill>
              <a:schemeClr val="dk1">
                <a:alpha val="44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3B25A94-E0B3-4C9B-829B-5E4BD0BA0BE7}"/>
              </a:ext>
            </a:extLst>
          </p:cNvPr>
          <p:cNvCxnSpPr>
            <a:cxnSpLocks/>
          </p:cNvCxnSpPr>
          <p:nvPr/>
        </p:nvCxnSpPr>
        <p:spPr>
          <a:xfrm>
            <a:off x="6466511" y="1454730"/>
            <a:ext cx="2351909" cy="1059873"/>
          </a:xfrm>
          <a:prstGeom prst="line">
            <a:avLst/>
          </a:prstGeom>
          <a:ln w="12700">
            <a:solidFill>
              <a:schemeClr val="dk1">
                <a:alpha val="44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E746AB56-C9CF-4E8E-9B59-78F584DBA162}"/>
              </a:ext>
            </a:extLst>
          </p:cNvPr>
          <p:cNvCxnSpPr>
            <a:cxnSpLocks/>
          </p:cNvCxnSpPr>
          <p:nvPr/>
        </p:nvCxnSpPr>
        <p:spPr>
          <a:xfrm flipH="1">
            <a:off x="2251364" y="1641764"/>
            <a:ext cx="3276600" cy="2971800"/>
          </a:xfrm>
          <a:prstGeom prst="line">
            <a:avLst/>
          </a:prstGeom>
          <a:ln w="12700">
            <a:solidFill>
              <a:schemeClr val="dk1">
                <a:alpha val="40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A63F799E-29A1-4431-9FCB-7120E20FE894}"/>
              </a:ext>
            </a:extLst>
          </p:cNvPr>
          <p:cNvCxnSpPr>
            <a:cxnSpLocks/>
          </p:cNvCxnSpPr>
          <p:nvPr/>
        </p:nvCxnSpPr>
        <p:spPr>
          <a:xfrm>
            <a:off x="6466512" y="1641764"/>
            <a:ext cx="3841273" cy="2971800"/>
          </a:xfrm>
          <a:prstGeom prst="line">
            <a:avLst/>
          </a:prstGeom>
          <a:ln w="12700">
            <a:solidFill>
              <a:schemeClr val="dk1">
                <a:alpha val="44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62A1981D-C1FF-4FE1-BDDB-49E2A0CA7884}"/>
              </a:ext>
            </a:extLst>
          </p:cNvPr>
          <p:cNvCxnSpPr>
            <a:cxnSpLocks/>
          </p:cNvCxnSpPr>
          <p:nvPr/>
        </p:nvCxnSpPr>
        <p:spPr>
          <a:xfrm>
            <a:off x="7269521" y="3030968"/>
            <a:ext cx="3928315" cy="2061264"/>
          </a:xfrm>
          <a:prstGeom prst="line">
            <a:avLst/>
          </a:prstGeom>
          <a:ln w="12700">
            <a:solidFill>
              <a:schemeClr val="dk1">
                <a:alpha val="40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889CC025-D2B3-4EE5-866D-EC159D7B12D3}"/>
              </a:ext>
            </a:extLst>
          </p:cNvPr>
          <p:cNvCxnSpPr>
            <a:cxnSpLocks/>
          </p:cNvCxnSpPr>
          <p:nvPr/>
        </p:nvCxnSpPr>
        <p:spPr>
          <a:xfrm>
            <a:off x="7322130" y="3195508"/>
            <a:ext cx="4793673" cy="3499077"/>
          </a:xfrm>
          <a:prstGeom prst="line">
            <a:avLst/>
          </a:prstGeom>
          <a:ln w="12700">
            <a:solidFill>
              <a:schemeClr val="dk1">
                <a:alpha val="40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8DC133C0-DC7C-44C0-BD4E-DD29506B4D42}"/>
              </a:ext>
            </a:extLst>
          </p:cNvPr>
          <p:cNvCxnSpPr>
            <a:cxnSpLocks/>
          </p:cNvCxnSpPr>
          <p:nvPr/>
        </p:nvCxnSpPr>
        <p:spPr>
          <a:xfrm flipH="1">
            <a:off x="373869" y="3927764"/>
            <a:ext cx="4764459" cy="2747936"/>
          </a:xfrm>
          <a:prstGeom prst="line">
            <a:avLst/>
          </a:prstGeom>
          <a:ln w="12700">
            <a:solidFill>
              <a:schemeClr val="dk1">
                <a:alpha val="40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E598DE02-F562-4A1F-8242-4DAB8C818BDD}"/>
              </a:ext>
            </a:extLst>
          </p:cNvPr>
          <p:cNvCxnSpPr>
            <a:cxnSpLocks/>
          </p:cNvCxnSpPr>
          <p:nvPr/>
        </p:nvCxnSpPr>
        <p:spPr>
          <a:xfrm>
            <a:off x="5917299" y="3662496"/>
            <a:ext cx="609428" cy="3007211"/>
          </a:xfrm>
          <a:prstGeom prst="line">
            <a:avLst/>
          </a:prstGeom>
          <a:ln w="12700">
            <a:solidFill>
              <a:schemeClr val="dk1">
                <a:alpha val="40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3" name="Picture 17" descr="Chapter_06_illus6">
            <a:extLst>
              <a:ext uri="{FF2B5EF4-FFF2-40B4-BE49-F238E27FC236}">
                <a16:creationId xmlns:a16="http://schemas.microsoft.com/office/drawing/2014/main" id="{171D50F1-C024-4772-A887-0BD997CDBA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/>
          <a:srcRect l="21568" t="12878" r="20589" b="13637"/>
          <a:stretch>
            <a:fillRect/>
          </a:stretch>
        </p:blipFill>
        <p:spPr bwMode="auto">
          <a:xfrm>
            <a:off x="3965602" y="1000940"/>
            <a:ext cx="4257364" cy="566355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31FF558F-A64C-4BB5-A744-C4E9AC039806}"/>
              </a:ext>
            </a:extLst>
          </p:cNvPr>
          <p:cNvSpPr txBox="1"/>
          <p:nvPr/>
        </p:nvSpPr>
        <p:spPr>
          <a:xfrm>
            <a:off x="949916" y="1175509"/>
            <a:ext cx="3287504" cy="4524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-228624" algn="l" defTabSz="914354" rtl="0" eaLnBrk="1" fontAlgn="auto" latinLnBrk="0" hangingPunct="1">
              <a:lnSpc>
                <a:spcPts val="3300"/>
              </a:lnSpc>
              <a:spcBef>
                <a:spcPts val="600"/>
              </a:spcBef>
              <a:spcAft>
                <a:spcPts val="0"/>
              </a:spcAft>
              <a:buClrTx/>
              <a:buSzPct val="70000"/>
              <a:buFontTx/>
              <a:buNone/>
              <a:tabLst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上下文数据流图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(Context DFD)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15D0303-1546-497F-89B0-059040573FB7}"/>
              </a:ext>
            </a:extLst>
          </p:cNvPr>
          <p:cNvSpPr txBox="1"/>
          <p:nvPr/>
        </p:nvSpPr>
        <p:spPr>
          <a:xfrm>
            <a:off x="1019299" y="2985068"/>
            <a:ext cx="1399312" cy="4524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-228624" algn="l" defTabSz="914354" rtl="0" eaLnBrk="1" fontAlgn="auto" latinLnBrk="0" hangingPunct="1">
              <a:lnSpc>
                <a:spcPts val="3300"/>
              </a:lnSpc>
              <a:spcBef>
                <a:spcPts val="600"/>
              </a:spcBef>
              <a:spcAft>
                <a:spcPts val="0"/>
              </a:spcAft>
              <a:buClrTx/>
              <a:buSzPct val="70000"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Level 0 DFD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E93C41F-35A3-49D8-8858-D99EB563660B}"/>
              </a:ext>
            </a:extLst>
          </p:cNvPr>
          <p:cNvSpPr txBox="1"/>
          <p:nvPr/>
        </p:nvSpPr>
        <p:spPr>
          <a:xfrm>
            <a:off x="-32754" y="4989235"/>
            <a:ext cx="1399312" cy="4524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-228624" algn="l" defTabSz="914354" rtl="0" eaLnBrk="1" fontAlgn="auto" latinLnBrk="0" hangingPunct="1">
              <a:lnSpc>
                <a:spcPts val="3300"/>
              </a:lnSpc>
              <a:spcBef>
                <a:spcPts val="600"/>
              </a:spcBef>
              <a:spcAft>
                <a:spcPts val="0"/>
              </a:spcAft>
              <a:buClrTx/>
              <a:buSzPct val="70000"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Level 1 DFD</a:t>
            </a:r>
          </a:p>
        </p:txBody>
      </p:sp>
    </p:spTree>
    <p:extLst>
      <p:ext uri="{BB962C8B-B14F-4D97-AF65-F5344CB8AC3E}">
        <p14:creationId xmlns:p14="http://schemas.microsoft.com/office/powerpoint/2010/main" val="225751092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3.7037E-6 L 0.36771 -0.29537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385" y="-14769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2000" fill="hold"/>
                                        <p:tgtEl>
                                          <p:spTgt spid="23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0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6" dur="2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9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2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1" dur="2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4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7" dur="2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0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3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0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8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67" dur="2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8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70" dur="2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8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73" dur="2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8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76" dur="2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9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4" grpId="0"/>
      <p:bldP spid="26" grpId="0"/>
      <p:bldP spid="2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476843D2-9693-474C-8D9D-C55FEDD936BD}"/>
              </a:ext>
            </a:extLst>
          </p:cNvPr>
          <p:cNvSpPr txBox="1">
            <a:spLocks/>
          </p:cNvSpPr>
          <p:nvPr/>
        </p:nvSpPr>
        <p:spPr>
          <a:xfrm>
            <a:off x="644638" y="615933"/>
            <a:ext cx="11082624" cy="44010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42" indent="-171442" algn="l" defTabSz="685766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2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07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090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2974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856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39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22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0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just" defTabSz="685766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B14362D-CFD4-4362-A8C1-4EE5210F9EB2}"/>
              </a:ext>
            </a:extLst>
          </p:cNvPr>
          <p:cNvSpPr txBox="1">
            <a:spLocks noChangeArrowheads="1"/>
          </p:cNvSpPr>
          <p:nvPr/>
        </p:nvSpPr>
        <p:spPr>
          <a:xfrm>
            <a:off x="598631" y="137976"/>
            <a:ext cx="8101013" cy="9239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68576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1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68576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课堂意见反馈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476843D2-9693-474C-8D9D-C55FEDD936BD}"/>
              </a:ext>
            </a:extLst>
          </p:cNvPr>
          <p:cNvSpPr txBox="1">
            <a:spLocks/>
          </p:cNvSpPr>
          <p:nvPr/>
        </p:nvSpPr>
        <p:spPr>
          <a:xfrm>
            <a:off x="3801406" y="1695525"/>
            <a:ext cx="7293346" cy="633381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42" indent="-171442" algn="l" defTabSz="685766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2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07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090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2974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856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39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22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0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just" defTabSz="685766" rtl="0" eaLnBrk="1" fontAlgn="auto" latinLnBrk="0" hangingPunct="1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zh-CN" altLang="en-US" sz="24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上节课后半部分的问题</a:t>
            </a:r>
            <a:endParaRPr lang="en-US" altLang="zh-CN" sz="2400" b="1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marR="0" lvl="0" indent="-342900" algn="just" defTabSz="685766" rtl="0" eaLnBrk="1" fontAlgn="auto" latinLnBrk="0" hangingPunct="1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zh-CN" altLang="en-US" sz="24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分享</a:t>
            </a:r>
            <a:r>
              <a:rPr lang="en-US" altLang="zh-CN" sz="24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</a:p>
          <a:p>
            <a:pPr marL="342900" marR="0" lvl="0" indent="-342900" algn="just" defTabSz="685766" rtl="0" eaLnBrk="1" fontAlgn="auto" latinLnBrk="0" hangingPunct="1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zh-CN" altLang="en-US" sz="24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作业要求</a:t>
            </a:r>
            <a:endParaRPr lang="en-US" altLang="zh-CN" sz="2400" b="1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06847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05F448B8-BBB2-49E2-AC66-0C1AC3EE90E0}"/>
              </a:ext>
            </a:extLst>
          </p:cNvPr>
          <p:cNvSpPr txBox="1">
            <a:spLocks noChangeArrowheads="1"/>
          </p:cNvSpPr>
          <p:nvPr/>
        </p:nvSpPr>
        <p:spPr>
          <a:xfrm>
            <a:off x="510543" y="3223985"/>
            <a:ext cx="3255095" cy="171907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l" defTabSz="68576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1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685734">
              <a:spcAft>
                <a:spcPts val="1200"/>
              </a:spcAft>
              <a:defRPr/>
            </a:pPr>
            <a:r>
              <a:rPr lang="zh-CN" altLang="en-US" sz="4000" dirty="0">
                <a:solidFill>
                  <a:srgbClr val="000000"/>
                </a:solidFill>
                <a:latin typeface="Arial"/>
                <a:ea typeface="微软雅黑"/>
              </a:rPr>
              <a:t>自上而下结构   </a:t>
            </a:r>
            <a:endParaRPr lang="en-US" altLang="zh-CN" sz="4000" dirty="0">
              <a:solidFill>
                <a:srgbClr val="000000"/>
              </a:solidFill>
              <a:latin typeface="Arial"/>
              <a:ea typeface="微软雅黑"/>
            </a:endParaRPr>
          </a:p>
          <a:p>
            <a:pPr algn="ctr" defTabSz="685734">
              <a:spcAft>
                <a:spcPts val="1200"/>
              </a:spcAft>
              <a:defRPr/>
            </a:pPr>
            <a:r>
              <a:rPr lang="en-US" altLang="zh-CN" sz="4000" dirty="0">
                <a:solidFill>
                  <a:srgbClr val="000000"/>
                </a:solidFill>
                <a:latin typeface="Arial"/>
                <a:ea typeface="微软雅黑"/>
              </a:rPr>
              <a:t>Top-Down Approach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19A78F52-A60F-451B-A34B-BE703A5A10C8}"/>
              </a:ext>
            </a:extLst>
          </p:cNvPr>
          <p:cNvSpPr txBox="1">
            <a:spLocks noChangeArrowheads="1"/>
          </p:cNvSpPr>
          <p:nvPr/>
        </p:nvSpPr>
        <p:spPr>
          <a:xfrm>
            <a:off x="1678216" y="97148"/>
            <a:ext cx="8835568" cy="11152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76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1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685734">
              <a:defRPr/>
            </a:pPr>
            <a:r>
              <a:rPr lang="zh-CN" altLang="en-US" sz="3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事件驱动的过程建模策略（</a:t>
            </a:r>
            <a:r>
              <a:rPr lang="en-US" altLang="zh-CN" sz="3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1/4</a:t>
            </a:r>
            <a:r>
              <a:rPr lang="zh-CN" altLang="en-US" sz="3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32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defTabSz="685734">
              <a:defRPr/>
            </a:pPr>
            <a:r>
              <a:rPr lang="en-US" altLang="zh-CN" sz="3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Event-Driven Process Modeling Strategy</a:t>
            </a:r>
            <a:endParaRPr lang="zh-CN" altLang="en-US" sz="2400" dirty="0">
              <a:solidFill>
                <a:prstClr val="black"/>
              </a:solidFill>
              <a:latin typeface="等线 Light" panose="020F0302020204030204"/>
              <a:ea typeface="等线 Light" panose="02010600030101010101" pitchFamily="2" charset="-122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1A9E2BF-BDF2-465F-AD2D-AEA58EBEB2CD}"/>
              </a:ext>
            </a:extLst>
          </p:cNvPr>
          <p:cNvCxnSpPr>
            <a:cxnSpLocks/>
          </p:cNvCxnSpPr>
          <p:nvPr/>
        </p:nvCxnSpPr>
        <p:spPr>
          <a:xfrm>
            <a:off x="0" y="518616"/>
            <a:ext cx="1917290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82BEB40-C5B2-47E2-9451-4C749196CC50}"/>
              </a:ext>
            </a:extLst>
          </p:cNvPr>
          <p:cNvCxnSpPr>
            <a:cxnSpLocks/>
          </p:cNvCxnSpPr>
          <p:nvPr/>
        </p:nvCxnSpPr>
        <p:spPr>
          <a:xfrm>
            <a:off x="10274709" y="617875"/>
            <a:ext cx="1917291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57496C1E-F067-4DA4-9CCF-D3F43CCA5F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9407" y="1461923"/>
            <a:ext cx="6833951" cy="487443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D7E5369-5679-4BCB-BBB3-66993CB9EE03}"/>
              </a:ext>
            </a:extLst>
          </p:cNvPr>
          <p:cNvSpPr txBox="1"/>
          <p:nvPr/>
        </p:nvSpPr>
        <p:spPr>
          <a:xfrm>
            <a:off x="5674253" y="6350483"/>
            <a:ext cx="4284251" cy="470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-228624" defTabSz="914354">
              <a:lnSpc>
                <a:spcPts val="3300"/>
              </a:lnSpc>
              <a:spcBef>
                <a:spcPts val="600"/>
              </a:spcBef>
              <a:buSzPct val="70000"/>
              <a:defRPr/>
            </a:pPr>
            <a:r>
              <a:rPr lang="zh-CN" altLang="en-US" sz="20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上下文数据流图</a:t>
            </a:r>
            <a:r>
              <a:rPr lang="en-US" altLang="zh-CN" sz="20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(Context DFD)</a:t>
            </a:r>
          </a:p>
        </p:txBody>
      </p:sp>
    </p:spTree>
    <p:extLst>
      <p:ext uri="{BB962C8B-B14F-4D97-AF65-F5344CB8AC3E}">
        <p14:creationId xmlns:p14="http://schemas.microsoft.com/office/powerpoint/2010/main" val="222801615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05F448B8-BBB2-49E2-AC66-0C1AC3EE90E0}"/>
              </a:ext>
            </a:extLst>
          </p:cNvPr>
          <p:cNvSpPr txBox="1">
            <a:spLocks noChangeArrowheads="1"/>
          </p:cNvSpPr>
          <p:nvPr/>
        </p:nvSpPr>
        <p:spPr>
          <a:xfrm>
            <a:off x="510543" y="3223985"/>
            <a:ext cx="3255095" cy="171907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l" defTabSz="68576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1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685734">
              <a:spcAft>
                <a:spcPts val="1200"/>
              </a:spcAft>
              <a:defRPr/>
            </a:pPr>
            <a:r>
              <a:rPr lang="zh-CN" altLang="en-US" sz="4000" dirty="0">
                <a:solidFill>
                  <a:srgbClr val="000000"/>
                </a:solidFill>
                <a:latin typeface="Arial"/>
                <a:ea typeface="微软雅黑"/>
              </a:rPr>
              <a:t>自上而下结构   </a:t>
            </a:r>
            <a:endParaRPr lang="en-US" altLang="zh-CN" sz="4000" dirty="0">
              <a:solidFill>
                <a:srgbClr val="000000"/>
              </a:solidFill>
              <a:latin typeface="Arial"/>
              <a:ea typeface="微软雅黑"/>
            </a:endParaRPr>
          </a:p>
          <a:p>
            <a:pPr algn="ctr" defTabSz="685734">
              <a:spcAft>
                <a:spcPts val="1200"/>
              </a:spcAft>
              <a:defRPr/>
            </a:pPr>
            <a:r>
              <a:rPr lang="en-US" altLang="zh-CN" sz="4000" dirty="0">
                <a:solidFill>
                  <a:srgbClr val="000000"/>
                </a:solidFill>
                <a:latin typeface="Arial"/>
                <a:ea typeface="微软雅黑"/>
              </a:rPr>
              <a:t>Top-Down Approach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19A78F52-A60F-451B-A34B-BE703A5A10C8}"/>
              </a:ext>
            </a:extLst>
          </p:cNvPr>
          <p:cNvSpPr txBox="1">
            <a:spLocks noChangeArrowheads="1"/>
          </p:cNvSpPr>
          <p:nvPr/>
        </p:nvSpPr>
        <p:spPr>
          <a:xfrm>
            <a:off x="1678216" y="97148"/>
            <a:ext cx="8835568" cy="11152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76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1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685734">
              <a:defRPr/>
            </a:pPr>
            <a:r>
              <a:rPr lang="zh-CN" altLang="en-US" sz="3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事件驱动的过程建模策略（</a:t>
            </a:r>
            <a:r>
              <a:rPr lang="en-US" altLang="zh-CN" sz="3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2/4</a:t>
            </a:r>
            <a:r>
              <a:rPr lang="zh-CN" altLang="en-US" sz="3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32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defTabSz="685734">
              <a:defRPr/>
            </a:pPr>
            <a:r>
              <a:rPr lang="en-US" altLang="zh-CN" sz="3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Event-Driven Process Modeling Strategy</a:t>
            </a:r>
            <a:endParaRPr lang="zh-CN" altLang="en-US" sz="2400" dirty="0">
              <a:solidFill>
                <a:prstClr val="black"/>
              </a:solidFill>
              <a:latin typeface="等线 Light" panose="020F0302020204030204"/>
              <a:ea typeface="等线 Light" panose="02010600030101010101" pitchFamily="2" charset="-122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1A9E2BF-BDF2-465F-AD2D-AEA58EBEB2CD}"/>
              </a:ext>
            </a:extLst>
          </p:cNvPr>
          <p:cNvCxnSpPr>
            <a:cxnSpLocks/>
          </p:cNvCxnSpPr>
          <p:nvPr/>
        </p:nvCxnSpPr>
        <p:spPr>
          <a:xfrm>
            <a:off x="0" y="518616"/>
            <a:ext cx="1917290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82BEB40-C5B2-47E2-9451-4C749196CC50}"/>
              </a:ext>
            </a:extLst>
          </p:cNvPr>
          <p:cNvCxnSpPr>
            <a:cxnSpLocks/>
          </p:cNvCxnSpPr>
          <p:nvPr/>
        </p:nvCxnSpPr>
        <p:spPr>
          <a:xfrm>
            <a:off x="10274709" y="617875"/>
            <a:ext cx="1917291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C7DF5264-4834-4186-9CBF-3AECB41C78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5509" y="1356851"/>
            <a:ext cx="7406123" cy="532416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5CBBF60-1227-4057-8AE4-F109FE3F4540}"/>
              </a:ext>
            </a:extLst>
          </p:cNvPr>
          <p:cNvSpPr txBox="1"/>
          <p:nvPr/>
        </p:nvSpPr>
        <p:spPr>
          <a:xfrm>
            <a:off x="5234262" y="6339387"/>
            <a:ext cx="6107372" cy="3416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4354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  <a:defRPr/>
            </a:pPr>
            <a:r>
              <a:rPr lang="zh-CN" altLang="en-US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功能分解图</a:t>
            </a:r>
            <a:r>
              <a:rPr lang="en-US" altLang="zh-CN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 Functional Decomposition Diagram</a:t>
            </a:r>
          </a:p>
        </p:txBody>
      </p:sp>
    </p:spTree>
    <p:extLst>
      <p:ext uri="{BB962C8B-B14F-4D97-AF65-F5344CB8AC3E}">
        <p14:creationId xmlns:p14="http://schemas.microsoft.com/office/powerpoint/2010/main" val="111435595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6384" y="1054833"/>
            <a:ext cx="6504531" cy="417193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19A78F52-A60F-451B-A34B-BE703A5A10C8}"/>
              </a:ext>
            </a:extLst>
          </p:cNvPr>
          <p:cNvSpPr txBox="1">
            <a:spLocks noChangeArrowheads="1"/>
          </p:cNvSpPr>
          <p:nvPr/>
        </p:nvSpPr>
        <p:spPr>
          <a:xfrm>
            <a:off x="1678216" y="97148"/>
            <a:ext cx="8835568" cy="11152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76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1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685734">
              <a:defRPr/>
            </a:pPr>
            <a:r>
              <a:rPr lang="zh-CN" altLang="en-US" sz="3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事件驱动的过程建模策略（</a:t>
            </a:r>
            <a:r>
              <a:rPr lang="en-US" altLang="zh-CN" sz="3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3/4</a:t>
            </a:r>
            <a:r>
              <a:rPr lang="zh-CN" altLang="en-US" sz="3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32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defTabSz="685734">
              <a:defRPr/>
            </a:pPr>
            <a:r>
              <a:rPr lang="en-US" altLang="zh-CN" sz="3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Event-Driven Process Modeling Strategy</a:t>
            </a:r>
            <a:endParaRPr lang="zh-CN" altLang="en-US" sz="2400" dirty="0">
              <a:solidFill>
                <a:prstClr val="black"/>
              </a:solidFill>
              <a:latin typeface="等线 Light" panose="020F0302020204030204"/>
              <a:ea typeface="等线 Light" panose="02010600030101010101" pitchFamily="2" charset="-122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1A9E2BF-BDF2-465F-AD2D-AEA58EBEB2CD}"/>
              </a:ext>
            </a:extLst>
          </p:cNvPr>
          <p:cNvCxnSpPr>
            <a:cxnSpLocks/>
          </p:cNvCxnSpPr>
          <p:nvPr/>
        </p:nvCxnSpPr>
        <p:spPr>
          <a:xfrm>
            <a:off x="0" y="518616"/>
            <a:ext cx="1917290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82BEB40-C5B2-47E2-9451-4C749196CC50}"/>
              </a:ext>
            </a:extLst>
          </p:cNvPr>
          <p:cNvCxnSpPr>
            <a:cxnSpLocks/>
          </p:cNvCxnSpPr>
          <p:nvPr/>
        </p:nvCxnSpPr>
        <p:spPr>
          <a:xfrm>
            <a:off x="10274709" y="617875"/>
            <a:ext cx="1917291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itle 1">
            <a:extLst>
              <a:ext uri="{FF2B5EF4-FFF2-40B4-BE49-F238E27FC236}">
                <a16:creationId xmlns:a16="http://schemas.microsoft.com/office/drawing/2014/main" id="{1B6DF778-7024-4FD9-91B4-D800DEC07C5A}"/>
              </a:ext>
            </a:extLst>
          </p:cNvPr>
          <p:cNvSpPr txBox="1">
            <a:spLocks noChangeArrowheads="1"/>
          </p:cNvSpPr>
          <p:nvPr/>
        </p:nvSpPr>
        <p:spPr>
          <a:xfrm>
            <a:off x="-39303" y="1776574"/>
            <a:ext cx="3255095" cy="171907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l" defTabSz="68576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1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914354">
              <a:spcAft>
                <a:spcPts val="1200"/>
              </a:spcAft>
              <a:defRPr/>
            </a:pPr>
            <a:r>
              <a:rPr lang="zh-CN" altLang="en-US" sz="4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事件图与系统图</a:t>
            </a:r>
            <a:endParaRPr lang="en-US" altLang="zh-CN" sz="40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defTabSz="914354">
              <a:spcAft>
                <a:spcPts val="1200"/>
              </a:spcAft>
              <a:defRPr/>
            </a:pPr>
            <a:r>
              <a:rPr lang="en-US" altLang="zh-CN" sz="4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Event Diagram</a:t>
            </a:r>
          </a:p>
          <a:p>
            <a:pPr algn="ctr" defTabSz="914354">
              <a:spcAft>
                <a:spcPts val="1200"/>
              </a:spcAft>
              <a:defRPr/>
            </a:pPr>
            <a:r>
              <a:rPr lang="en-US" altLang="zh-CN" sz="4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</a:p>
          <a:p>
            <a:pPr algn="ctr" defTabSz="914354">
              <a:spcAft>
                <a:spcPts val="1200"/>
              </a:spcAft>
              <a:defRPr/>
            </a:pPr>
            <a:r>
              <a:rPr lang="en-US" altLang="zh-CN" sz="4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System Diagram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2F45E1E-E3F9-4A38-99F4-F8AE0E294A31}"/>
              </a:ext>
            </a:extLst>
          </p:cNvPr>
          <p:cNvGrpSpPr/>
          <p:nvPr/>
        </p:nvGrpSpPr>
        <p:grpSpPr>
          <a:xfrm>
            <a:off x="472333" y="5424030"/>
            <a:ext cx="4461003" cy="1336825"/>
            <a:chOff x="527254" y="3270582"/>
            <a:chExt cx="11137491" cy="3347927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43E008EF-FB76-40CF-A0AE-761AAE9213DD}"/>
                </a:ext>
              </a:extLst>
            </p:cNvPr>
            <p:cNvGrpSpPr/>
            <p:nvPr/>
          </p:nvGrpSpPr>
          <p:grpSpPr>
            <a:xfrm>
              <a:off x="527254" y="3270582"/>
              <a:ext cx="11137491" cy="3347927"/>
              <a:chOff x="527254" y="3270582"/>
              <a:chExt cx="11137491" cy="3347927"/>
            </a:xfrm>
          </p:grpSpPr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65963064-18C4-4B2A-831B-7030D8080C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27254" y="3270582"/>
                <a:ext cx="11137491" cy="3347927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</p:pic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84B93EB9-3872-4B6E-A10E-A91950283C92}"/>
                  </a:ext>
                </a:extLst>
              </p:cNvPr>
              <p:cNvCxnSpPr/>
              <p:nvPr/>
            </p:nvCxnSpPr>
            <p:spPr>
              <a:xfrm>
                <a:off x="5936776" y="4865427"/>
                <a:ext cx="1842448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8" name="Title 1">
              <a:extLst>
                <a:ext uri="{FF2B5EF4-FFF2-40B4-BE49-F238E27FC236}">
                  <a16:creationId xmlns:a16="http://schemas.microsoft.com/office/drawing/2014/main" id="{1C7236EF-BCD4-436F-AA4C-3DEA60CAD67A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6377082" y="4569981"/>
              <a:ext cx="961836" cy="281739"/>
            </a:xfrm>
            <a:prstGeom prst="rect">
              <a:avLst/>
            </a:prstGeom>
            <a:ln w="19050">
              <a:noFill/>
            </a:ln>
          </p:spPr>
          <p:txBody>
            <a:bodyPr vert="horz" lIns="91440" tIns="45720" rIns="91440" bIns="45720" rtlCol="0" anchor="ctr">
              <a:noAutofit/>
            </a:bodyPr>
            <a:lstStyle>
              <a:lvl1pPr algn="l" defTabSz="685766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100" b="1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 defTabSz="914354">
                <a:spcAft>
                  <a:spcPts val="1200"/>
                </a:spcAft>
                <a:defRPr/>
              </a:pPr>
              <a:r>
                <a:rPr lang="en-US" altLang="zh-CN" sz="9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</a:p>
          </p:txBody>
        </p:sp>
      </p:grp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DBF0C25-D122-4585-82E3-BB9E455FA049}"/>
              </a:ext>
            </a:extLst>
          </p:cNvPr>
          <p:cNvCxnSpPr>
            <a:cxnSpLocks/>
          </p:cNvCxnSpPr>
          <p:nvPr/>
        </p:nvCxnSpPr>
        <p:spPr>
          <a:xfrm flipH="1">
            <a:off x="472335" y="4264925"/>
            <a:ext cx="5771519" cy="1150931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DC6E06E-4B86-408A-9A06-51DFBD788717}"/>
              </a:ext>
            </a:extLst>
          </p:cNvPr>
          <p:cNvCxnSpPr>
            <a:cxnSpLocks/>
          </p:cNvCxnSpPr>
          <p:nvPr/>
        </p:nvCxnSpPr>
        <p:spPr>
          <a:xfrm flipH="1">
            <a:off x="4933335" y="4319518"/>
            <a:ext cx="2006552" cy="2441337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3EF9F554-4D42-458F-82EE-9B84D2D73E3A}"/>
              </a:ext>
            </a:extLst>
          </p:cNvPr>
          <p:cNvGrpSpPr/>
          <p:nvPr/>
        </p:nvGrpSpPr>
        <p:grpSpPr>
          <a:xfrm>
            <a:off x="6864825" y="5415858"/>
            <a:ext cx="4461003" cy="1336825"/>
            <a:chOff x="6864823" y="5415855"/>
            <a:chExt cx="4461003" cy="1336825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66229962-1E3E-4FB3-8ED5-66BFD3912C8F}"/>
                </a:ext>
              </a:extLst>
            </p:cNvPr>
            <p:cNvGrpSpPr/>
            <p:nvPr/>
          </p:nvGrpSpPr>
          <p:grpSpPr>
            <a:xfrm>
              <a:off x="6864823" y="5415855"/>
              <a:ext cx="4461003" cy="1336825"/>
              <a:chOff x="551941" y="3250114"/>
              <a:chExt cx="11137491" cy="3347927"/>
            </a:xfrm>
          </p:grpSpPr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34DF29E2-C86D-4669-AC27-AFFDC3C62E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artisticBlur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51941" y="3250114"/>
                <a:ext cx="11137491" cy="3347927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</p:pic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19C180BD-5E26-45D0-817E-5F04C4F22537}"/>
                  </a:ext>
                </a:extLst>
              </p:cNvPr>
              <p:cNvCxnSpPr/>
              <p:nvPr/>
            </p:nvCxnSpPr>
            <p:spPr>
              <a:xfrm>
                <a:off x="5936776" y="4865427"/>
                <a:ext cx="1842448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4" name="Title 1">
              <a:extLst>
                <a:ext uri="{FF2B5EF4-FFF2-40B4-BE49-F238E27FC236}">
                  <a16:creationId xmlns:a16="http://schemas.microsoft.com/office/drawing/2014/main" id="{D4481A56-28E3-4704-B4D9-E72255581D13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9198021" y="5942877"/>
              <a:ext cx="385253" cy="112498"/>
            </a:xfrm>
            <a:prstGeom prst="rect">
              <a:avLst/>
            </a:prstGeom>
            <a:ln w="19050">
              <a:noFill/>
            </a:ln>
          </p:spPr>
          <p:txBody>
            <a:bodyPr vert="horz" lIns="91440" tIns="45720" rIns="91440" bIns="45720" rtlCol="0" anchor="ctr">
              <a:noAutofit/>
            </a:bodyPr>
            <a:lstStyle>
              <a:lvl1pPr algn="l" defTabSz="685766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100" b="1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 defTabSz="914354">
                <a:spcAft>
                  <a:spcPts val="1200"/>
                </a:spcAft>
                <a:defRPr/>
              </a:pPr>
              <a:r>
                <a:rPr lang="en-US" altLang="zh-CN" sz="9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7</a:t>
              </a: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79B2CA3B-BF97-46D4-83C9-BEBCFC462423}"/>
              </a:ext>
            </a:extLst>
          </p:cNvPr>
          <p:cNvSpPr txBox="1"/>
          <p:nvPr/>
        </p:nvSpPr>
        <p:spPr>
          <a:xfrm>
            <a:off x="5711946" y="5942877"/>
            <a:ext cx="559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……</a:t>
            </a:r>
            <a:endParaRPr lang="zh-CN" altLang="en-US" b="1" dirty="0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3767AB7F-911C-4091-B4AA-82BD9061E7D1}"/>
              </a:ext>
            </a:extLst>
          </p:cNvPr>
          <p:cNvCxnSpPr>
            <a:cxnSpLocks/>
          </p:cNvCxnSpPr>
          <p:nvPr/>
        </p:nvCxnSpPr>
        <p:spPr>
          <a:xfrm>
            <a:off x="8410579" y="2919927"/>
            <a:ext cx="2931895" cy="2495928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C921AE8B-0E7F-46FB-B0E6-7C5738BE69A2}"/>
              </a:ext>
            </a:extLst>
          </p:cNvPr>
          <p:cNvCxnSpPr>
            <a:cxnSpLocks/>
          </p:cNvCxnSpPr>
          <p:nvPr/>
        </p:nvCxnSpPr>
        <p:spPr>
          <a:xfrm flipH="1">
            <a:off x="6864824" y="2919927"/>
            <a:ext cx="818139" cy="2495928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001576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235D1B3-751B-424D-A11C-35537DFBFB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9001" y="1173237"/>
            <a:ext cx="8835568" cy="5455435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19A78F52-A60F-451B-A34B-BE703A5A10C8}"/>
              </a:ext>
            </a:extLst>
          </p:cNvPr>
          <p:cNvSpPr txBox="1">
            <a:spLocks noChangeArrowheads="1"/>
          </p:cNvSpPr>
          <p:nvPr/>
        </p:nvSpPr>
        <p:spPr>
          <a:xfrm>
            <a:off x="1678216" y="97148"/>
            <a:ext cx="8835568" cy="11152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76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1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685734">
              <a:defRPr/>
            </a:pPr>
            <a:r>
              <a:rPr lang="zh-CN" altLang="en-US" sz="3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事件驱动的过程建模策略（</a:t>
            </a:r>
            <a:r>
              <a:rPr lang="en-US" altLang="zh-CN" sz="3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4/4</a:t>
            </a:r>
            <a:r>
              <a:rPr lang="zh-CN" altLang="en-US" sz="3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32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defTabSz="685734">
              <a:defRPr/>
            </a:pPr>
            <a:r>
              <a:rPr lang="en-US" altLang="zh-CN" sz="3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Event-Driven Process Modeling Strategy</a:t>
            </a:r>
            <a:endParaRPr lang="zh-CN" altLang="en-US" sz="2400" dirty="0">
              <a:solidFill>
                <a:prstClr val="black"/>
              </a:solidFill>
              <a:latin typeface="等线 Light" panose="020F0302020204030204"/>
              <a:ea typeface="等线 Light" panose="02010600030101010101" pitchFamily="2" charset="-122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1A9E2BF-BDF2-465F-AD2D-AEA58EBEB2CD}"/>
              </a:ext>
            </a:extLst>
          </p:cNvPr>
          <p:cNvCxnSpPr>
            <a:cxnSpLocks/>
          </p:cNvCxnSpPr>
          <p:nvPr/>
        </p:nvCxnSpPr>
        <p:spPr>
          <a:xfrm>
            <a:off x="0" y="518616"/>
            <a:ext cx="1917290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82BEB40-C5B2-47E2-9451-4C749196CC50}"/>
              </a:ext>
            </a:extLst>
          </p:cNvPr>
          <p:cNvCxnSpPr>
            <a:cxnSpLocks/>
          </p:cNvCxnSpPr>
          <p:nvPr/>
        </p:nvCxnSpPr>
        <p:spPr>
          <a:xfrm>
            <a:off x="10274709" y="617875"/>
            <a:ext cx="1917291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itle 1">
            <a:extLst>
              <a:ext uri="{FF2B5EF4-FFF2-40B4-BE49-F238E27FC236}">
                <a16:creationId xmlns:a16="http://schemas.microsoft.com/office/drawing/2014/main" id="{7D2654BB-A2AE-4A30-957D-7C3C075CC2DF}"/>
              </a:ext>
            </a:extLst>
          </p:cNvPr>
          <p:cNvSpPr txBox="1">
            <a:spLocks noChangeArrowheads="1"/>
          </p:cNvSpPr>
          <p:nvPr/>
        </p:nvSpPr>
        <p:spPr>
          <a:xfrm>
            <a:off x="162069" y="2191109"/>
            <a:ext cx="3510447" cy="17190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68576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1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914354">
              <a:spcAft>
                <a:spcPts val="1200"/>
              </a:spcAft>
              <a:defRPr/>
            </a:pPr>
            <a:r>
              <a:rPr lang="zh-CN" altLang="en-US" sz="28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基本图 </a:t>
            </a:r>
            <a:endParaRPr lang="en-US" altLang="zh-CN" sz="28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defTabSz="914354">
              <a:spcAft>
                <a:spcPts val="1200"/>
              </a:spcAft>
              <a:defRPr/>
            </a:pPr>
            <a:r>
              <a:rPr lang="en-US" altLang="zh-CN" sz="28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Primitive Diagram</a:t>
            </a:r>
          </a:p>
        </p:txBody>
      </p:sp>
    </p:spTree>
    <p:extLst>
      <p:ext uri="{BB962C8B-B14F-4D97-AF65-F5344CB8AC3E}">
        <p14:creationId xmlns:p14="http://schemas.microsoft.com/office/powerpoint/2010/main" val="317705089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4023646A-26A0-454F-ABAA-D4A028848DE6}"/>
              </a:ext>
            </a:extLst>
          </p:cNvPr>
          <p:cNvSpPr txBox="1">
            <a:spLocks noChangeArrowheads="1"/>
          </p:cNvSpPr>
          <p:nvPr/>
        </p:nvSpPr>
        <p:spPr>
          <a:xfrm>
            <a:off x="349779" y="424507"/>
            <a:ext cx="10124877" cy="92392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68576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1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685734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事件驱动的过程建模策略</a:t>
            </a: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0" marR="0" lvl="0" indent="0" algn="l" defTabSz="685734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Event-Driven Process Modeling Strategy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 Light" panose="020F0302020204030204"/>
              <a:ea typeface="等线 Light" panose="02010600030101010101" pitchFamily="2" charset="-122"/>
              <a:cs typeface="+mj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4DD2A0-C3AB-434E-B20F-D49D500E1398}"/>
              </a:ext>
            </a:extLst>
          </p:cNvPr>
          <p:cNvSpPr txBox="1"/>
          <p:nvPr/>
        </p:nvSpPr>
        <p:spPr>
          <a:xfrm>
            <a:off x="518615" y="1813173"/>
            <a:ext cx="9048468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882" marR="0" lvl="0" indent="-342882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>
                <a:srgbClr val="FF0000"/>
              </a:buClr>
              <a:buSzTx/>
              <a:buFont typeface="+mj-ea"/>
              <a:buAutoNum type="circleNumDbPlain"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构造系统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2FA7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+mn-cs"/>
              </a:rPr>
              <a:t>上下文数据流图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，建立初始的系统范围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342882" marR="0" lvl="0" indent="-342882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>
                <a:srgbClr val="FF0000"/>
              </a:buClr>
              <a:buSzTx/>
              <a:buFont typeface="+mj-ea"/>
              <a:buAutoNum type="circleNumDbPlain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绘制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2FA7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+mn-cs"/>
              </a:rPr>
              <a:t>功能分解图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，将系统划分成逻辑子系统和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/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或功能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342882" marR="0" lvl="0" indent="-342882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>
                <a:srgbClr val="FF0000"/>
              </a:buClr>
              <a:buSzTx/>
              <a:buFont typeface="+mj-ea"/>
              <a:buAutoNum type="circleNumDbPlain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列出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2FA7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+mn-cs"/>
              </a:rPr>
              <a:t>事件响应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或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2FA7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+mn-cs"/>
              </a:rPr>
              <a:t>用例清单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以确定系统必须提供响应的业务事件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342882" marR="0" lvl="0" indent="-342882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>
                <a:srgbClr val="FF0000"/>
              </a:buClr>
              <a:buSzTx/>
              <a:buFont typeface="+mj-ea"/>
              <a:buAutoNum type="circleNumDbPlain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为每个事件构造一个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2FA7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+mn-cs"/>
              </a:rPr>
              <a:t>事件图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342882" marR="0" lvl="0" indent="-342882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>
                <a:srgbClr val="FF0000"/>
              </a:buClr>
              <a:buSzTx/>
              <a:buFont typeface="+mj-ea"/>
              <a:buAutoNum type="circleNumDbPlain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通过合并事件图构造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2FA7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+mn-cs"/>
              </a:rPr>
              <a:t>系统图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（对于较大的系统可以是子系统图）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342882" marR="0" lvl="0" indent="-342882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>
                <a:srgbClr val="FF0000"/>
              </a:buClr>
              <a:buSzTx/>
              <a:buFont typeface="+mj-ea"/>
              <a:buAutoNum type="circleNumDbPlain"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2FA7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+mn-cs"/>
              </a:rPr>
              <a:t>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对需要进一步处理细节的事件过程构造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2FA7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+mn-cs"/>
              </a:rPr>
              <a:t>基本图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，显示单个事件的所有基本过程、数据存储和数据流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42576573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66DC89A-3215-4436-9982-9D41B7DA3D2D}" type="slidenum">
              <a:rPr lang="zh-CN" altLang="en-US" smtClean="0"/>
              <a:pPr>
                <a:defRPr/>
              </a:pPr>
              <a:t>25</a:t>
            </a:fld>
            <a:endParaRPr lang="zh-CN" altLang="en-US"/>
          </a:p>
        </p:txBody>
      </p:sp>
      <p:sp>
        <p:nvSpPr>
          <p:cNvPr id="2" name="平行四边形 1"/>
          <p:cNvSpPr/>
          <p:nvPr/>
        </p:nvSpPr>
        <p:spPr>
          <a:xfrm>
            <a:off x="4485068" y="961957"/>
            <a:ext cx="2286000" cy="1143000"/>
          </a:xfrm>
          <a:prstGeom prst="parallelogram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平行四边形 5"/>
          <p:cNvSpPr/>
          <p:nvPr/>
        </p:nvSpPr>
        <p:spPr>
          <a:xfrm>
            <a:off x="4495800" y="2438400"/>
            <a:ext cx="2286000" cy="1143000"/>
          </a:xfrm>
          <a:prstGeom prst="parallelogram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平行四边形 6"/>
          <p:cNvSpPr/>
          <p:nvPr/>
        </p:nvSpPr>
        <p:spPr>
          <a:xfrm>
            <a:off x="2971800" y="3886200"/>
            <a:ext cx="2286000" cy="1143000"/>
          </a:xfrm>
          <a:prstGeom prst="parallelogram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平行四边形 7"/>
          <p:cNvSpPr/>
          <p:nvPr/>
        </p:nvSpPr>
        <p:spPr>
          <a:xfrm>
            <a:off x="5486400" y="3886200"/>
            <a:ext cx="2286000" cy="1143000"/>
          </a:xfrm>
          <a:prstGeom prst="parallelogram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流程图: 接点 11"/>
          <p:cNvSpPr/>
          <p:nvPr/>
        </p:nvSpPr>
        <p:spPr>
          <a:xfrm>
            <a:off x="5306633" y="1341413"/>
            <a:ext cx="359535" cy="371543"/>
          </a:xfrm>
          <a:prstGeom prst="flowChartConnecto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4" name="直接箭头连接符 13"/>
          <p:cNvCxnSpPr>
            <a:endCxn id="12" idx="2"/>
          </p:cNvCxnSpPr>
          <p:nvPr/>
        </p:nvCxnSpPr>
        <p:spPr>
          <a:xfrm flipV="1">
            <a:off x="4953000" y="1527184"/>
            <a:ext cx="353632" cy="829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>
            <a:stCxn id="12" idx="7"/>
          </p:cNvCxnSpPr>
          <p:nvPr/>
        </p:nvCxnSpPr>
        <p:spPr>
          <a:xfrm flipV="1">
            <a:off x="5613515" y="1266543"/>
            <a:ext cx="406285" cy="1292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>
            <a:stCxn id="12" idx="5"/>
          </p:cNvCxnSpPr>
          <p:nvPr/>
        </p:nvCxnSpPr>
        <p:spPr>
          <a:xfrm>
            <a:off x="5613514" y="1658544"/>
            <a:ext cx="253886" cy="8653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48" name="组合 47"/>
          <p:cNvGrpSpPr/>
          <p:nvPr/>
        </p:nvGrpSpPr>
        <p:grpSpPr>
          <a:xfrm>
            <a:off x="4827968" y="2590430"/>
            <a:ext cx="1649032" cy="845038"/>
            <a:chOff x="3151568" y="2590430"/>
            <a:chExt cx="1649032" cy="845038"/>
          </a:xfrm>
        </p:grpSpPr>
        <p:sp>
          <p:nvSpPr>
            <p:cNvPr id="33" name="流程图: 接点 32"/>
            <p:cNvSpPr/>
            <p:nvPr/>
          </p:nvSpPr>
          <p:spPr>
            <a:xfrm>
              <a:off x="3505200" y="2846031"/>
              <a:ext cx="359535" cy="371543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4" name="直接箭头连接符 33"/>
            <p:cNvCxnSpPr>
              <a:endCxn id="33" idx="2"/>
            </p:cNvCxnSpPr>
            <p:nvPr/>
          </p:nvCxnSpPr>
          <p:spPr>
            <a:xfrm flipV="1">
              <a:off x="3151568" y="3031803"/>
              <a:ext cx="353632" cy="8296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直接箭头连接符 34"/>
            <p:cNvCxnSpPr>
              <a:stCxn id="33" idx="7"/>
              <a:endCxn id="37" idx="2"/>
            </p:cNvCxnSpPr>
            <p:nvPr/>
          </p:nvCxnSpPr>
          <p:spPr>
            <a:xfrm flipV="1">
              <a:off x="3812082" y="2776202"/>
              <a:ext cx="351550" cy="12424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直接箭头连接符 35"/>
            <p:cNvCxnSpPr>
              <a:stCxn id="33" idx="5"/>
              <a:endCxn id="45" idx="2"/>
            </p:cNvCxnSpPr>
            <p:nvPr/>
          </p:nvCxnSpPr>
          <p:spPr>
            <a:xfrm>
              <a:off x="3812082" y="3163163"/>
              <a:ext cx="253886" cy="86534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37" name="流程图: 接点 36"/>
            <p:cNvSpPr/>
            <p:nvPr/>
          </p:nvSpPr>
          <p:spPr>
            <a:xfrm>
              <a:off x="4163632" y="2590430"/>
              <a:ext cx="359535" cy="371543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9" name="直接箭头连接符 38"/>
            <p:cNvCxnSpPr>
              <a:stCxn id="37" idx="6"/>
            </p:cNvCxnSpPr>
            <p:nvPr/>
          </p:nvCxnSpPr>
          <p:spPr>
            <a:xfrm>
              <a:off x="4523167" y="2776202"/>
              <a:ext cx="27743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45" name="流程图: 接点 44"/>
            <p:cNvSpPr/>
            <p:nvPr/>
          </p:nvSpPr>
          <p:spPr>
            <a:xfrm>
              <a:off x="4065968" y="3063925"/>
              <a:ext cx="359535" cy="371543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46" name="直接箭头连接符 45"/>
            <p:cNvCxnSpPr>
              <a:stCxn id="45" idx="6"/>
            </p:cNvCxnSpPr>
            <p:nvPr/>
          </p:nvCxnSpPr>
          <p:spPr>
            <a:xfrm>
              <a:off x="4425503" y="3249697"/>
              <a:ext cx="27743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9" name="流程图: 接点 58"/>
          <p:cNvSpPr/>
          <p:nvPr/>
        </p:nvSpPr>
        <p:spPr>
          <a:xfrm>
            <a:off x="6151808" y="4262995"/>
            <a:ext cx="359535" cy="371543"/>
          </a:xfrm>
          <a:prstGeom prst="flowChartConnecto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2.1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0" name="直接箭头连接符 59"/>
          <p:cNvCxnSpPr>
            <a:endCxn id="59" idx="2"/>
          </p:cNvCxnSpPr>
          <p:nvPr/>
        </p:nvCxnSpPr>
        <p:spPr>
          <a:xfrm flipV="1">
            <a:off x="5798175" y="4448766"/>
            <a:ext cx="353632" cy="829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1" name="直接箭头连接符 60"/>
          <p:cNvCxnSpPr>
            <a:stCxn id="59" idx="7"/>
            <a:endCxn id="63" idx="2"/>
          </p:cNvCxnSpPr>
          <p:nvPr/>
        </p:nvCxnSpPr>
        <p:spPr>
          <a:xfrm flipV="1">
            <a:off x="6458689" y="4193165"/>
            <a:ext cx="351550" cy="12424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2" name="直接箭头连接符 61"/>
          <p:cNvCxnSpPr>
            <a:stCxn id="59" idx="5"/>
            <a:endCxn id="65" idx="2"/>
          </p:cNvCxnSpPr>
          <p:nvPr/>
        </p:nvCxnSpPr>
        <p:spPr>
          <a:xfrm>
            <a:off x="6458689" y="4580126"/>
            <a:ext cx="253886" cy="8653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3" name="流程图: 接点 62"/>
          <p:cNvSpPr/>
          <p:nvPr/>
        </p:nvSpPr>
        <p:spPr>
          <a:xfrm>
            <a:off x="6810240" y="4007394"/>
            <a:ext cx="359535" cy="371543"/>
          </a:xfrm>
          <a:prstGeom prst="flowChartConnecto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2.2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4" name="直接箭头连接符 63"/>
          <p:cNvCxnSpPr>
            <a:stCxn id="63" idx="6"/>
          </p:cNvCxnSpPr>
          <p:nvPr/>
        </p:nvCxnSpPr>
        <p:spPr>
          <a:xfrm>
            <a:off x="7169775" y="4193165"/>
            <a:ext cx="27743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5" name="流程图: 接点 64"/>
          <p:cNvSpPr/>
          <p:nvPr/>
        </p:nvSpPr>
        <p:spPr>
          <a:xfrm>
            <a:off x="6712576" y="4480889"/>
            <a:ext cx="359535" cy="371543"/>
          </a:xfrm>
          <a:prstGeom prst="flowChartConnecto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2.3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6" name="直接箭头连接符 65"/>
          <p:cNvCxnSpPr>
            <a:stCxn id="65" idx="6"/>
          </p:cNvCxnSpPr>
          <p:nvPr/>
        </p:nvCxnSpPr>
        <p:spPr>
          <a:xfrm>
            <a:off x="7072111" y="4666660"/>
            <a:ext cx="27743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81" name="组合 180"/>
          <p:cNvGrpSpPr/>
          <p:nvPr/>
        </p:nvGrpSpPr>
        <p:grpSpPr>
          <a:xfrm>
            <a:off x="1752600" y="5482071"/>
            <a:ext cx="2286000" cy="1143000"/>
            <a:chOff x="228600" y="5329671"/>
            <a:chExt cx="2286000" cy="1143000"/>
          </a:xfrm>
        </p:grpSpPr>
        <p:sp>
          <p:nvSpPr>
            <p:cNvPr id="9" name="平行四边形 8"/>
            <p:cNvSpPr/>
            <p:nvPr/>
          </p:nvSpPr>
          <p:spPr>
            <a:xfrm>
              <a:off x="228600" y="5329671"/>
              <a:ext cx="2286000" cy="1143000"/>
            </a:xfrm>
            <a:prstGeom prst="parallelogram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88" name="组合 87"/>
            <p:cNvGrpSpPr/>
            <p:nvPr/>
          </p:nvGrpSpPr>
          <p:grpSpPr>
            <a:xfrm>
              <a:off x="554058" y="5689594"/>
              <a:ext cx="1655742" cy="375460"/>
              <a:chOff x="5686826" y="2692382"/>
              <a:chExt cx="1655742" cy="375460"/>
            </a:xfrm>
          </p:grpSpPr>
          <p:sp>
            <p:nvSpPr>
              <p:cNvPr id="68" name="流程图: 接点 67"/>
              <p:cNvSpPr/>
              <p:nvPr/>
            </p:nvSpPr>
            <p:spPr>
              <a:xfrm>
                <a:off x="6040458" y="2696299"/>
                <a:ext cx="359535" cy="371543"/>
              </a:xfrm>
              <a:prstGeom prst="flowChartConnector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1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1.1.1</a:t>
                </a:r>
                <a:endParaRPr lang="zh-CN" alt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69" name="直接箭头连接符 68"/>
              <p:cNvCxnSpPr>
                <a:endCxn id="68" idx="2"/>
              </p:cNvCxnSpPr>
              <p:nvPr/>
            </p:nvCxnSpPr>
            <p:spPr>
              <a:xfrm flipV="1">
                <a:off x="5686826" y="2882071"/>
                <a:ext cx="353632" cy="829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直接箭头连接符 69"/>
              <p:cNvCxnSpPr>
                <a:stCxn id="68" idx="6"/>
                <a:endCxn id="72" idx="2"/>
              </p:cNvCxnSpPr>
              <p:nvPr/>
            </p:nvCxnSpPr>
            <p:spPr>
              <a:xfrm flipV="1">
                <a:off x="6399993" y="2878154"/>
                <a:ext cx="305607" cy="391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72" name="流程图: 接点 71"/>
              <p:cNvSpPr/>
              <p:nvPr/>
            </p:nvSpPr>
            <p:spPr>
              <a:xfrm>
                <a:off x="6705600" y="2692382"/>
                <a:ext cx="359535" cy="371543"/>
              </a:xfrm>
              <a:prstGeom prst="flowChartConnector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1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1.1.2</a:t>
                </a:r>
                <a:endParaRPr lang="zh-CN" alt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73" name="直接箭头连接符 72"/>
              <p:cNvCxnSpPr>
                <a:stCxn id="72" idx="6"/>
              </p:cNvCxnSpPr>
              <p:nvPr/>
            </p:nvCxnSpPr>
            <p:spPr>
              <a:xfrm>
                <a:off x="7065135" y="2878154"/>
                <a:ext cx="277433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15" name="组合 114"/>
          <p:cNvGrpSpPr/>
          <p:nvPr/>
        </p:nvGrpSpPr>
        <p:grpSpPr>
          <a:xfrm>
            <a:off x="3179473" y="4021469"/>
            <a:ext cx="1828800" cy="854593"/>
            <a:chOff x="5715000" y="2069885"/>
            <a:chExt cx="1828800" cy="854593"/>
          </a:xfrm>
        </p:grpSpPr>
        <p:sp>
          <p:nvSpPr>
            <p:cNvPr id="50" name="流程图: 接点 49"/>
            <p:cNvSpPr/>
            <p:nvPr/>
          </p:nvSpPr>
          <p:spPr>
            <a:xfrm>
              <a:off x="5910593" y="2551862"/>
              <a:ext cx="359535" cy="371543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1.1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51" name="直接箭头连接符 50"/>
            <p:cNvCxnSpPr>
              <a:endCxn id="50" idx="2"/>
            </p:cNvCxnSpPr>
            <p:nvPr/>
          </p:nvCxnSpPr>
          <p:spPr>
            <a:xfrm>
              <a:off x="5715000" y="2737634"/>
              <a:ext cx="19559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直接箭头连接符 51"/>
            <p:cNvCxnSpPr>
              <a:stCxn id="50" idx="7"/>
              <a:endCxn id="54" idx="2"/>
            </p:cNvCxnSpPr>
            <p:nvPr/>
          </p:nvCxnSpPr>
          <p:spPr>
            <a:xfrm flipV="1">
              <a:off x="6217475" y="2260757"/>
              <a:ext cx="207202" cy="345516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直接箭头连接符 52"/>
            <p:cNvCxnSpPr>
              <a:stCxn id="50" idx="6"/>
              <a:endCxn id="56" idx="2"/>
            </p:cNvCxnSpPr>
            <p:nvPr/>
          </p:nvCxnSpPr>
          <p:spPr>
            <a:xfrm>
              <a:off x="6270128" y="2737634"/>
              <a:ext cx="334316" cy="1073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54" name="流程图: 接点 53"/>
            <p:cNvSpPr/>
            <p:nvPr/>
          </p:nvSpPr>
          <p:spPr>
            <a:xfrm>
              <a:off x="6424677" y="2074985"/>
              <a:ext cx="359535" cy="371543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1.2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55" name="直接箭头连接符 54"/>
            <p:cNvCxnSpPr>
              <a:stCxn id="54" idx="6"/>
              <a:endCxn id="99" idx="2"/>
            </p:cNvCxnSpPr>
            <p:nvPr/>
          </p:nvCxnSpPr>
          <p:spPr>
            <a:xfrm flipV="1">
              <a:off x="6784212" y="2255657"/>
              <a:ext cx="178428" cy="510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56" name="流程图: 接点 55"/>
            <p:cNvSpPr/>
            <p:nvPr/>
          </p:nvSpPr>
          <p:spPr>
            <a:xfrm>
              <a:off x="6604444" y="2552935"/>
              <a:ext cx="359535" cy="371543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1.4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57" name="直接箭头连接符 56"/>
            <p:cNvCxnSpPr>
              <a:stCxn id="56" idx="6"/>
            </p:cNvCxnSpPr>
            <p:nvPr/>
          </p:nvCxnSpPr>
          <p:spPr>
            <a:xfrm>
              <a:off x="6963979" y="2738707"/>
              <a:ext cx="358196" cy="7799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99" name="流程图: 接点 98"/>
            <p:cNvSpPr/>
            <p:nvPr/>
          </p:nvSpPr>
          <p:spPr>
            <a:xfrm>
              <a:off x="6962640" y="2069885"/>
              <a:ext cx="359535" cy="371543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1.3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03" name="直接箭头连接符 102"/>
            <p:cNvCxnSpPr>
              <a:stCxn id="99" idx="6"/>
            </p:cNvCxnSpPr>
            <p:nvPr/>
          </p:nvCxnSpPr>
          <p:spPr>
            <a:xfrm>
              <a:off x="7322175" y="2255657"/>
              <a:ext cx="22162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79" name="组合 178"/>
          <p:cNvGrpSpPr/>
          <p:nvPr/>
        </p:nvGrpSpPr>
        <p:grpSpPr>
          <a:xfrm>
            <a:off x="6380408" y="5482071"/>
            <a:ext cx="2286000" cy="1143000"/>
            <a:chOff x="4856408" y="5329671"/>
            <a:chExt cx="2286000" cy="1143000"/>
          </a:xfrm>
        </p:grpSpPr>
        <p:sp>
          <p:nvSpPr>
            <p:cNvPr id="11" name="平行四边形 10"/>
            <p:cNvSpPr/>
            <p:nvPr/>
          </p:nvSpPr>
          <p:spPr>
            <a:xfrm>
              <a:off x="4856408" y="5329671"/>
              <a:ext cx="2286000" cy="1143000"/>
            </a:xfrm>
            <a:prstGeom prst="parallelogram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7" name="流程图: 接点 116"/>
            <p:cNvSpPr/>
            <p:nvPr/>
          </p:nvSpPr>
          <p:spPr>
            <a:xfrm>
              <a:off x="5468693" y="5759423"/>
              <a:ext cx="359535" cy="371543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2.2.1</a:t>
              </a:r>
              <a:endParaRPr lang="zh-CN" altLang="en-US" sz="1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18" name="直接箭头连接符 117"/>
            <p:cNvCxnSpPr>
              <a:endCxn id="117" idx="2"/>
            </p:cNvCxnSpPr>
            <p:nvPr/>
          </p:nvCxnSpPr>
          <p:spPr>
            <a:xfrm flipV="1">
              <a:off x="5115061" y="5945195"/>
              <a:ext cx="353632" cy="8296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9" name="直接箭头连接符 118"/>
            <p:cNvCxnSpPr>
              <a:stCxn id="117" idx="7"/>
              <a:endCxn id="121" idx="2"/>
            </p:cNvCxnSpPr>
            <p:nvPr/>
          </p:nvCxnSpPr>
          <p:spPr>
            <a:xfrm flipV="1">
              <a:off x="5775575" y="5689594"/>
              <a:ext cx="351550" cy="12424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0" name="直接箭头连接符 119"/>
            <p:cNvCxnSpPr>
              <a:stCxn id="117" idx="5"/>
              <a:endCxn id="123" idx="2"/>
            </p:cNvCxnSpPr>
            <p:nvPr/>
          </p:nvCxnSpPr>
          <p:spPr>
            <a:xfrm>
              <a:off x="5775575" y="6076555"/>
              <a:ext cx="253886" cy="86534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21" name="流程图: 接点 120"/>
            <p:cNvSpPr/>
            <p:nvPr/>
          </p:nvSpPr>
          <p:spPr>
            <a:xfrm>
              <a:off x="6127125" y="5503822"/>
              <a:ext cx="359535" cy="371543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2.2.2</a:t>
              </a:r>
              <a:endParaRPr lang="zh-CN" altLang="en-US" sz="1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22" name="直接箭头连接符 121"/>
            <p:cNvCxnSpPr>
              <a:stCxn id="121" idx="6"/>
            </p:cNvCxnSpPr>
            <p:nvPr/>
          </p:nvCxnSpPr>
          <p:spPr>
            <a:xfrm>
              <a:off x="6486660" y="5689594"/>
              <a:ext cx="27743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23" name="流程图: 接点 122"/>
            <p:cNvSpPr/>
            <p:nvPr/>
          </p:nvSpPr>
          <p:spPr>
            <a:xfrm>
              <a:off x="6029461" y="5977317"/>
              <a:ext cx="359535" cy="371543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2.2.3</a:t>
              </a:r>
              <a:endParaRPr lang="zh-CN" altLang="en-US" sz="1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24" name="直接箭头连接符 123"/>
            <p:cNvCxnSpPr>
              <a:stCxn id="123" idx="6"/>
            </p:cNvCxnSpPr>
            <p:nvPr/>
          </p:nvCxnSpPr>
          <p:spPr>
            <a:xfrm>
              <a:off x="6388996" y="6163089"/>
              <a:ext cx="27743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80" name="组合 179"/>
          <p:cNvGrpSpPr/>
          <p:nvPr/>
        </p:nvGrpSpPr>
        <p:grpSpPr>
          <a:xfrm>
            <a:off x="4066504" y="5486400"/>
            <a:ext cx="2286000" cy="1143000"/>
            <a:chOff x="2542504" y="5334000"/>
            <a:chExt cx="2286000" cy="1143000"/>
          </a:xfrm>
        </p:grpSpPr>
        <p:sp>
          <p:nvSpPr>
            <p:cNvPr id="10" name="平行四边形 9"/>
            <p:cNvSpPr/>
            <p:nvPr/>
          </p:nvSpPr>
          <p:spPr>
            <a:xfrm>
              <a:off x="2542504" y="5334000"/>
              <a:ext cx="2286000" cy="1143000"/>
            </a:xfrm>
            <a:prstGeom prst="parallelogram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26" name="组合 125"/>
            <p:cNvGrpSpPr/>
            <p:nvPr/>
          </p:nvGrpSpPr>
          <p:grpSpPr>
            <a:xfrm>
              <a:off x="2899535" y="5685677"/>
              <a:ext cx="1655742" cy="375460"/>
              <a:chOff x="5686826" y="2692382"/>
              <a:chExt cx="1655742" cy="375460"/>
            </a:xfrm>
          </p:grpSpPr>
          <p:sp>
            <p:nvSpPr>
              <p:cNvPr id="127" name="流程图: 接点 126"/>
              <p:cNvSpPr/>
              <p:nvPr/>
            </p:nvSpPr>
            <p:spPr>
              <a:xfrm>
                <a:off x="6040458" y="2696299"/>
                <a:ext cx="359535" cy="371543"/>
              </a:xfrm>
              <a:prstGeom prst="flowChartConnector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1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2.1.1</a:t>
                </a:r>
                <a:endParaRPr lang="zh-CN" alt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28" name="直接箭头连接符 127"/>
              <p:cNvCxnSpPr>
                <a:endCxn id="127" idx="2"/>
              </p:cNvCxnSpPr>
              <p:nvPr/>
            </p:nvCxnSpPr>
            <p:spPr>
              <a:xfrm flipV="1">
                <a:off x="5686826" y="2882071"/>
                <a:ext cx="353632" cy="829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9" name="直接箭头连接符 128"/>
              <p:cNvCxnSpPr>
                <a:stCxn id="127" idx="6"/>
                <a:endCxn id="130" idx="2"/>
              </p:cNvCxnSpPr>
              <p:nvPr/>
            </p:nvCxnSpPr>
            <p:spPr>
              <a:xfrm flipV="1">
                <a:off x="6399993" y="2878154"/>
                <a:ext cx="305607" cy="391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30" name="流程图: 接点 129"/>
              <p:cNvSpPr/>
              <p:nvPr/>
            </p:nvSpPr>
            <p:spPr>
              <a:xfrm>
                <a:off x="6705600" y="2692382"/>
                <a:ext cx="359535" cy="371543"/>
              </a:xfrm>
              <a:prstGeom prst="flowChartConnector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1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2.1.2</a:t>
                </a:r>
                <a:endParaRPr lang="zh-CN" alt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31" name="直接箭头连接符 130"/>
              <p:cNvCxnSpPr>
                <a:stCxn id="130" idx="6"/>
              </p:cNvCxnSpPr>
              <p:nvPr/>
            </p:nvCxnSpPr>
            <p:spPr>
              <a:xfrm>
                <a:off x="7065135" y="2878154"/>
                <a:ext cx="277433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33" name="直接连接符 132"/>
          <p:cNvCxnSpPr/>
          <p:nvPr/>
        </p:nvCxnSpPr>
        <p:spPr>
          <a:xfrm flipH="1">
            <a:off x="4777169" y="1738088"/>
            <a:ext cx="665141" cy="700313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4" name="直接连接符 133"/>
          <p:cNvCxnSpPr>
            <a:stCxn id="12" idx="4"/>
          </p:cNvCxnSpPr>
          <p:nvPr/>
        </p:nvCxnSpPr>
        <p:spPr>
          <a:xfrm>
            <a:off x="5486400" y="1712955"/>
            <a:ext cx="1295400" cy="73500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40" name="直接连接符 139"/>
          <p:cNvCxnSpPr/>
          <p:nvPr/>
        </p:nvCxnSpPr>
        <p:spPr>
          <a:xfrm flipH="1">
            <a:off x="3276601" y="3241418"/>
            <a:ext cx="2084766" cy="644783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43" name="直接连接符 142"/>
          <p:cNvCxnSpPr>
            <a:stCxn id="33" idx="4"/>
          </p:cNvCxnSpPr>
          <p:nvPr/>
        </p:nvCxnSpPr>
        <p:spPr>
          <a:xfrm flipH="1">
            <a:off x="5270502" y="3217575"/>
            <a:ext cx="90867" cy="658555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48" name="直接连接符 147"/>
          <p:cNvCxnSpPr>
            <a:stCxn id="45" idx="4"/>
          </p:cNvCxnSpPr>
          <p:nvPr/>
        </p:nvCxnSpPr>
        <p:spPr>
          <a:xfrm flipH="1">
            <a:off x="5795022" y="3435469"/>
            <a:ext cx="127115" cy="452897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49" name="直接连接符 148"/>
          <p:cNvCxnSpPr/>
          <p:nvPr/>
        </p:nvCxnSpPr>
        <p:spPr>
          <a:xfrm>
            <a:off x="5915248" y="3435469"/>
            <a:ext cx="1857152" cy="460287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4" name="直接连接符 153"/>
          <p:cNvCxnSpPr>
            <a:stCxn id="50" idx="4"/>
          </p:cNvCxnSpPr>
          <p:nvPr/>
        </p:nvCxnSpPr>
        <p:spPr>
          <a:xfrm flipH="1">
            <a:off x="2068102" y="4874989"/>
            <a:ext cx="1486732" cy="607083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7" name="直接连接符 156"/>
          <p:cNvCxnSpPr>
            <a:stCxn id="50" idx="4"/>
          </p:cNvCxnSpPr>
          <p:nvPr/>
        </p:nvCxnSpPr>
        <p:spPr>
          <a:xfrm>
            <a:off x="3554834" y="4874989"/>
            <a:ext cx="493154" cy="645647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0" name="直接连接符 159"/>
          <p:cNvCxnSpPr>
            <a:stCxn id="59" idx="4"/>
          </p:cNvCxnSpPr>
          <p:nvPr/>
        </p:nvCxnSpPr>
        <p:spPr>
          <a:xfrm flipH="1">
            <a:off x="4354871" y="4634538"/>
            <a:ext cx="1976705" cy="841791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3" name="直接连接符 162"/>
          <p:cNvCxnSpPr>
            <a:stCxn id="59" idx="4"/>
          </p:cNvCxnSpPr>
          <p:nvPr/>
        </p:nvCxnSpPr>
        <p:spPr>
          <a:xfrm>
            <a:off x="6331576" y="4634538"/>
            <a:ext cx="47761" cy="821959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6" name="直接连接符 165"/>
          <p:cNvCxnSpPr/>
          <p:nvPr/>
        </p:nvCxnSpPr>
        <p:spPr>
          <a:xfrm flipH="1">
            <a:off x="6673971" y="4874990"/>
            <a:ext cx="218373" cy="581507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9" name="直接连接符 168"/>
          <p:cNvCxnSpPr/>
          <p:nvPr/>
        </p:nvCxnSpPr>
        <p:spPr>
          <a:xfrm>
            <a:off x="6934200" y="4874989"/>
            <a:ext cx="1732208" cy="58886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3" name="直接连接符 172"/>
          <p:cNvCxnSpPr/>
          <p:nvPr/>
        </p:nvCxnSpPr>
        <p:spPr>
          <a:xfrm>
            <a:off x="1981200" y="2286000"/>
            <a:ext cx="8305800" cy="0"/>
          </a:xfrm>
          <a:prstGeom prst="line">
            <a:avLst/>
          </a:prstGeom>
          <a:ln w="190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直接连接符 173"/>
          <p:cNvCxnSpPr/>
          <p:nvPr/>
        </p:nvCxnSpPr>
        <p:spPr>
          <a:xfrm>
            <a:off x="1849862" y="5181600"/>
            <a:ext cx="8665739" cy="0"/>
          </a:xfrm>
          <a:prstGeom prst="line">
            <a:avLst/>
          </a:prstGeom>
          <a:ln w="190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矩形 187"/>
          <p:cNvSpPr/>
          <p:nvPr/>
        </p:nvSpPr>
        <p:spPr>
          <a:xfrm>
            <a:off x="9067801" y="1245273"/>
            <a:ext cx="81304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>
              <a:lnSpc>
                <a:spcPct val="150000"/>
              </a:lnSpc>
              <a:buClr>
                <a:srgbClr val="0000FF"/>
              </a:buClr>
              <a:defRPr/>
            </a:pPr>
            <a:r>
              <a:rPr lang="zh-CN" altLang="en-US" sz="2400" spc="50" dirty="0">
                <a:ln w="11430"/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rPr>
              <a:t>顶层</a:t>
            </a:r>
          </a:p>
        </p:txBody>
      </p:sp>
      <p:sp>
        <p:nvSpPr>
          <p:cNvPr id="189" name="矩形 188"/>
          <p:cNvSpPr/>
          <p:nvPr/>
        </p:nvSpPr>
        <p:spPr>
          <a:xfrm>
            <a:off x="8910705" y="3461387"/>
            <a:ext cx="112723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>
              <a:lnSpc>
                <a:spcPct val="150000"/>
              </a:lnSpc>
              <a:buClr>
                <a:srgbClr val="0000FF"/>
              </a:buClr>
              <a:defRPr/>
            </a:pPr>
            <a:r>
              <a:rPr lang="zh-CN" altLang="en-US" sz="2400" spc="50" dirty="0">
                <a:ln w="11430"/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rPr>
              <a:t>中间层</a:t>
            </a:r>
          </a:p>
        </p:txBody>
      </p:sp>
      <p:sp>
        <p:nvSpPr>
          <p:cNvPr id="190" name="矩形 189"/>
          <p:cNvSpPr/>
          <p:nvPr/>
        </p:nvSpPr>
        <p:spPr>
          <a:xfrm>
            <a:off x="9095508" y="5676027"/>
            <a:ext cx="81304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>
              <a:lnSpc>
                <a:spcPct val="150000"/>
              </a:lnSpc>
              <a:buClr>
                <a:srgbClr val="0000FF"/>
              </a:buClr>
              <a:defRPr/>
            </a:pPr>
            <a:r>
              <a:rPr lang="zh-CN" altLang="en-US" sz="2400" spc="50" dirty="0">
                <a:ln w="11430"/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rPr>
              <a:t>底层</a:t>
            </a:r>
          </a:p>
        </p:txBody>
      </p:sp>
      <p:sp>
        <p:nvSpPr>
          <p:cNvPr id="83" name="Title 1">
            <a:extLst>
              <a:ext uri="{FF2B5EF4-FFF2-40B4-BE49-F238E27FC236}">
                <a16:creationId xmlns:a16="http://schemas.microsoft.com/office/drawing/2014/main" id="{4023646A-26A0-454F-ABAA-D4A028848DE6}"/>
              </a:ext>
            </a:extLst>
          </p:cNvPr>
          <p:cNvSpPr txBox="1">
            <a:spLocks noChangeArrowheads="1"/>
          </p:cNvSpPr>
          <p:nvPr/>
        </p:nvSpPr>
        <p:spPr>
          <a:xfrm>
            <a:off x="1178587" y="-53559"/>
            <a:ext cx="9834827" cy="11152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76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1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ctr" defTabSz="914400">
              <a:spcAft>
                <a:spcPts val="1200"/>
              </a:spcAft>
              <a:defRPr/>
            </a:pPr>
            <a:r>
              <a:rPr lang="zh-CN" altLang="en-US" sz="3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自上而下结构</a:t>
            </a:r>
            <a:endParaRPr lang="en-US" altLang="zh-CN" sz="3100" kern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4" name="Straight Connector 2">
            <a:extLst>
              <a:ext uri="{FF2B5EF4-FFF2-40B4-BE49-F238E27FC236}">
                <a16:creationId xmlns:a16="http://schemas.microsoft.com/office/drawing/2014/main" id="{A9337565-044E-4EF6-9468-A53A4D4F1CB6}"/>
              </a:ext>
            </a:extLst>
          </p:cNvPr>
          <p:cNvCxnSpPr/>
          <p:nvPr/>
        </p:nvCxnSpPr>
        <p:spPr>
          <a:xfrm>
            <a:off x="0" y="518616"/>
            <a:ext cx="2756848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Straight Connector 20">
            <a:extLst>
              <a:ext uri="{FF2B5EF4-FFF2-40B4-BE49-F238E27FC236}">
                <a16:creationId xmlns:a16="http://schemas.microsoft.com/office/drawing/2014/main" id="{B66034E9-43B4-4A0B-AB55-68418913EC94}"/>
              </a:ext>
            </a:extLst>
          </p:cNvPr>
          <p:cNvCxnSpPr/>
          <p:nvPr/>
        </p:nvCxnSpPr>
        <p:spPr>
          <a:xfrm>
            <a:off x="9435152" y="518616"/>
            <a:ext cx="2756848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9530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83"/>
    </mc:Choice>
    <mc:Fallback xmlns="">
      <p:transition spd="slow" advTm="3883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66DC89A-3215-4436-9982-9D41B7DA3D2D}" type="slidenum">
              <a:rPr lang="zh-CN" altLang="en-US" smtClean="0"/>
              <a:pPr>
                <a:defRPr/>
              </a:pPr>
              <a:t>26</a:t>
            </a:fld>
            <a:endParaRPr lang="zh-CN" altLang="en-US"/>
          </a:p>
        </p:txBody>
      </p:sp>
      <p:sp>
        <p:nvSpPr>
          <p:cNvPr id="2" name="平行四边形 1"/>
          <p:cNvSpPr/>
          <p:nvPr/>
        </p:nvSpPr>
        <p:spPr>
          <a:xfrm>
            <a:off x="4485068" y="961957"/>
            <a:ext cx="2286000" cy="1143000"/>
          </a:xfrm>
          <a:prstGeom prst="parallelogram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流程图: 接点 11"/>
          <p:cNvSpPr/>
          <p:nvPr/>
        </p:nvSpPr>
        <p:spPr>
          <a:xfrm>
            <a:off x="5306633" y="1341413"/>
            <a:ext cx="359535" cy="371543"/>
          </a:xfrm>
          <a:prstGeom prst="flowChartConnecto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4" name="直接箭头连接符 13"/>
          <p:cNvCxnSpPr>
            <a:endCxn id="12" idx="2"/>
          </p:cNvCxnSpPr>
          <p:nvPr/>
        </p:nvCxnSpPr>
        <p:spPr>
          <a:xfrm flipV="1">
            <a:off x="4953000" y="1527184"/>
            <a:ext cx="353632" cy="829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>
            <a:stCxn id="12" idx="7"/>
          </p:cNvCxnSpPr>
          <p:nvPr/>
        </p:nvCxnSpPr>
        <p:spPr>
          <a:xfrm flipV="1">
            <a:off x="5613515" y="1266543"/>
            <a:ext cx="406285" cy="1292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>
            <a:stCxn id="12" idx="5"/>
          </p:cNvCxnSpPr>
          <p:nvPr/>
        </p:nvCxnSpPr>
        <p:spPr>
          <a:xfrm>
            <a:off x="5613514" y="1658544"/>
            <a:ext cx="253886" cy="8653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8" name="矩形 187"/>
          <p:cNvSpPr/>
          <p:nvPr/>
        </p:nvSpPr>
        <p:spPr>
          <a:xfrm>
            <a:off x="9067801" y="1245273"/>
            <a:ext cx="81304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>
              <a:lnSpc>
                <a:spcPct val="150000"/>
              </a:lnSpc>
              <a:buClr>
                <a:srgbClr val="0000FF"/>
              </a:buClr>
              <a:defRPr/>
            </a:pPr>
            <a:r>
              <a:rPr lang="zh-CN" altLang="en-US" sz="2400" spc="50" dirty="0">
                <a:ln w="11430"/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rPr>
              <a:t>顶层</a:t>
            </a:r>
          </a:p>
        </p:txBody>
      </p:sp>
      <p:grpSp>
        <p:nvGrpSpPr>
          <p:cNvPr id="15" name="组合 14"/>
          <p:cNvGrpSpPr/>
          <p:nvPr/>
        </p:nvGrpSpPr>
        <p:grpSpPr>
          <a:xfrm>
            <a:off x="1752600" y="1712956"/>
            <a:ext cx="8763000" cy="4916445"/>
            <a:chOff x="228600" y="1712955"/>
            <a:chExt cx="8763000" cy="4916445"/>
          </a:xfrm>
        </p:grpSpPr>
        <p:cxnSp>
          <p:nvCxnSpPr>
            <p:cNvPr id="133" name="直接连接符 132"/>
            <p:cNvCxnSpPr/>
            <p:nvPr/>
          </p:nvCxnSpPr>
          <p:spPr>
            <a:xfrm flipH="1">
              <a:off x="3253168" y="1738087"/>
              <a:ext cx="665141" cy="700313"/>
            </a:xfrm>
            <a:prstGeom prst="line">
              <a:avLst/>
            </a:prstGeom>
            <a:ln w="19050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34" name="直接连接符 133"/>
            <p:cNvCxnSpPr>
              <a:stCxn id="12" idx="4"/>
            </p:cNvCxnSpPr>
            <p:nvPr/>
          </p:nvCxnSpPr>
          <p:spPr>
            <a:xfrm>
              <a:off x="3962400" y="1712955"/>
              <a:ext cx="1295400" cy="735000"/>
            </a:xfrm>
            <a:prstGeom prst="line">
              <a:avLst/>
            </a:prstGeom>
            <a:ln w="19050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grpSp>
          <p:nvGrpSpPr>
            <p:cNvPr id="13" name="组合 12"/>
            <p:cNvGrpSpPr/>
            <p:nvPr/>
          </p:nvGrpSpPr>
          <p:grpSpPr>
            <a:xfrm>
              <a:off x="228600" y="2286000"/>
              <a:ext cx="8763000" cy="4343400"/>
              <a:chOff x="228600" y="2286000"/>
              <a:chExt cx="8763000" cy="4343400"/>
            </a:xfrm>
          </p:grpSpPr>
          <p:cxnSp>
            <p:nvCxnSpPr>
              <p:cNvPr id="173" name="直接连接符 172"/>
              <p:cNvCxnSpPr/>
              <p:nvPr/>
            </p:nvCxnSpPr>
            <p:spPr>
              <a:xfrm>
                <a:off x="457200" y="2286000"/>
                <a:ext cx="8305800" cy="0"/>
              </a:xfrm>
              <a:prstGeom prst="line">
                <a:avLst/>
              </a:prstGeom>
              <a:ln w="1905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直接连接符 173"/>
              <p:cNvCxnSpPr/>
              <p:nvPr/>
            </p:nvCxnSpPr>
            <p:spPr>
              <a:xfrm>
                <a:off x="325861" y="5181600"/>
                <a:ext cx="8665739" cy="0"/>
              </a:xfrm>
              <a:prstGeom prst="line">
                <a:avLst/>
              </a:prstGeom>
              <a:ln w="1905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" name="组合 4"/>
              <p:cNvGrpSpPr/>
              <p:nvPr/>
            </p:nvGrpSpPr>
            <p:grpSpPr>
              <a:xfrm>
                <a:off x="228600" y="2438400"/>
                <a:ext cx="8285337" cy="4191000"/>
                <a:chOff x="228600" y="2438400"/>
                <a:chExt cx="8285337" cy="4191000"/>
              </a:xfrm>
            </p:grpSpPr>
            <p:sp>
              <p:nvSpPr>
                <p:cNvPr id="6" name="平行四边形 5"/>
                <p:cNvSpPr/>
                <p:nvPr/>
              </p:nvSpPr>
              <p:spPr>
                <a:xfrm>
                  <a:off x="2971800" y="2438400"/>
                  <a:ext cx="2286000" cy="1143000"/>
                </a:xfrm>
                <a:prstGeom prst="parallelogram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" name="平行四边形 6"/>
                <p:cNvSpPr/>
                <p:nvPr/>
              </p:nvSpPr>
              <p:spPr>
                <a:xfrm>
                  <a:off x="1447800" y="3886200"/>
                  <a:ext cx="2286000" cy="1143000"/>
                </a:xfrm>
                <a:prstGeom prst="parallelogram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8" name="平行四边形 7"/>
                <p:cNvSpPr/>
                <p:nvPr/>
              </p:nvSpPr>
              <p:spPr>
                <a:xfrm>
                  <a:off x="3962400" y="3886200"/>
                  <a:ext cx="2286000" cy="1143000"/>
                </a:xfrm>
                <a:prstGeom prst="parallelogram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grpSp>
              <p:nvGrpSpPr>
                <p:cNvPr id="48" name="组合 47"/>
                <p:cNvGrpSpPr/>
                <p:nvPr/>
              </p:nvGrpSpPr>
              <p:grpSpPr>
                <a:xfrm>
                  <a:off x="3303968" y="2590430"/>
                  <a:ext cx="1649032" cy="845038"/>
                  <a:chOff x="3151568" y="2590430"/>
                  <a:chExt cx="1649032" cy="845038"/>
                </a:xfrm>
              </p:grpSpPr>
              <p:sp>
                <p:nvSpPr>
                  <p:cNvPr id="33" name="流程图: 接点 32"/>
                  <p:cNvSpPr/>
                  <p:nvPr/>
                </p:nvSpPr>
                <p:spPr>
                  <a:xfrm>
                    <a:off x="3505200" y="2846031"/>
                    <a:ext cx="359535" cy="371543"/>
                  </a:xfrm>
                  <a:prstGeom prst="flowChartConnector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CN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1</a:t>
                    </a:r>
                    <a:endParaRPr lang="zh-CN" altLang="en-US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cxnSp>
                <p:nvCxnSpPr>
                  <p:cNvPr id="34" name="直接箭头连接符 33"/>
                  <p:cNvCxnSpPr>
                    <a:endCxn id="33" idx="2"/>
                  </p:cNvCxnSpPr>
                  <p:nvPr/>
                </p:nvCxnSpPr>
                <p:spPr>
                  <a:xfrm flipV="1">
                    <a:off x="3151568" y="3031803"/>
                    <a:ext cx="353632" cy="8296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" name="直接箭头连接符 34"/>
                  <p:cNvCxnSpPr>
                    <a:stCxn id="33" idx="7"/>
                    <a:endCxn id="37" idx="2"/>
                  </p:cNvCxnSpPr>
                  <p:nvPr/>
                </p:nvCxnSpPr>
                <p:spPr>
                  <a:xfrm flipV="1">
                    <a:off x="3812082" y="2776202"/>
                    <a:ext cx="351550" cy="124240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直接箭头连接符 35"/>
                  <p:cNvCxnSpPr>
                    <a:stCxn id="33" idx="5"/>
                    <a:endCxn id="45" idx="2"/>
                  </p:cNvCxnSpPr>
                  <p:nvPr/>
                </p:nvCxnSpPr>
                <p:spPr>
                  <a:xfrm>
                    <a:off x="3812082" y="3163163"/>
                    <a:ext cx="253886" cy="86534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7" name="流程图: 接点 36"/>
                  <p:cNvSpPr/>
                  <p:nvPr/>
                </p:nvSpPr>
                <p:spPr>
                  <a:xfrm>
                    <a:off x="4163632" y="2590430"/>
                    <a:ext cx="359535" cy="371543"/>
                  </a:xfrm>
                  <a:prstGeom prst="flowChartConnector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CN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2</a:t>
                    </a:r>
                    <a:endParaRPr lang="zh-CN" altLang="en-US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cxnSp>
                <p:nvCxnSpPr>
                  <p:cNvPr id="39" name="直接箭头连接符 38"/>
                  <p:cNvCxnSpPr>
                    <a:stCxn id="37" idx="6"/>
                  </p:cNvCxnSpPr>
                  <p:nvPr/>
                </p:nvCxnSpPr>
                <p:spPr>
                  <a:xfrm>
                    <a:off x="4523167" y="2776202"/>
                    <a:ext cx="277433" cy="0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5" name="流程图: 接点 44"/>
                  <p:cNvSpPr/>
                  <p:nvPr/>
                </p:nvSpPr>
                <p:spPr>
                  <a:xfrm>
                    <a:off x="4065968" y="3063925"/>
                    <a:ext cx="359535" cy="371543"/>
                  </a:xfrm>
                  <a:prstGeom prst="flowChartConnector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CN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3</a:t>
                    </a:r>
                    <a:endParaRPr lang="zh-CN" altLang="en-US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cxnSp>
                <p:nvCxnSpPr>
                  <p:cNvPr id="46" name="直接箭头连接符 45"/>
                  <p:cNvCxnSpPr>
                    <a:stCxn id="45" idx="6"/>
                  </p:cNvCxnSpPr>
                  <p:nvPr/>
                </p:nvCxnSpPr>
                <p:spPr>
                  <a:xfrm>
                    <a:off x="4425503" y="3249697"/>
                    <a:ext cx="277433" cy="0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59" name="流程图: 接点 58"/>
                <p:cNvSpPr/>
                <p:nvPr/>
              </p:nvSpPr>
              <p:spPr>
                <a:xfrm>
                  <a:off x="4627807" y="4262994"/>
                  <a:ext cx="359535" cy="371543"/>
                </a:xfrm>
                <a:prstGeom prst="flowChartConnector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altLang="zh-CN" sz="14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2.1</a:t>
                  </a:r>
                  <a:endParaRPr lang="zh-CN" alt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60" name="直接箭头连接符 59"/>
                <p:cNvCxnSpPr>
                  <a:endCxn id="59" idx="2"/>
                </p:cNvCxnSpPr>
                <p:nvPr/>
              </p:nvCxnSpPr>
              <p:spPr>
                <a:xfrm flipV="1">
                  <a:off x="4274175" y="4448766"/>
                  <a:ext cx="353632" cy="8296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直接箭头连接符 60"/>
                <p:cNvCxnSpPr>
                  <a:stCxn id="59" idx="7"/>
                  <a:endCxn id="63" idx="2"/>
                </p:cNvCxnSpPr>
                <p:nvPr/>
              </p:nvCxnSpPr>
              <p:spPr>
                <a:xfrm flipV="1">
                  <a:off x="4934689" y="4193165"/>
                  <a:ext cx="351550" cy="12424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直接箭头连接符 61"/>
                <p:cNvCxnSpPr>
                  <a:stCxn id="59" idx="5"/>
                  <a:endCxn id="65" idx="2"/>
                </p:cNvCxnSpPr>
                <p:nvPr/>
              </p:nvCxnSpPr>
              <p:spPr>
                <a:xfrm>
                  <a:off x="4934689" y="4580126"/>
                  <a:ext cx="253886" cy="86534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63" name="流程图: 接点 62"/>
                <p:cNvSpPr/>
                <p:nvPr/>
              </p:nvSpPr>
              <p:spPr>
                <a:xfrm>
                  <a:off x="5286239" y="4007393"/>
                  <a:ext cx="359535" cy="371543"/>
                </a:xfrm>
                <a:prstGeom prst="flowChartConnector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altLang="zh-CN" sz="14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2.2</a:t>
                  </a:r>
                  <a:endParaRPr lang="zh-CN" alt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64" name="直接箭头连接符 63"/>
                <p:cNvCxnSpPr>
                  <a:stCxn id="63" idx="6"/>
                </p:cNvCxnSpPr>
                <p:nvPr/>
              </p:nvCxnSpPr>
              <p:spPr>
                <a:xfrm>
                  <a:off x="5645774" y="4193165"/>
                  <a:ext cx="277433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65" name="流程图: 接点 64"/>
                <p:cNvSpPr/>
                <p:nvPr/>
              </p:nvSpPr>
              <p:spPr>
                <a:xfrm>
                  <a:off x="5188575" y="4480888"/>
                  <a:ext cx="359535" cy="371543"/>
                </a:xfrm>
                <a:prstGeom prst="flowChartConnector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altLang="zh-CN" sz="14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2.3</a:t>
                  </a:r>
                  <a:endParaRPr lang="zh-CN" alt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66" name="直接箭头连接符 65"/>
                <p:cNvCxnSpPr>
                  <a:stCxn id="65" idx="6"/>
                </p:cNvCxnSpPr>
                <p:nvPr/>
              </p:nvCxnSpPr>
              <p:spPr>
                <a:xfrm>
                  <a:off x="5548110" y="4666660"/>
                  <a:ext cx="277433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grpSp>
              <p:nvGrpSpPr>
                <p:cNvPr id="181" name="组合 180"/>
                <p:cNvGrpSpPr/>
                <p:nvPr/>
              </p:nvGrpSpPr>
              <p:grpSpPr>
                <a:xfrm>
                  <a:off x="228600" y="5482071"/>
                  <a:ext cx="2286000" cy="1143000"/>
                  <a:chOff x="228600" y="5329671"/>
                  <a:chExt cx="2286000" cy="1143000"/>
                </a:xfrm>
              </p:grpSpPr>
              <p:sp>
                <p:nvSpPr>
                  <p:cNvPr id="9" name="平行四边形 8"/>
                  <p:cNvSpPr/>
                  <p:nvPr/>
                </p:nvSpPr>
                <p:spPr>
                  <a:xfrm>
                    <a:off x="228600" y="5329671"/>
                    <a:ext cx="2286000" cy="1143000"/>
                  </a:xfrm>
                  <a:prstGeom prst="parallelogram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grpSp>
                <p:nvGrpSpPr>
                  <p:cNvPr id="88" name="组合 87"/>
                  <p:cNvGrpSpPr/>
                  <p:nvPr/>
                </p:nvGrpSpPr>
                <p:grpSpPr>
                  <a:xfrm>
                    <a:off x="554058" y="5689594"/>
                    <a:ext cx="1655742" cy="375460"/>
                    <a:chOff x="5686826" y="2692382"/>
                    <a:chExt cx="1655742" cy="375460"/>
                  </a:xfrm>
                </p:grpSpPr>
                <p:sp>
                  <p:nvSpPr>
                    <p:cNvPr id="68" name="流程图: 接点 67"/>
                    <p:cNvSpPr/>
                    <p:nvPr/>
                  </p:nvSpPr>
                  <p:spPr>
                    <a:xfrm>
                      <a:off x="6040458" y="2696299"/>
                      <a:ext cx="359535" cy="371543"/>
                    </a:xfrm>
                    <a:prstGeom prst="flowChartConnector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lIns="0" tIns="0" rIns="0" bIns="0" rtlCol="0" anchor="ctr"/>
                    <a:lstStyle/>
                    <a:p>
                      <a:pPr algn="ctr"/>
                      <a:r>
                        <a:rPr lang="en-US" altLang="zh-CN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1.1.1</a:t>
                      </a:r>
                      <a:endParaRPr lang="zh-CN" altLang="en-US" sz="1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  <p:cxnSp>
                  <p:nvCxnSpPr>
                    <p:cNvPr id="69" name="直接箭头连接符 68"/>
                    <p:cNvCxnSpPr>
                      <a:endCxn id="68" idx="2"/>
                    </p:cNvCxnSpPr>
                    <p:nvPr/>
                  </p:nvCxnSpPr>
                  <p:spPr>
                    <a:xfrm flipV="1">
                      <a:off x="5686826" y="2882071"/>
                      <a:ext cx="353632" cy="8296"/>
                    </a:xfrm>
                    <a:prstGeom prst="straightConnector1">
                      <a:avLst/>
                    </a:prstGeom>
                    <a:ln>
                      <a:tailEnd type="triangle"/>
                    </a:ln>
                  </p:spPr>
                  <p:style>
                    <a:lnRef idx="3">
                      <a:schemeClr val="dk1"/>
                    </a:lnRef>
                    <a:fillRef idx="0">
                      <a:schemeClr val="dk1"/>
                    </a:fillRef>
                    <a:effectRef idx="2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0" name="直接箭头连接符 69"/>
                    <p:cNvCxnSpPr>
                      <a:stCxn id="68" idx="6"/>
                      <a:endCxn id="72" idx="2"/>
                    </p:cNvCxnSpPr>
                    <p:nvPr/>
                  </p:nvCxnSpPr>
                  <p:spPr>
                    <a:xfrm flipV="1">
                      <a:off x="6399993" y="2878154"/>
                      <a:ext cx="305607" cy="3917"/>
                    </a:xfrm>
                    <a:prstGeom prst="straightConnector1">
                      <a:avLst/>
                    </a:prstGeom>
                    <a:ln>
                      <a:tailEnd type="triangle"/>
                    </a:ln>
                  </p:spPr>
                  <p:style>
                    <a:lnRef idx="3">
                      <a:schemeClr val="dk1"/>
                    </a:lnRef>
                    <a:fillRef idx="0">
                      <a:schemeClr val="dk1"/>
                    </a:fillRef>
                    <a:effectRef idx="2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72" name="流程图: 接点 71"/>
                    <p:cNvSpPr/>
                    <p:nvPr/>
                  </p:nvSpPr>
                  <p:spPr>
                    <a:xfrm>
                      <a:off x="6705600" y="2692382"/>
                      <a:ext cx="359535" cy="371543"/>
                    </a:xfrm>
                    <a:prstGeom prst="flowChartConnector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lIns="0" tIns="0" rIns="0" bIns="0" rtlCol="0" anchor="ctr"/>
                    <a:lstStyle/>
                    <a:p>
                      <a:pPr algn="ctr"/>
                      <a:r>
                        <a:rPr lang="en-US" altLang="zh-CN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1.1.2</a:t>
                      </a:r>
                      <a:endParaRPr lang="zh-CN" altLang="en-US" sz="1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  <p:cxnSp>
                  <p:nvCxnSpPr>
                    <p:cNvPr id="73" name="直接箭头连接符 72"/>
                    <p:cNvCxnSpPr>
                      <a:stCxn id="72" idx="6"/>
                    </p:cNvCxnSpPr>
                    <p:nvPr/>
                  </p:nvCxnSpPr>
                  <p:spPr>
                    <a:xfrm>
                      <a:off x="7065135" y="2878154"/>
                      <a:ext cx="277433" cy="0"/>
                    </a:xfrm>
                    <a:prstGeom prst="straightConnector1">
                      <a:avLst/>
                    </a:prstGeom>
                    <a:ln>
                      <a:tailEnd type="triangle"/>
                    </a:ln>
                  </p:spPr>
                  <p:style>
                    <a:lnRef idx="3">
                      <a:schemeClr val="dk1"/>
                    </a:lnRef>
                    <a:fillRef idx="0">
                      <a:schemeClr val="dk1"/>
                    </a:fillRef>
                    <a:effectRef idx="2">
                      <a:schemeClr val="dk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grpSp>
              <p:nvGrpSpPr>
                <p:cNvPr id="115" name="组合 114"/>
                <p:cNvGrpSpPr/>
                <p:nvPr/>
              </p:nvGrpSpPr>
              <p:grpSpPr>
                <a:xfrm>
                  <a:off x="1655473" y="4021468"/>
                  <a:ext cx="1828800" cy="854593"/>
                  <a:chOff x="5715000" y="2069885"/>
                  <a:chExt cx="1828800" cy="854593"/>
                </a:xfrm>
              </p:grpSpPr>
              <p:sp>
                <p:nvSpPr>
                  <p:cNvPr id="50" name="流程图: 接点 49"/>
                  <p:cNvSpPr/>
                  <p:nvPr/>
                </p:nvSpPr>
                <p:spPr>
                  <a:xfrm>
                    <a:off x="5910593" y="2551862"/>
                    <a:ext cx="359535" cy="371543"/>
                  </a:xfrm>
                  <a:prstGeom prst="flowChartConnector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altLang="zh-CN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1.1</a:t>
                    </a:r>
                    <a:endParaRPr lang="zh-CN" altLang="en-US" sz="1400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cxnSp>
                <p:nvCxnSpPr>
                  <p:cNvPr id="51" name="直接箭头连接符 50"/>
                  <p:cNvCxnSpPr>
                    <a:endCxn id="50" idx="2"/>
                  </p:cNvCxnSpPr>
                  <p:nvPr/>
                </p:nvCxnSpPr>
                <p:spPr>
                  <a:xfrm>
                    <a:off x="5715000" y="2737634"/>
                    <a:ext cx="195593" cy="0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" name="直接箭头连接符 51"/>
                  <p:cNvCxnSpPr>
                    <a:stCxn id="50" idx="7"/>
                    <a:endCxn id="54" idx="2"/>
                  </p:cNvCxnSpPr>
                  <p:nvPr/>
                </p:nvCxnSpPr>
                <p:spPr>
                  <a:xfrm flipV="1">
                    <a:off x="6217475" y="2260757"/>
                    <a:ext cx="207202" cy="345516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" name="直接箭头连接符 52"/>
                  <p:cNvCxnSpPr>
                    <a:stCxn id="50" idx="6"/>
                    <a:endCxn id="56" idx="2"/>
                  </p:cNvCxnSpPr>
                  <p:nvPr/>
                </p:nvCxnSpPr>
                <p:spPr>
                  <a:xfrm>
                    <a:off x="6270128" y="2737634"/>
                    <a:ext cx="334316" cy="1073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4" name="流程图: 接点 53"/>
                  <p:cNvSpPr/>
                  <p:nvPr/>
                </p:nvSpPr>
                <p:spPr>
                  <a:xfrm>
                    <a:off x="6424677" y="2074985"/>
                    <a:ext cx="359535" cy="371543"/>
                  </a:xfrm>
                  <a:prstGeom prst="flowChartConnector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altLang="zh-CN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1.2</a:t>
                    </a:r>
                    <a:endParaRPr lang="zh-CN" altLang="en-US" sz="1400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cxnSp>
                <p:nvCxnSpPr>
                  <p:cNvPr id="55" name="直接箭头连接符 54"/>
                  <p:cNvCxnSpPr>
                    <a:stCxn id="54" idx="6"/>
                    <a:endCxn id="99" idx="2"/>
                  </p:cNvCxnSpPr>
                  <p:nvPr/>
                </p:nvCxnSpPr>
                <p:spPr>
                  <a:xfrm flipV="1">
                    <a:off x="6784212" y="2255657"/>
                    <a:ext cx="178428" cy="5100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6" name="流程图: 接点 55"/>
                  <p:cNvSpPr/>
                  <p:nvPr/>
                </p:nvSpPr>
                <p:spPr>
                  <a:xfrm>
                    <a:off x="6604444" y="2552935"/>
                    <a:ext cx="359535" cy="371543"/>
                  </a:xfrm>
                  <a:prstGeom prst="flowChartConnector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altLang="zh-CN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1.4</a:t>
                    </a:r>
                    <a:endParaRPr lang="zh-CN" altLang="en-US" sz="1400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cxnSp>
                <p:nvCxnSpPr>
                  <p:cNvPr id="57" name="直接箭头连接符 56"/>
                  <p:cNvCxnSpPr>
                    <a:stCxn id="56" idx="6"/>
                  </p:cNvCxnSpPr>
                  <p:nvPr/>
                </p:nvCxnSpPr>
                <p:spPr>
                  <a:xfrm>
                    <a:off x="6963979" y="2738707"/>
                    <a:ext cx="358196" cy="7799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99" name="流程图: 接点 98"/>
                  <p:cNvSpPr/>
                  <p:nvPr/>
                </p:nvSpPr>
                <p:spPr>
                  <a:xfrm>
                    <a:off x="6962640" y="2069885"/>
                    <a:ext cx="359535" cy="371543"/>
                  </a:xfrm>
                  <a:prstGeom prst="flowChartConnector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altLang="zh-CN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1.3</a:t>
                    </a:r>
                    <a:endParaRPr lang="zh-CN" altLang="en-US" sz="1400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cxnSp>
                <p:nvCxnSpPr>
                  <p:cNvPr id="103" name="直接箭头连接符 102"/>
                  <p:cNvCxnSpPr>
                    <a:stCxn id="99" idx="6"/>
                  </p:cNvCxnSpPr>
                  <p:nvPr/>
                </p:nvCxnSpPr>
                <p:spPr>
                  <a:xfrm>
                    <a:off x="7322175" y="2255657"/>
                    <a:ext cx="221625" cy="0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79" name="组合 178"/>
                <p:cNvGrpSpPr/>
                <p:nvPr/>
              </p:nvGrpSpPr>
              <p:grpSpPr>
                <a:xfrm>
                  <a:off x="4856408" y="5482071"/>
                  <a:ext cx="2286000" cy="1143000"/>
                  <a:chOff x="4856408" y="5329671"/>
                  <a:chExt cx="2286000" cy="1143000"/>
                </a:xfrm>
              </p:grpSpPr>
              <p:sp>
                <p:nvSpPr>
                  <p:cNvPr id="11" name="平行四边形 10"/>
                  <p:cNvSpPr/>
                  <p:nvPr/>
                </p:nvSpPr>
                <p:spPr>
                  <a:xfrm>
                    <a:off x="4856408" y="5329671"/>
                    <a:ext cx="2286000" cy="1143000"/>
                  </a:xfrm>
                  <a:prstGeom prst="parallelogram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17" name="流程图: 接点 116"/>
                  <p:cNvSpPr/>
                  <p:nvPr/>
                </p:nvSpPr>
                <p:spPr>
                  <a:xfrm>
                    <a:off x="5468693" y="5759423"/>
                    <a:ext cx="359535" cy="371543"/>
                  </a:xfrm>
                  <a:prstGeom prst="flowChartConnector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altLang="zh-CN" sz="1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2.2.1</a:t>
                    </a:r>
                    <a:endParaRPr lang="zh-CN" altLang="en-US" sz="1000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cxnSp>
                <p:nvCxnSpPr>
                  <p:cNvPr id="118" name="直接箭头连接符 117"/>
                  <p:cNvCxnSpPr>
                    <a:endCxn id="117" idx="2"/>
                  </p:cNvCxnSpPr>
                  <p:nvPr/>
                </p:nvCxnSpPr>
                <p:spPr>
                  <a:xfrm flipV="1">
                    <a:off x="5115061" y="5945195"/>
                    <a:ext cx="353632" cy="8296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9" name="直接箭头连接符 118"/>
                  <p:cNvCxnSpPr>
                    <a:stCxn id="117" idx="7"/>
                    <a:endCxn id="121" idx="2"/>
                  </p:cNvCxnSpPr>
                  <p:nvPr/>
                </p:nvCxnSpPr>
                <p:spPr>
                  <a:xfrm flipV="1">
                    <a:off x="5775575" y="5689594"/>
                    <a:ext cx="351550" cy="124240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0" name="直接箭头连接符 119"/>
                  <p:cNvCxnSpPr>
                    <a:stCxn id="117" idx="5"/>
                    <a:endCxn id="123" idx="2"/>
                  </p:cNvCxnSpPr>
                  <p:nvPr/>
                </p:nvCxnSpPr>
                <p:spPr>
                  <a:xfrm>
                    <a:off x="5775575" y="6076555"/>
                    <a:ext cx="253886" cy="86534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21" name="流程图: 接点 120"/>
                  <p:cNvSpPr/>
                  <p:nvPr/>
                </p:nvSpPr>
                <p:spPr>
                  <a:xfrm>
                    <a:off x="6127125" y="5503822"/>
                    <a:ext cx="359535" cy="371543"/>
                  </a:xfrm>
                  <a:prstGeom prst="flowChartConnector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altLang="zh-CN" sz="1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2.2.2</a:t>
                    </a:r>
                    <a:endParaRPr lang="zh-CN" altLang="en-US" sz="1000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cxnSp>
                <p:nvCxnSpPr>
                  <p:cNvPr id="122" name="直接箭头连接符 121"/>
                  <p:cNvCxnSpPr>
                    <a:stCxn id="121" idx="6"/>
                  </p:cNvCxnSpPr>
                  <p:nvPr/>
                </p:nvCxnSpPr>
                <p:spPr>
                  <a:xfrm>
                    <a:off x="6486660" y="5689594"/>
                    <a:ext cx="277433" cy="0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23" name="流程图: 接点 122"/>
                  <p:cNvSpPr/>
                  <p:nvPr/>
                </p:nvSpPr>
                <p:spPr>
                  <a:xfrm>
                    <a:off x="6029461" y="5977317"/>
                    <a:ext cx="359535" cy="371543"/>
                  </a:xfrm>
                  <a:prstGeom prst="flowChartConnector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altLang="zh-CN" sz="1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2.2.3</a:t>
                    </a:r>
                    <a:endParaRPr lang="zh-CN" altLang="en-US" sz="1000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cxnSp>
                <p:nvCxnSpPr>
                  <p:cNvPr id="124" name="直接箭头连接符 123"/>
                  <p:cNvCxnSpPr>
                    <a:stCxn id="123" idx="6"/>
                  </p:cNvCxnSpPr>
                  <p:nvPr/>
                </p:nvCxnSpPr>
                <p:spPr>
                  <a:xfrm>
                    <a:off x="6388996" y="6163089"/>
                    <a:ext cx="277433" cy="0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80" name="组合 179"/>
                <p:cNvGrpSpPr/>
                <p:nvPr/>
              </p:nvGrpSpPr>
              <p:grpSpPr>
                <a:xfrm>
                  <a:off x="2542504" y="5486400"/>
                  <a:ext cx="2286000" cy="1143000"/>
                  <a:chOff x="2542504" y="5334000"/>
                  <a:chExt cx="2286000" cy="1143000"/>
                </a:xfrm>
              </p:grpSpPr>
              <p:sp>
                <p:nvSpPr>
                  <p:cNvPr id="10" name="平行四边形 9"/>
                  <p:cNvSpPr/>
                  <p:nvPr/>
                </p:nvSpPr>
                <p:spPr>
                  <a:xfrm>
                    <a:off x="2542504" y="5334000"/>
                    <a:ext cx="2286000" cy="1143000"/>
                  </a:xfrm>
                  <a:prstGeom prst="parallelogram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grpSp>
                <p:nvGrpSpPr>
                  <p:cNvPr id="126" name="组合 125"/>
                  <p:cNvGrpSpPr/>
                  <p:nvPr/>
                </p:nvGrpSpPr>
                <p:grpSpPr>
                  <a:xfrm>
                    <a:off x="2899535" y="5685677"/>
                    <a:ext cx="1655742" cy="375460"/>
                    <a:chOff x="5686826" y="2692382"/>
                    <a:chExt cx="1655742" cy="375460"/>
                  </a:xfrm>
                </p:grpSpPr>
                <p:sp>
                  <p:nvSpPr>
                    <p:cNvPr id="127" name="流程图: 接点 126"/>
                    <p:cNvSpPr/>
                    <p:nvPr/>
                  </p:nvSpPr>
                  <p:spPr>
                    <a:xfrm>
                      <a:off x="6040458" y="2696299"/>
                      <a:ext cx="359535" cy="371543"/>
                    </a:xfrm>
                    <a:prstGeom prst="flowChartConnector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lIns="0" tIns="0" rIns="0" bIns="0" rtlCol="0" anchor="ctr"/>
                    <a:lstStyle/>
                    <a:p>
                      <a:pPr algn="ctr"/>
                      <a:r>
                        <a:rPr lang="en-US" altLang="zh-CN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2.1.1</a:t>
                      </a:r>
                      <a:endParaRPr lang="zh-CN" altLang="en-US" sz="1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  <p:cxnSp>
                  <p:nvCxnSpPr>
                    <p:cNvPr id="128" name="直接箭头连接符 127"/>
                    <p:cNvCxnSpPr>
                      <a:endCxn id="127" idx="2"/>
                    </p:cNvCxnSpPr>
                    <p:nvPr/>
                  </p:nvCxnSpPr>
                  <p:spPr>
                    <a:xfrm flipV="1">
                      <a:off x="5686826" y="2882071"/>
                      <a:ext cx="353632" cy="8296"/>
                    </a:xfrm>
                    <a:prstGeom prst="straightConnector1">
                      <a:avLst/>
                    </a:prstGeom>
                    <a:ln>
                      <a:tailEnd type="triangle"/>
                    </a:ln>
                  </p:spPr>
                  <p:style>
                    <a:lnRef idx="3">
                      <a:schemeClr val="dk1"/>
                    </a:lnRef>
                    <a:fillRef idx="0">
                      <a:schemeClr val="dk1"/>
                    </a:fillRef>
                    <a:effectRef idx="2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29" name="直接箭头连接符 128"/>
                    <p:cNvCxnSpPr>
                      <a:stCxn id="127" idx="6"/>
                      <a:endCxn id="130" idx="2"/>
                    </p:cNvCxnSpPr>
                    <p:nvPr/>
                  </p:nvCxnSpPr>
                  <p:spPr>
                    <a:xfrm flipV="1">
                      <a:off x="6399993" y="2878154"/>
                      <a:ext cx="305607" cy="3917"/>
                    </a:xfrm>
                    <a:prstGeom prst="straightConnector1">
                      <a:avLst/>
                    </a:prstGeom>
                    <a:ln>
                      <a:tailEnd type="triangle"/>
                    </a:ln>
                  </p:spPr>
                  <p:style>
                    <a:lnRef idx="3">
                      <a:schemeClr val="dk1"/>
                    </a:lnRef>
                    <a:fillRef idx="0">
                      <a:schemeClr val="dk1"/>
                    </a:fillRef>
                    <a:effectRef idx="2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30" name="流程图: 接点 129"/>
                    <p:cNvSpPr/>
                    <p:nvPr/>
                  </p:nvSpPr>
                  <p:spPr>
                    <a:xfrm>
                      <a:off x="6705600" y="2692382"/>
                      <a:ext cx="359535" cy="371543"/>
                    </a:xfrm>
                    <a:prstGeom prst="flowChartConnector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lIns="0" tIns="0" rIns="0" bIns="0" rtlCol="0" anchor="ctr"/>
                    <a:lstStyle/>
                    <a:p>
                      <a:pPr algn="ctr"/>
                      <a:r>
                        <a:rPr lang="en-US" altLang="zh-CN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2.1.2</a:t>
                      </a:r>
                      <a:endParaRPr lang="zh-CN" altLang="en-US" sz="1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  <p:cxnSp>
                  <p:nvCxnSpPr>
                    <p:cNvPr id="131" name="直接箭头连接符 130"/>
                    <p:cNvCxnSpPr>
                      <a:stCxn id="130" idx="6"/>
                    </p:cNvCxnSpPr>
                    <p:nvPr/>
                  </p:nvCxnSpPr>
                  <p:spPr>
                    <a:xfrm>
                      <a:off x="7065135" y="2878154"/>
                      <a:ext cx="277433" cy="0"/>
                    </a:xfrm>
                    <a:prstGeom prst="straightConnector1">
                      <a:avLst/>
                    </a:prstGeom>
                    <a:ln>
                      <a:tailEnd type="triangle"/>
                    </a:ln>
                  </p:spPr>
                  <p:style>
                    <a:lnRef idx="3">
                      <a:schemeClr val="dk1"/>
                    </a:lnRef>
                    <a:fillRef idx="0">
                      <a:schemeClr val="dk1"/>
                    </a:fillRef>
                    <a:effectRef idx="2">
                      <a:schemeClr val="dk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140" name="直接连接符 139"/>
                <p:cNvCxnSpPr/>
                <p:nvPr/>
              </p:nvCxnSpPr>
              <p:spPr>
                <a:xfrm flipH="1">
                  <a:off x="1752601" y="3241417"/>
                  <a:ext cx="2084766" cy="644783"/>
                </a:xfrm>
                <a:prstGeom prst="line">
                  <a:avLst/>
                </a:prstGeom>
                <a:ln w="19050" cap="flat" cmpd="sng" algn="ctr">
                  <a:solidFill>
                    <a:schemeClr val="dk1"/>
                  </a:solidFill>
                  <a:prstDash val="dash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直接连接符 142"/>
                <p:cNvCxnSpPr>
                  <a:stCxn id="33" idx="4"/>
                </p:cNvCxnSpPr>
                <p:nvPr/>
              </p:nvCxnSpPr>
              <p:spPr>
                <a:xfrm flipH="1">
                  <a:off x="3746501" y="3217574"/>
                  <a:ext cx="90867" cy="658555"/>
                </a:xfrm>
                <a:prstGeom prst="line">
                  <a:avLst/>
                </a:prstGeom>
                <a:ln w="19050" cap="flat" cmpd="sng" algn="ctr">
                  <a:solidFill>
                    <a:schemeClr val="dk1"/>
                  </a:solidFill>
                  <a:prstDash val="dash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cxnSp>
              <p:nvCxnSpPr>
                <p:cNvPr id="148" name="直接连接符 147"/>
                <p:cNvCxnSpPr>
                  <a:stCxn id="45" idx="4"/>
                </p:cNvCxnSpPr>
                <p:nvPr/>
              </p:nvCxnSpPr>
              <p:spPr>
                <a:xfrm flipH="1">
                  <a:off x="4271021" y="3435468"/>
                  <a:ext cx="127115" cy="452897"/>
                </a:xfrm>
                <a:prstGeom prst="line">
                  <a:avLst/>
                </a:prstGeom>
                <a:ln w="19050" cap="flat" cmpd="sng" algn="ctr">
                  <a:solidFill>
                    <a:schemeClr val="dk1"/>
                  </a:solidFill>
                  <a:prstDash val="dash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cxnSp>
              <p:nvCxnSpPr>
                <p:cNvPr id="149" name="直接连接符 148"/>
                <p:cNvCxnSpPr/>
                <p:nvPr/>
              </p:nvCxnSpPr>
              <p:spPr>
                <a:xfrm>
                  <a:off x="4391248" y="3435468"/>
                  <a:ext cx="1857152" cy="460287"/>
                </a:xfrm>
                <a:prstGeom prst="line">
                  <a:avLst/>
                </a:prstGeom>
                <a:ln w="19050" cap="flat" cmpd="sng" algn="ctr">
                  <a:solidFill>
                    <a:schemeClr val="dk1"/>
                  </a:solidFill>
                  <a:prstDash val="dash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cxnSp>
              <p:nvCxnSpPr>
                <p:cNvPr id="154" name="直接连接符 153"/>
                <p:cNvCxnSpPr>
                  <a:stCxn id="50" idx="4"/>
                </p:cNvCxnSpPr>
                <p:nvPr/>
              </p:nvCxnSpPr>
              <p:spPr>
                <a:xfrm flipH="1">
                  <a:off x="544102" y="4874988"/>
                  <a:ext cx="1486732" cy="607083"/>
                </a:xfrm>
                <a:prstGeom prst="line">
                  <a:avLst/>
                </a:prstGeom>
                <a:ln w="19050" cap="flat" cmpd="sng" algn="ctr">
                  <a:solidFill>
                    <a:schemeClr val="dk1"/>
                  </a:solidFill>
                  <a:prstDash val="dash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cxnSp>
              <p:nvCxnSpPr>
                <p:cNvPr id="157" name="直接连接符 156"/>
                <p:cNvCxnSpPr>
                  <a:stCxn id="50" idx="4"/>
                </p:cNvCxnSpPr>
                <p:nvPr/>
              </p:nvCxnSpPr>
              <p:spPr>
                <a:xfrm>
                  <a:off x="2030834" y="4874988"/>
                  <a:ext cx="493154" cy="645647"/>
                </a:xfrm>
                <a:prstGeom prst="line">
                  <a:avLst/>
                </a:prstGeom>
                <a:ln w="19050" cap="flat" cmpd="sng" algn="ctr">
                  <a:solidFill>
                    <a:schemeClr val="dk1"/>
                  </a:solidFill>
                  <a:prstDash val="dash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cxnSp>
              <p:nvCxnSpPr>
                <p:cNvPr id="160" name="直接连接符 159"/>
                <p:cNvCxnSpPr>
                  <a:stCxn id="59" idx="4"/>
                </p:cNvCxnSpPr>
                <p:nvPr/>
              </p:nvCxnSpPr>
              <p:spPr>
                <a:xfrm flipH="1">
                  <a:off x="2830870" y="4634537"/>
                  <a:ext cx="1976705" cy="841791"/>
                </a:xfrm>
                <a:prstGeom prst="line">
                  <a:avLst/>
                </a:prstGeom>
                <a:ln w="19050" cap="flat" cmpd="sng" algn="ctr">
                  <a:solidFill>
                    <a:schemeClr val="dk1"/>
                  </a:solidFill>
                  <a:prstDash val="dash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cxnSp>
              <p:nvCxnSpPr>
                <p:cNvPr id="163" name="直接连接符 162"/>
                <p:cNvCxnSpPr>
                  <a:stCxn id="59" idx="4"/>
                </p:cNvCxnSpPr>
                <p:nvPr/>
              </p:nvCxnSpPr>
              <p:spPr>
                <a:xfrm>
                  <a:off x="4807575" y="4634537"/>
                  <a:ext cx="47761" cy="821959"/>
                </a:xfrm>
                <a:prstGeom prst="line">
                  <a:avLst/>
                </a:prstGeom>
                <a:ln w="19050" cap="flat" cmpd="sng" algn="ctr">
                  <a:solidFill>
                    <a:schemeClr val="dk1"/>
                  </a:solidFill>
                  <a:prstDash val="dash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cxnSp>
              <p:nvCxnSpPr>
                <p:cNvPr id="166" name="直接连接符 165"/>
                <p:cNvCxnSpPr/>
                <p:nvPr/>
              </p:nvCxnSpPr>
              <p:spPr>
                <a:xfrm flipH="1">
                  <a:off x="5149970" y="4874989"/>
                  <a:ext cx="218373" cy="581507"/>
                </a:xfrm>
                <a:prstGeom prst="line">
                  <a:avLst/>
                </a:prstGeom>
                <a:ln w="19050" cap="flat" cmpd="sng" algn="ctr">
                  <a:solidFill>
                    <a:schemeClr val="dk1"/>
                  </a:solidFill>
                  <a:prstDash val="dash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cxnSp>
              <p:nvCxnSpPr>
                <p:cNvPr id="169" name="直接连接符 168"/>
                <p:cNvCxnSpPr/>
                <p:nvPr/>
              </p:nvCxnSpPr>
              <p:spPr>
                <a:xfrm>
                  <a:off x="5410200" y="4874989"/>
                  <a:ext cx="1732208" cy="588860"/>
                </a:xfrm>
                <a:prstGeom prst="line">
                  <a:avLst/>
                </a:prstGeom>
                <a:ln w="19050" cap="flat" cmpd="sng" algn="ctr">
                  <a:solidFill>
                    <a:schemeClr val="dk1"/>
                  </a:solidFill>
                  <a:prstDash val="dash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sp>
              <p:nvSpPr>
                <p:cNvPr id="189" name="矩形 188"/>
                <p:cNvSpPr/>
                <p:nvPr/>
              </p:nvSpPr>
              <p:spPr>
                <a:xfrm>
                  <a:off x="7386705" y="3461386"/>
                  <a:ext cx="1127232" cy="64633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eaLnBrk="0" hangingPunct="0">
                    <a:lnSpc>
                      <a:spcPct val="150000"/>
                    </a:lnSpc>
                    <a:buClr>
                      <a:srgbClr val="0000FF"/>
                    </a:buClr>
                    <a:defRPr/>
                  </a:pPr>
                  <a:r>
                    <a:rPr lang="zh-CN" altLang="en-US" sz="2400" spc="50" dirty="0">
                      <a:ln w="11430"/>
                      <a:latin typeface="Arial" panose="020B0604020202020204" pitchFamily="34" charset="0"/>
                      <a:ea typeface="微软雅黑" pitchFamily="34" charset="-122"/>
                      <a:cs typeface="Arial" panose="020B0604020202020204" pitchFamily="34" charset="0"/>
                    </a:rPr>
                    <a:t>中间层</a:t>
                  </a:r>
                </a:p>
              </p:txBody>
            </p:sp>
            <p:sp>
              <p:nvSpPr>
                <p:cNvPr id="190" name="矩形 189"/>
                <p:cNvSpPr/>
                <p:nvPr/>
              </p:nvSpPr>
              <p:spPr>
                <a:xfrm>
                  <a:off x="7571507" y="5676026"/>
                  <a:ext cx="813043" cy="64633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eaLnBrk="0" hangingPunct="0">
                    <a:lnSpc>
                      <a:spcPct val="150000"/>
                    </a:lnSpc>
                    <a:buClr>
                      <a:srgbClr val="0000FF"/>
                    </a:buClr>
                    <a:defRPr/>
                  </a:pPr>
                  <a:r>
                    <a:rPr lang="zh-CN" altLang="en-US" sz="2400" spc="50" dirty="0">
                      <a:ln w="11430"/>
                      <a:latin typeface="Arial" panose="020B0604020202020204" pitchFamily="34" charset="0"/>
                      <a:ea typeface="微软雅黑" pitchFamily="34" charset="-122"/>
                      <a:cs typeface="Arial" panose="020B0604020202020204" pitchFamily="34" charset="0"/>
                    </a:rPr>
                    <a:t>底层</a:t>
                  </a:r>
                </a:p>
              </p:txBody>
            </p:sp>
          </p:grpSp>
        </p:grpSp>
      </p:grpSp>
      <p:sp>
        <p:nvSpPr>
          <p:cNvPr id="86" name="Title 1">
            <a:extLst>
              <a:ext uri="{FF2B5EF4-FFF2-40B4-BE49-F238E27FC236}">
                <a16:creationId xmlns:a16="http://schemas.microsoft.com/office/drawing/2014/main" id="{4023646A-26A0-454F-ABAA-D4A028848DE6}"/>
              </a:ext>
            </a:extLst>
          </p:cNvPr>
          <p:cNvSpPr txBox="1">
            <a:spLocks noChangeArrowheads="1"/>
          </p:cNvSpPr>
          <p:nvPr/>
        </p:nvSpPr>
        <p:spPr>
          <a:xfrm>
            <a:off x="1178587" y="-53559"/>
            <a:ext cx="9834827" cy="11152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76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1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fontAlgn="auto">
              <a:spcAft>
                <a:spcPts val="1200"/>
              </a:spcAft>
              <a:buClrTx/>
              <a:buSzTx/>
              <a:tabLst/>
              <a:defRPr/>
            </a:pPr>
            <a:r>
              <a:rPr lang="zh-CN" altLang="en-US" sz="3100" kern="12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顶层</a:t>
            </a:r>
            <a:endParaRPr lang="en-US" altLang="zh-CN" sz="3100" kern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7" name="Straight Connector 2">
            <a:extLst>
              <a:ext uri="{FF2B5EF4-FFF2-40B4-BE49-F238E27FC236}">
                <a16:creationId xmlns:a16="http://schemas.microsoft.com/office/drawing/2014/main" id="{A9337565-044E-4EF6-9468-A53A4D4F1CB6}"/>
              </a:ext>
            </a:extLst>
          </p:cNvPr>
          <p:cNvCxnSpPr/>
          <p:nvPr/>
        </p:nvCxnSpPr>
        <p:spPr>
          <a:xfrm>
            <a:off x="0" y="518616"/>
            <a:ext cx="2756848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Straight Connector 20">
            <a:extLst>
              <a:ext uri="{FF2B5EF4-FFF2-40B4-BE49-F238E27FC236}">
                <a16:creationId xmlns:a16="http://schemas.microsoft.com/office/drawing/2014/main" id="{B66034E9-43B4-4A0B-AB55-68418913EC94}"/>
              </a:ext>
            </a:extLst>
          </p:cNvPr>
          <p:cNvCxnSpPr/>
          <p:nvPr/>
        </p:nvCxnSpPr>
        <p:spPr>
          <a:xfrm>
            <a:off x="9435152" y="518616"/>
            <a:ext cx="2756848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3428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83"/>
    </mc:Choice>
    <mc:Fallback xmlns="">
      <p:transition spd="slow" advTm="38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66DC89A-3215-4436-9982-9D41B7DA3D2D}" type="slidenum">
              <a:rPr lang="zh-CN" altLang="en-US" smtClean="0"/>
              <a:pPr>
                <a:defRPr/>
              </a:pPr>
              <a:t>27</a:t>
            </a:fld>
            <a:endParaRPr lang="zh-CN" altLang="en-US"/>
          </a:p>
        </p:txBody>
      </p:sp>
      <p:sp>
        <p:nvSpPr>
          <p:cNvPr id="2" name="平行四边形 1"/>
          <p:cNvSpPr/>
          <p:nvPr/>
        </p:nvSpPr>
        <p:spPr>
          <a:xfrm>
            <a:off x="4523168" y="1601026"/>
            <a:ext cx="2286000" cy="1143000"/>
          </a:xfrm>
          <a:prstGeom prst="parallelogram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流程图: 接点 11"/>
          <p:cNvSpPr/>
          <p:nvPr/>
        </p:nvSpPr>
        <p:spPr>
          <a:xfrm>
            <a:off x="5344733" y="1980482"/>
            <a:ext cx="359535" cy="371543"/>
          </a:xfrm>
          <a:prstGeom prst="flowChartConnecto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4" name="直接箭头连接符 13"/>
          <p:cNvCxnSpPr>
            <a:endCxn id="12" idx="2"/>
          </p:cNvCxnSpPr>
          <p:nvPr/>
        </p:nvCxnSpPr>
        <p:spPr>
          <a:xfrm flipV="1">
            <a:off x="4991100" y="2166253"/>
            <a:ext cx="353632" cy="829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>
            <a:stCxn id="12" idx="7"/>
          </p:cNvCxnSpPr>
          <p:nvPr/>
        </p:nvCxnSpPr>
        <p:spPr>
          <a:xfrm flipV="1">
            <a:off x="5651615" y="1905612"/>
            <a:ext cx="406285" cy="1292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>
            <a:stCxn id="12" idx="5"/>
          </p:cNvCxnSpPr>
          <p:nvPr/>
        </p:nvCxnSpPr>
        <p:spPr>
          <a:xfrm>
            <a:off x="5651614" y="2297613"/>
            <a:ext cx="253886" cy="8653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8" name="矩形 187"/>
          <p:cNvSpPr/>
          <p:nvPr/>
        </p:nvSpPr>
        <p:spPr>
          <a:xfrm>
            <a:off x="9105901" y="1884342"/>
            <a:ext cx="81304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>
              <a:lnSpc>
                <a:spcPct val="150000"/>
              </a:lnSpc>
              <a:buClr>
                <a:srgbClr val="0000FF"/>
              </a:buClr>
              <a:defRPr/>
            </a:pPr>
            <a:r>
              <a:rPr lang="zh-CN" altLang="en-US" sz="2400" spc="50" dirty="0">
                <a:ln w="11430"/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rPr>
              <a:t>顶层</a:t>
            </a:r>
          </a:p>
        </p:txBody>
      </p:sp>
      <p:sp>
        <p:nvSpPr>
          <p:cNvPr id="86" name="Rectangle 3"/>
          <p:cNvSpPr txBox="1">
            <a:spLocks noChangeArrowheads="1"/>
          </p:cNvSpPr>
          <p:nvPr/>
        </p:nvSpPr>
        <p:spPr bwMode="auto">
          <a:xfrm>
            <a:off x="1889593" y="2590800"/>
            <a:ext cx="8382001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  <a:buClr>
                <a:srgbClr val="0000FF"/>
              </a:buClr>
              <a:buFont typeface="Wingdings" panose="05000000000000000000" pitchFamily="2" charset="2"/>
              <a:buChar char="Ø"/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2761390" y="3962400"/>
            <a:ext cx="6212021" cy="2025266"/>
            <a:chOff x="1090614" y="1977919"/>
            <a:chExt cx="6212021" cy="2025266"/>
          </a:xfrm>
        </p:grpSpPr>
        <p:sp>
          <p:nvSpPr>
            <p:cNvPr id="13" name="矩形 12"/>
            <p:cNvSpPr/>
            <p:nvPr/>
          </p:nvSpPr>
          <p:spPr>
            <a:xfrm>
              <a:off x="1090614" y="2450816"/>
              <a:ext cx="1447800" cy="533400"/>
            </a:xfrm>
            <a:prstGeom prst="rect">
              <a:avLst/>
            </a:prstGeom>
            <a:ln w="952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旅行社</a:t>
              </a:r>
            </a:p>
          </p:txBody>
        </p:sp>
        <p:sp>
          <p:nvSpPr>
            <p:cNvPr id="15" name="矩形 14"/>
            <p:cNvSpPr/>
            <p:nvPr/>
          </p:nvSpPr>
          <p:spPr>
            <a:xfrm>
              <a:off x="5854835" y="2454968"/>
              <a:ext cx="1447800" cy="533400"/>
            </a:xfrm>
            <a:prstGeom prst="rect">
              <a:avLst/>
            </a:prstGeom>
            <a:ln w="952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旅客</a:t>
              </a:r>
            </a:p>
          </p:txBody>
        </p:sp>
        <p:sp>
          <p:nvSpPr>
            <p:cNvPr id="17" name="Oval 8"/>
            <p:cNvSpPr>
              <a:spLocks noChangeArrowheads="1"/>
            </p:cNvSpPr>
            <p:nvPr/>
          </p:nvSpPr>
          <p:spPr bwMode="auto">
            <a:xfrm>
              <a:off x="3429000" y="2133600"/>
              <a:ext cx="1551890" cy="1167832"/>
            </a:xfrm>
            <a:prstGeom prst="ellips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/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飞机票预定系统</a:t>
              </a:r>
            </a:p>
          </p:txBody>
        </p:sp>
        <p:cxnSp>
          <p:nvCxnSpPr>
            <p:cNvPr id="18" name="曲线连接符 17"/>
            <p:cNvCxnSpPr>
              <a:stCxn id="13" idx="0"/>
              <a:endCxn id="17" idx="1"/>
            </p:cNvCxnSpPr>
            <p:nvPr/>
          </p:nvCxnSpPr>
          <p:spPr>
            <a:xfrm rot="5400000" flipH="1" flipV="1">
              <a:off x="2747600" y="1518334"/>
              <a:ext cx="114725" cy="1750242"/>
            </a:xfrm>
            <a:prstGeom prst="curvedConnector3">
              <a:avLst>
                <a:gd name="adj1" fmla="val 448333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曲线连接符 19"/>
            <p:cNvCxnSpPr>
              <a:stCxn id="17" idx="7"/>
              <a:endCxn id="15" idx="0"/>
            </p:cNvCxnSpPr>
            <p:nvPr/>
          </p:nvCxnSpPr>
          <p:spPr>
            <a:xfrm rot="16200000" flipH="1">
              <a:off x="5620722" y="1492804"/>
              <a:ext cx="114725" cy="1801300"/>
            </a:xfrm>
            <a:prstGeom prst="curvedConnector3">
              <a:avLst>
                <a:gd name="adj1" fmla="val -348333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曲线连接符 20"/>
            <p:cNvCxnSpPr>
              <a:stCxn id="17" idx="3"/>
              <a:endCxn id="13" idx="2"/>
            </p:cNvCxnSpPr>
            <p:nvPr/>
          </p:nvCxnSpPr>
          <p:spPr>
            <a:xfrm rot="5400000" flipH="1">
              <a:off x="2716133" y="2197925"/>
              <a:ext cx="177657" cy="1750242"/>
            </a:xfrm>
            <a:prstGeom prst="curvedConnector3">
              <a:avLst>
                <a:gd name="adj1" fmla="val -224942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曲线连接符 21"/>
            <p:cNvCxnSpPr>
              <a:stCxn id="15" idx="2"/>
              <a:endCxn id="17" idx="5"/>
            </p:cNvCxnSpPr>
            <p:nvPr/>
          </p:nvCxnSpPr>
          <p:spPr>
            <a:xfrm rot="5400000">
              <a:off x="5589257" y="2172395"/>
              <a:ext cx="177657" cy="1801300"/>
            </a:xfrm>
            <a:prstGeom prst="curvedConnector3">
              <a:avLst>
                <a:gd name="adj1" fmla="val 324942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文本框 22"/>
            <p:cNvSpPr txBox="1"/>
            <p:nvPr/>
          </p:nvSpPr>
          <p:spPr>
            <a:xfrm>
              <a:off x="2441744" y="2013963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订票单</a:t>
              </a: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2153971" y="3633853"/>
              <a:ext cx="1338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取票通知单</a:t>
              </a: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5281614" y="197791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机票</a:t>
              </a: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5281614" y="3591487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取票单</a:t>
              </a:r>
            </a:p>
          </p:txBody>
        </p:sp>
      </p:grpSp>
      <p:sp>
        <p:nvSpPr>
          <p:cNvPr id="27" name="Title 1">
            <a:extLst>
              <a:ext uri="{FF2B5EF4-FFF2-40B4-BE49-F238E27FC236}">
                <a16:creationId xmlns:a16="http://schemas.microsoft.com/office/drawing/2014/main" id="{4023646A-26A0-454F-ABAA-D4A028848DE6}"/>
              </a:ext>
            </a:extLst>
          </p:cNvPr>
          <p:cNvSpPr txBox="1">
            <a:spLocks noChangeArrowheads="1"/>
          </p:cNvSpPr>
          <p:nvPr/>
        </p:nvSpPr>
        <p:spPr>
          <a:xfrm>
            <a:off x="1178587" y="-53559"/>
            <a:ext cx="9834827" cy="11152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76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1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fontAlgn="auto">
              <a:spcAft>
                <a:spcPts val="1200"/>
              </a:spcAft>
              <a:buClrTx/>
              <a:buSzTx/>
              <a:tabLst/>
              <a:defRPr/>
            </a:pPr>
            <a:r>
              <a:rPr lang="zh-CN" altLang="en-US" sz="3100" kern="12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顶层</a:t>
            </a:r>
            <a:endParaRPr lang="en-US" altLang="zh-CN" sz="3100" kern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8" name="Straight Connector 2">
            <a:extLst>
              <a:ext uri="{FF2B5EF4-FFF2-40B4-BE49-F238E27FC236}">
                <a16:creationId xmlns:a16="http://schemas.microsoft.com/office/drawing/2014/main" id="{A9337565-044E-4EF6-9468-A53A4D4F1CB6}"/>
              </a:ext>
            </a:extLst>
          </p:cNvPr>
          <p:cNvCxnSpPr/>
          <p:nvPr/>
        </p:nvCxnSpPr>
        <p:spPr>
          <a:xfrm>
            <a:off x="0" y="518616"/>
            <a:ext cx="2756848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0">
            <a:extLst>
              <a:ext uri="{FF2B5EF4-FFF2-40B4-BE49-F238E27FC236}">
                <a16:creationId xmlns:a16="http://schemas.microsoft.com/office/drawing/2014/main" id="{B66034E9-43B4-4A0B-AB55-68418913EC94}"/>
              </a:ext>
            </a:extLst>
          </p:cNvPr>
          <p:cNvCxnSpPr/>
          <p:nvPr/>
        </p:nvCxnSpPr>
        <p:spPr>
          <a:xfrm>
            <a:off x="9435152" y="518616"/>
            <a:ext cx="2756848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395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83"/>
    </mc:Choice>
    <mc:Fallback xmlns="">
      <p:transition spd="slow" advTm="38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/>
          <p:cNvGrpSpPr/>
          <p:nvPr/>
        </p:nvGrpSpPr>
        <p:grpSpPr>
          <a:xfrm>
            <a:off x="2971801" y="2438400"/>
            <a:ext cx="7066137" cy="2590800"/>
            <a:chOff x="1447800" y="2438400"/>
            <a:chExt cx="7066137" cy="2590800"/>
          </a:xfrm>
        </p:grpSpPr>
        <p:grpSp>
          <p:nvGrpSpPr>
            <p:cNvPr id="15" name="组合 14"/>
            <p:cNvGrpSpPr/>
            <p:nvPr/>
          </p:nvGrpSpPr>
          <p:grpSpPr>
            <a:xfrm>
              <a:off x="2971800" y="2438400"/>
              <a:ext cx="2286000" cy="1143000"/>
              <a:chOff x="2971800" y="2438400"/>
              <a:chExt cx="2286000" cy="1143000"/>
            </a:xfrm>
          </p:grpSpPr>
          <p:sp>
            <p:nvSpPr>
              <p:cNvPr id="6" name="平行四边形 5"/>
              <p:cNvSpPr/>
              <p:nvPr/>
            </p:nvSpPr>
            <p:spPr>
              <a:xfrm>
                <a:off x="2971800" y="2438400"/>
                <a:ext cx="2286000" cy="1143000"/>
              </a:xfrm>
              <a:prstGeom prst="parallelogram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48" name="组合 47"/>
              <p:cNvGrpSpPr/>
              <p:nvPr/>
            </p:nvGrpSpPr>
            <p:grpSpPr>
              <a:xfrm>
                <a:off x="3303968" y="2590430"/>
                <a:ext cx="1649032" cy="845038"/>
                <a:chOff x="3151568" y="2590430"/>
                <a:chExt cx="1649032" cy="845038"/>
              </a:xfrm>
            </p:grpSpPr>
            <p:sp>
              <p:nvSpPr>
                <p:cNvPr id="33" name="流程图: 接点 32"/>
                <p:cNvSpPr/>
                <p:nvPr/>
              </p:nvSpPr>
              <p:spPr>
                <a:xfrm>
                  <a:off x="3505200" y="2846031"/>
                  <a:ext cx="359535" cy="371543"/>
                </a:xfrm>
                <a:prstGeom prst="flowChartConnector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1</a:t>
                  </a:r>
                  <a:endPara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34" name="直接箭头连接符 33"/>
                <p:cNvCxnSpPr>
                  <a:endCxn id="33" idx="2"/>
                </p:cNvCxnSpPr>
                <p:nvPr/>
              </p:nvCxnSpPr>
              <p:spPr>
                <a:xfrm flipV="1">
                  <a:off x="3151568" y="3031803"/>
                  <a:ext cx="353632" cy="8296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直接箭头连接符 34"/>
                <p:cNvCxnSpPr>
                  <a:stCxn id="33" idx="7"/>
                  <a:endCxn id="37" idx="2"/>
                </p:cNvCxnSpPr>
                <p:nvPr/>
              </p:nvCxnSpPr>
              <p:spPr>
                <a:xfrm flipV="1">
                  <a:off x="3812082" y="2776202"/>
                  <a:ext cx="351550" cy="12424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直接箭头连接符 35"/>
                <p:cNvCxnSpPr>
                  <a:stCxn id="33" idx="5"/>
                  <a:endCxn id="45" idx="2"/>
                </p:cNvCxnSpPr>
                <p:nvPr/>
              </p:nvCxnSpPr>
              <p:spPr>
                <a:xfrm>
                  <a:off x="3812082" y="3163163"/>
                  <a:ext cx="253886" cy="86534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37" name="流程图: 接点 36"/>
                <p:cNvSpPr/>
                <p:nvPr/>
              </p:nvSpPr>
              <p:spPr>
                <a:xfrm>
                  <a:off x="4163632" y="2590430"/>
                  <a:ext cx="359535" cy="371543"/>
                </a:xfrm>
                <a:prstGeom prst="flowChartConnector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3</a:t>
                  </a:r>
                  <a:endPara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39" name="直接箭头连接符 38"/>
                <p:cNvCxnSpPr>
                  <a:stCxn id="37" idx="6"/>
                </p:cNvCxnSpPr>
                <p:nvPr/>
              </p:nvCxnSpPr>
              <p:spPr>
                <a:xfrm>
                  <a:off x="4523167" y="2776202"/>
                  <a:ext cx="277433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45" name="流程图: 接点 44"/>
                <p:cNvSpPr/>
                <p:nvPr/>
              </p:nvSpPr>
              <p:spPr>
                <a:xfrm>
                  <a:off x="4065968" y="3063925"/>
                  <a:ext cx="359535" cy="371543"/>
                </a:xfrm>
                <a:prstGeom prst="flowChartConnector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2</a:t>
                  </a:r>
                  <a:endPara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46" name="直接箭头连接符 45"/>
                <p:cNvCxnSpPr>
                  <a:stCxn id="45" idx="6"/>
                </p:cNvCxnSpPr>
                <p:nvPr/>
              </p:nvCxnSpPr>
              <p:spPr>
                <a:xfrm>
                  <a:off x="4425503" y="3249697"/>
                  <a:ext cx="277433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8" name="组合 17"/>
            <p:cNvGrpSpPr/>
            <p:nvPr/>
          </p:nvGrpSpPr>
          <p:grpSpPr>
            <a:xfrm>
              <a:off x="3962400" y="3886200"/>
              <a:ext cx="2286000" cy="1143000"/>
              <a:chOff x="3962400" y="3886200"/>
              <a:chExt cx="2286000" cy="1143000"/>
            </a:xfrm>
          </p:grpSpPr>
          <p:sp>
            <p:nvSpPr>
              <p:cNvPr id="8" name="平行四边形 7"/>
              <p:cNvSpPr/>
              <p:nvPr/>
            </p:nvSpPr>
            <p:spPr>
              <a:xfrm>
                <a:off x="3962400" y="3886200"/>
                <a:ext cx="2286000" cy="1143000"/>
              </a:xfrm>
              <a:prstGeom prst="parallelogram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" name="流程图: 接点 58"/>
              <p:cNvSpPr/>
              <p:nvPr/>
            </p:nvSpPr>
            <p:spPr>
              <a:xfrm>
                <a:off x="4627807" y="4262994"/>
                <a:ext cx="359535" cy="371543"/>
              </a:xfrm>
              <a:prstGeom prst="flowChartConnector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2.1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60" name="直接箭头连接符 59"/>
              <p:cNvCxnSpPr>
                <a:endCxn id="59" idx="2"/>
              </p:cNvCxnSpPr>
              <p:nvPr/>
            </p:nvCxnSpPr>
            <p:spPr>
              <a:xfrm flipV="1">
                <a:off x="4274175" y="4448766"/>
                <a:ext cx="353632" cy="829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1" name="直接箭头连接符 60"/>
              <p:cNvCxnSpPr>
                <a:stCxn id="59" idx="7"/>
                <a:endCxn id="63" idx="2"/>
              </p:cNvCxnSpPr>
              <p:nvPr/>
            </p:nvCxnSpPr>
            <p:spPr>
              <a:xfrm flipV="1">
                <a:off x="4934689" y="4193165"/>
                <a:ext cx="351550" cy="12424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2" name="直接箭头连接符 61"/>
              <p:cNvCxnSpPr>
                <a:stCxn id="59" idx="5"/>
                <a:endCxn id="65" idx="2"/>
              </p:cNvCxnSpPr>
              <p:nvPr/>
            </p:nvCxnSpPr>
            <p:spPr>
              <a:xfrm>
                <a:off x="4934689" y="4580126"/>
                <a:ext cx="253886" cy="8653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3" name="流程图: 接点 62"/>
              <p:cNvSpPr/>
              <p:nvPr/>
            </p:nvSpPr>
            <p:spPr>
              <a:xfrm>
                <a:off x="5286239" y="4007393"/>
                <a:ext cx="359535" cy="371543"/>
              </a:xfrm>
              <a:prstGeom prst="flowChartConnector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2.2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64" name="直接箭头连接符 63"/>
              <p:cNvCxnSpPr>
                <a:stCxn id="63" idx="6"/>
              </p:cNvCxnSpPr>
              <p:nvPr/>
            </p:nvCxnSpPr>
            <p:spPr>
              <a:xfrm>
                <a:off x="5645774" y="4193165"/>
                <a:ext cx="277433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5" name="流程图: 接点 64"/>
              <p:cNvSpPr/>
              <p:nvPr/>
            </p:nvSpPr>
            <p:spPr>
              <a:xfrm>
                <a:off x="5188575" y="4480888"/>
                <a:ext cx="359535" cy="371543"/>
              </a:xfrm>
              <a:prstGeom prst="flowChartConnector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2.3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66" name="直接箭头连接符 65"/>
              <p:cNvCxnSpPr>
                <a:stCxn id="65" idx="6"/>
              </p:cNvCxnSpPr>
              <p:nvPr/>
            </p:nvCxnSpPr>
            <p:spPr>
              <a:xfrm>
                <a:off x="5548110" y="4666660"/>
                <a:ext cx="277433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组合 16"/>
            <p:cNvGrpSpPr/>
            <p:nvPr/>
          </p:nvGrpSpPr>
          <p:grpSpPr>
            <a:xfrm>
              <a:off x="1447800" y="3886200"/>
              <a:ext cx="2286000" cy="1143000"/>
              <a:chOff x="1447800" y="3886200"/>
              <a:chExt cx="2286000" cy="1143000"/>
            </a:xfrm>
          </p:grpSpPr>
          <p:sp>
            <p:nvSpPr>
              <p:cNvPr id="7" name="平行四边形 6"/>
              <p:cNvSpPr/>
              <p:nvPr/>
            </p:nvSpPr>
            <p:spPr>
              <a:xfrm>
                <a:off x="1447800" y="3886200"/>
                <a:ext cx="2286000" cy="1143000"/>
              </a:xfrm>
              <a:prstGeom prst="parallelogram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115" name="组合 114"/>
              <p:cNvGrpSpPr/>
              <p:nvPr/>
            </p:nvGrpSpPr>
            <p:grpSpPr>
              <a:xfrm>
                <a:off x="1655473" y="4021468"/>
                <a:ext cx="1828800" cy="854593"/>
                <a:chOff x="5715000" y="2069885"/>
                <a:chExt cx="1828800" cy="854593"/>
              </a:xfrm>
            </p:grpSpPr>
            <p:sp>
              <p:nvSpPr>
                <p:cNvPr id="50" name="流程图: 接点 49"/>
                <p:cNvSpPr/>
                <p:nvPr/>
              </p:nvSpPr>
              <p:spPr>
                <a:xfrm>
                  <a:off x="5910593" y="2551862"/>
                  <a:ext cx="359535" cy="371543"/>
                </a:xfrm>
                <a:prstGeom prst="flowChartConnector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altLang="zh-CN" sz="14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1.1</a:t>
                  </a:r>
                  <a:endParaRPr lang="zh-CN" alt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51" name="直接箭头连接符 50"/>
                <p:cNvCxnSpPr>
                  <a:endCxn id="50" idx="2"/>
                </p:cNvCxnSpPr>
                <p:nvPr/>
              </p:nvCxnSpPr>
              <p:spPr>
                <a:xfrm>
                  <a:off x="5715000" y="2737634"/>
                  <a:ext cx="195593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直接箭头连接符 51"/>
                <p:cNvCxnSpPr>
                  <a:stCxn id="50" idx="7"/>
                  <a:endCxn id="54" idx="2"/>
                </p:cNvCxnSpPr>
                <p:nvPr/>
              </p:nvCxnSpPr>
              <p:spPr>
                <a:xfrm flipV="1">
                  <a:off x="6217475" y="2260757"/>
                  <a:ext cx="207202" cy="345516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直接箭头连接符 52"/>
                <p:cNvCxnSpPr>
                  <a:stCxn id="50" idx="6"/>
                  <a:endCxn id="56" idx="2"/>
                </p:cNvCxnSpPr>
                <p:nvPr/>
              </p:nvCxnSpPr>
              <p:spPr>
                <a:xfrm>
                  <a:off x="6270128" y="2737634"/>
                  <a:ext cx="334316" cy="1073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54" name="流程图: 接点 53"/>
                <p:cNvSpPr/>
                <p:nvPr/>
              </p:nvSpPr>
              <p:spPr>
                <a:xfrm>
                  <a:off x="6424677" y="2074985"/>
                  <a:ext cx="359535" cy="371543"/>
                </a:xfrm>
                <a:prstGeom prst="flowChartConnector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altLang="zh-CN" sz="14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1.2</a:t>
                  </a:r>
                  <a:endParaRPr lang="zh-CN" alt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55" name="直接箭头连接符 54"/>
                <p:cNvCxnSpPr>
                  <a:stCxn id="54" idx="6"/>
                  <a:endCxn id="99" idx="2"/>
                </p:cNvCxnSpPr>
                <p:nvPr/>
              </p:nvCxnSpPr>
              <p:spPr>
                <a:xfrm flipV="1">
                  <a:off x="6784212" y="2255657"/>
                  <a:ext cx="178428" cy="510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56" name="流程图: 接点 55"/>
                <p:cNvSpPr/>
                <p:nvPr/>
              </p:nvSpPr>
              <p:spPr>
                <a:xfrm>
                  <a:off x="6604444" y="2552935"/>
                  <a:ext cx="359535" cy="371543"/>
                </a:xfrm>
                <a:prstGeom prst="flowChartConnector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altLang="zh-CN" sz="14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1.4</a:t>
                  </a:r>
                  <a:endParaRPr lang="zh-CN" alt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57" name="直接箭头连接符 56"/>
                <p:cNvCxnSpPr>
                  <a:stCxn id="56" idx="6"/>
                </p:cNvCxnSpPr>
                <p:nvPr/>
              </p:nvCxnSpPr>
              <p:spPr>
                <a:xfrm>
                  <a:off x="6963979" y="2738707"/>
                  <a:ext cx="358196" cy="7799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99" name="流程图: 接点 98"/>
                <p:cNvSpPr/>
                <p:nvPr/>
              </p:nvSpPr>
              <p:spPr>
                <a:xfrm>
                  <a:off x="6962640" y="2069885"/>
                  <a:ext cx="359535" cy="371543"/>
                </a:xfrm>
                <a:prstGeom prst="flowChartConnector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altLang="zh-CN" sz="14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1.3</a:t>
                  </a:r>
                  <a:endParaRPr lang="zh-CN" alt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103" name="直接箭头连接符 102"/>
                <p:cNvCxnSpPr>
                  <a:stCxn id="99" idx="6"/>
                </p:cNvCxnSpPr>
                <p:nvPr/>
              </p:nvCxnSpPr>
              <p:spPr>
                <a:xfrm>
                  <a:off x="7322175" y="2255657"/>
                  <a:ext cx="221625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140" name="直接连接符 139"/>
            <p:cNvCxnSpPr/>
            <p:nvPr/>
          </p:nvCxnSpPr>
          <p:spPr>
            <a:xfrm flipH="1">
              <a:off x="1752601" y="3241417"/>
              <a:ext cx="2084766" cy="644783"/>
            </a:xfrm>
            <a:prstGeom prst="line">
              <a:avLst/>
            </a:prstGeom>
            <a:ln w="19050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43" name="直接连接符 142"/>
            <p:cNvCxnSpPr>
              <a:stCxn id="33" idx="4"/>
            </p:cNvCxnSpPr>
            <p:nvPr/>
          </p:nvCxnSpPr>
          <p:spPr>
            <a:xfrm flipH="1">
              <a:off x="3746501" y="3217574"/>
              <a:ext cx="90867" cy="658555"/>
            </a:xfrm>
            <a:prstGeom prst="line">
              <a:avLst/>
            </a:prstGeom>
            <a:ln w="19050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48" name="直接连接符 147"/>
            <p:cNvCxnSpPr>
              <a:stCxn id="45" idx="4"/>
            </p:cNvCxnSpPr>
            <p:nvPr/>
          </p:nvCxnSpPr>
          <p:spPr>
            <a:xfrm flipH="1">
              <a:off x="4271021" y="3435468"/>
              <a:ext cx="127115" cy="452897"/>
            </a:xfrm>
            <a:prstGeom prst="line">
              <a:avLst/>
            </a:prstGeom>
            <a:ln w="19050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49" name="直接连接符 148"/>
            <p:cNvCxnSpPr/>
            <p:nvPr/>
          </p:nvCxnSpPr>
          <p:spPr>
            <a:xfrm>
              <a:off x="4391248" y="3435468"/>
              <a:ext cx="1857152" cy="460287"/>
            </a:xfrm>
            <a:prstGeom prst="line">
              <a:avLst/>
            </a:prstGeom>
            <a:ln w="19050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189" name="矩形 188"/>
            <p:cNvSpPr/>
            <p:nvPr/>
          </p:nvSpPr>
          <p:spPr>
            <a:xfrm>
              <a:off x="7386705" y="3461386"/>
              <a:ext cx="1127232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eaLnBrk="0" hangingPunct="0">
                <a:lnSpc>
                  <a:spcPct val="150000"/>
                </a:lnSpc>
                <a:buClr>
                  <a:srgbClr val="0000FF"/>
                </a:buClr>
                <a:defRPr/>
              </a:pPr>
              <a:r>
                <a:rPr lang="zh-CN" altLang="en-US" sz="2400" spc="50" dirty="0">
                  <a:ln w="11430"/>
                  <a:latin typeface="Arial" panose="020B0604020202020204" pitchFamily="34" charset="0"/>
                  <a:ea typeface="微软雅黑" pitchFamily="34" charset="-122"/>
                  <a:cs typeface="Arial" panose="020B0604020202020204" pitchFamily="34" charset="0"/>
                </a:rPr>
                <a:t>中间层</a:t>
              </a:r>
            </a:p>
          </p:txBody>
        </p:sp>
      </p:grp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66DC89A-3215-4436-9982-9D41B7DA3D2D}" type="slidenum">
              <a:rPr lang="zh-CN" altLang="en-US" smtClean="0"/>
              <a:pPr>
                <a:defRPr/>
              </a:pPr>
              <a:t>28</a:t>
            </a:fld>
            <a:endParaRPr lang="zh-CN" altLang="en-US"/>
          </a:p>
        </p:txBody>
      </p:sp>
      <p:grpSp>
        <p:nvGrpSpPr>
          <p:cNvPr id="22" name="组合 21"/>
          <p:cNvGrpSpPr/>
          <p:nvPr/>
        </p:nvGrpSpPr>
        <p:grpSpPr>
          <a:xfrm>
            <a:off x="1981200" y="961957"/>
            <a:ext cx="8305800" cy="1485998"/>
            <a:chOff x="457200" y="961957"/>
            <a:chExt cx="8305800" cy="1485998"/>
          </a:xfrm>
        </p:grpSpPr>
        <p:grpSp>
          <p:nvGrpSpPr>
            <p:cNvPr id="21" name="组合 20"/>
            <p:cNvGrpSpPr/>
            <p:nvPr/>
          </p:nvGrpSpPr>
          <p:grpSpPr>
            <a:xfrm>
              <a:off x="2961068" y="961957"/>
              <a:ext cx="2286000" cy="1143000"/>
              <a:chOff x="2961068" y="961957"/>
              <a:chExt cx="2286000" cy="1143000"/>
            </a:xfrm>
          </p:grpSpPr>
          <p:sp>
            <p:nvSpPr>
              <p:cNvPr id="2" name="平行四边形 1"/>
              <p:cNvSpPr/>
              <p:nvPr/>
            </p:nvSpPr>
            <p:spPr>
              <a:xfrm>
                <a:off x="2961068" y="961957"/>
                <a:ext cx="2286000" cy="1143000"/>
              </a:xfrm>
              <a:prstGeom prst="parallelogram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流程图: 接点 11"/>
              <p:cNvSpPr/>
              <p:nvPr/>
            </p:nvSpPr>
            <p:spPr>
              <a:xfrm>
                <a:off x="3782632" y="1341412"/>
                <a:ext cx="359535" cy="371543"/>
              </a:xfrm>
              <a:prstGeom prst="flowChartConnector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4" name="直接箭头连接符 13"/>
              <p:cNvCxnSpPr>
                <a:endCxn id="12" idx="2"/>
              </p:cNvCxnSpPr>
              <p:nvPr/>
            </p:nvCxnSpPr>
            <p:spPr>
              <a:xfrm flipV="1">
                <a:off x="3429000" y="1527184"/>
                <a:ext cx="353632" cy="829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" name="直接箭头连接符 15"/>
              <p:cNvCxnSpPr>
                <a:stCxn id="12" idx="7"/>
              </p:cNvCxnSpPr>
              <p:nvPr/>
            </p:nvCxnSpPr>
            <p:spPr>
              <a:xfrm flipV="1">
                <a:off x="4089514" y="1266542"/>
                <a:ext cx="406285" cy="12928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" name="直接箭头连接符 18"/>
              <p:cNvCxnSpPr>
                <a:stCxn id="12" idx="5"/>
              </p:cNvCxnSpPr>
              <p:nvPr/>
            </p:nvCxnSpPr>
            <p:spPr>
              <a:xfrm>
                <a:off x="4089514" y="1658544"/>
                <a:ext cx="253886" cy="8653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133" name="直接连接符 132"/>
            <p:cNvCxnSpPr/>
            <p:nvPr/>
          </p:nvCxnSpPr>
          <p:spPr>
            <a:xfrm flipH="1">
              <a:off x="3253168" y="1738087"/>
              <a:ext cx="665141" cy="700313"/>
            </a:xfrm>
            <a:prstGeom prst="line">
              <a:avLst/>
            </a:prstGeom>
            <a:ln w="19050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34" name="直接连接符 133"/>
            <p:cNvCxnSpPr>
              <a:stCxn id="12" idx="4"/>
            </p:cNvCxnSpPr>
            <p:nvPr/>
          </p:nvCxnSpPr>
          <p:spPr>
            <a:xfrm>
              <a:off x="3962400" y="1712955"/>
              <a:ext cx="1295400" cy="735000"/>
            </a:xfrm>
            <a:prstGeom prst="line">
              <a:avLst/>
            </a:prstGeom>
            <a:ln w="19050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73" name="直接连接符 172"/>
            <p:cNvCxnSpPr/>
            <p:nvPr/>
          </p:nvCxnSpPr>
          <p:spPr>
            <a:xfrm>
              <a:off x="457200" y="2286000"/>
              <a:ext cx="8305800" cy="0"/>
            </a:xfrm>
            <a:prstGeom prst="line">
              <a:avLst/>
            </a:prstGeom>
            <a:ln w="1905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8" name="矩形 187"/>
            <p:cNvSpPr/>
            <p:nvPr/>
          </p:nvSpPr>
          <p:spPr>
            <a:xfrm>
              <a:off x="7543800" y="1245272"/>
              <a:ext cx="813043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eaLnBrk="0" hangingPunct="0">
                <a:lnSpc>
                  <a:spcPct val="150000"/>
                </a:lnSpc>
                <a:buClr>
                  <a:srgbClr val="0000FF"/>
                </a:buClr>
                <a:defRPr/>
              </a:pPr>
              <a:r>
                <a:rPr lang="zh-CN" altLang="en-US" sz="2400" spc="50" dirty="0">
                  <a:ln w="11430"/>
                  <a:latin typeface="Arial" panose="020B0604020202020204" pitchFamily="34" charset="0"/>
                  <a:ea typeface="微软雅黑" pitchFamily="34" charset="-122"/>
                  <a:cs typeface="Arial" panose="020B0604020202020204" pitchFamily="34" charset="0"/>
                </a:rPr>
                <a:t>顶层</a:t>
              </a: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1752600" y="4634538"/>
            <a:ext cx="8763000" cy="1994863"/>
            <a:chOff x="228600" y="4634537"/>
            <a:chExt cx="8763000" cy="1994863"/>
          </a:xfrm>
        </p:grpSpPr>
        <p:grpSp>
          <p:nvGrpSpPr>
            <p:cNvPr id="181" name="组合 180"/>
            <p:cNvGrpSpPr/>
            <p:nvPr/>
          </p:nvGrpSpPr>
          <p:grpSpPr>
            <a:xfrm>
              <a:off x="228600" y="5482071"/>
              <a:ext cx="2286000" cy="1143000"/>
              <a:chOff x="228600" y="5329671"/>
              <a:chExt cx="2286000" cy="1143000"/>
            </a:xfrm>
          </p:grpSpPr>
          <p:sp>
            <p:nvSpPr>
              <p:cNvPr id="9" name="平行四边形 8"/>
              <p:cNvSpPr/>
              <p:nvPr/>
            </p:nvSpPr>
            <p:spPr>
              <a:xfrm>
                <a:off x="228600" y="5329671"/>
                <a:ext cx="2286000" cy="1143000"/>
              </a:xfrm>
              <a:prstGeom prst="parallelogram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88" name="组合 87"/>
              <p:cNvGrpSpPr/>
              <p:nvPr/>
            </p:nvGrpSpPr>
            <p:grpSpPr>
              <a:xfrm>
                <a:off x="554058" y="5689594"/>
                <a:ext cx="1655742" cy="375460"/>
                <a:chOff x="5686826" y="2692382"/>
                <a:chExt cx="1655742" cy="375460"/>
              </a:xfrm>
            </p:grpSpPr>
            <p:sp>
              <p:nvSpPr>
                <p:cNvPr id="68" name="流程图: 接点 67"/>
                <p:cNvSpPr/>
                <p:nvPr/>
              </p:nvSpPr>
              <p:spPr>
                <a:xfrm>
                  <a:off x="6040458" y="2696299"/>
                  <a:ext cx="359535" cy="371543"/>
                </a:xfrm>
                <a:prstGeom prst="flowChartConnector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altLang="zh-CN" sz="1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1.1.1</a:t>
                  </a:r>
                  <a:endParaRPr lang="zh-CN" alt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69" name="直接箭头连接符 68"/>
                <p:cNvCxnSpPr>
                  <a:endCxn id="68" idx="2"/>
                </p:cNvCxnSpPr>
                <p:nvPr/>
              </p:nvCxnSpPr>
              <p:spPr>
                <a:xfrm flipV="1">
                  <a:off x="5686826" y="2882071"/>
                  <a:ext cx="353632" cy="8296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直接箭头连接符 69"/>
                <p:cNvCxnSpPr>
                  <a:stCxn id="68" idx="6"/>
                  <a:endCxn id="72" idx="2"/>
                </p:cNvCxnSpPr>
                <p:nvPr/>
              </p:nvCxnSpPr>
              <p:spPr>
                <a:xfrm flipV="1">
                  <a:off x="6399993" y="2878154"/>
                  <a:ext cx="305607" cy="3917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72" name="流程图: 接点 71"/>
                <p:cNvSpPr/>
                <p:nvPr/>
              </p:nvSpPr>
              <p:spPr>
                <a:xfrm>
                  <a:off x="6705600" y="2692382"/>
                  <a:ext cx="359535" cy="371543"/>
                </a:xfrm>
                <a:prstGeom prst="flowChartConnector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altLang="zh-CN" sz="1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1.1.2</a:t>
                  </a:r>
                  <a:endParaRPr lang="zh-CN" alt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73" name="直接箭头连接符 72"/>
                <p:cNvCxnSpPr>
                  <a:stCxn id="72" idx="6"/>
                </p:cNvCxnSpPr>
                <p:nvPr/>
              </p:nvCxnSpPr>
              <p:spPr>
                <a:xfrm>
                  <a:off x="7065135" y="2878154"/>
                  <a:ext cx="277433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79" name="组合 178"/>
            <p:cNvGrpSpPr/>
            <p:nvPr/>
          </p:nvGrpSpPr>
          <p:grpSpPr>
            <a:xfrm>
              <a:off x="4856408" y="5482071"/>
              <a:ext cx="2286000" cy="1143000"/>
              <a:chOff x="4856408" y="5329671"/>
              <a:chExt cx="2286000" cy="1143000"/>
            </a:xfrm>
          </p:grpSpPr>
          <p:sp>
            <p:nvSpPr>
              <p:cNvPr id="11" name="平行四边形 10"/>
              <p:cNvSpPr/>
              <p:nvPr/>
            </p:nvSpPr>
            <p:spPr>
              <a:xfrm>
                <a:off x="4856408" y="5329671"/>
                <a:ext cx="2286000" cy="1143000"/>
              </a:xfrm>
              <a:prstGeom prst="parallelogram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7" name="流程图: 接点 116"/>
              <p:cNvSpPr/>
              <p:nvPr/>
            </p:nvSpPr>
            <p:spPr>
              <a:xfrm>
                <a:off x="5468693" y="5759423"/>
                <a:ext cx="359535" cy="371543"/>
              </a:xfrm>
              <a:prstGeom prst="flowChartConnector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1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2.2.1</a:t>
                </a:r>
                <a:endParaRPr lang="zh-CN" alt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18" name="直接箭头连接符 117"/>
              <p:cNvCxnSpPr>
                <a:endCxn id="117" idx="2"/>
              </p:cNvCxnSpPr>
              <p:nvPr/>
            </p:nvCxnSpPr>
            <p:spPr>
              <a:xfrm flipV="1">
                <a:off x="5115061" y="5945195"/>
                <a:ext cx="353632" cy="829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9" name="直接箭头连接符 118"/>
              <p:cNvCxnSpPr>
                <a:stCxn id="117" idx="7"/>
                <a:endCxn id="121" idx="2"/>
              </p:cNvCxnSpPr>
              <p:nvPr/>
            </p:nvCxnSpPr>
            <p:spPr>
              <a:xfrm flipV="1">
                <a:off x="5775575" y="5689594"/>
                <a:ext cx="351550" cy="12424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0" name="直接箭头连接符 119"/>
              <p:cNvCxnSpPr>
                <a:stCxn id="117" idx="5"/>
                <a:endCxn id="123" idx="2"/>
              </p:cNvCxnSpPr>
              <p:nvPr/>
            </p:nvCxnSpPr>
            <p:spPr>
              <a:xfrm>
                <a:off x="5775575" y="6076555"/>
                <a:ext cx="253886" cy="8653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21" name="流程图: 接点 120"/>
              <p:cNvSpPr/>
              <p:nvPr/>
            </p:nvSpPr>
            <p:spPr>
              <a:xfrm>
                <a:off x="6127125" y="5503822"/>
                <a:ext cx="359535" cy="371543"/>
              </a:xfrm>
              <a:prstGeom prst="flowChartConnector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1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2.2.2</a:t>
                </a:r>
                <a:endParaRPr lang="zh-CN" alt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22" name="直接箭头连接符 121"/>
              <p:cNvCxnSpPr>
                <a:stCxn id="121" idx="6"/>
              </p:cNvCxnSpPr>
              <p:nvPr/>
            </p:nvCxnSpPr>
            <p:spPr>
              <a:xfrm>
                <a:off x="6486660" y="5689594"/>
                <a:ext cx="277433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23" name="流程图: 接点 122"/>
              <p:cNvSpPr/>
              <p:nvPr/>
            </p:nvSpPr>
            <p:spPr>
              <a:xfrm>
                <a:off x="6029461" y="5977317"/>
                <a:ext cx="359535" cy="371543"/>
              </a:xfrm>
              <a:prstGeom prst="flowChartConnector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1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2.2.3</a:t>
                </a:r>
                <a:endParaRPr lang="zh-CN" alt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24" name="直接箭头连接符 123"/>
              <p:cNvCxnSpPr>
                <a:stCxn id="123" idx="6"/>
              </p:cNvCxnSpPr>
              <p:nvPr/>
            </p:nvCxnSpPr>
            <p:spPr>
              <a:xfrm>
                <a:off x="6388996" y="6163089"/>
                <a:ext cx="277433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80" name="组合 179"/>
            <p:cNvGrpSpPr/>
            <p:nvPr/>
          </p:nvGrpSpPr>
          <p:grpSpPr>
            <a:xfrm>
              <a:off x="2542504" y="5486400"/>
              <a:ext cx="2286000" cy="1143000"/>
              <a:chOff x="2542504" y="5334000"/>
              <a:chExt cx="2286000" cy="1143000"/>
            </a:xfrm>
          </p:grpSpPr>
          <p:sp>
            <p:nvSpPr>
              <p:cNvPr id="10" name="平行四边形 9"/>
              <p:cNvSpPr/>
              <p:nvPr/>
            </p:nvSpPr>
            <p:spPr>
              <a:xfrm>
                <a:off x="2542504" y="5334000"/>
                <a:ext cx="2286000" cy="1143000"/>
              </a:xfrm>
              <a:prstGeom prst="parallelogram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126" name="组合 125"/>
              <p:cNvGrpSpPr/>
              <p:nvPr/>
            </p:nvGrpSpPr>
            <p:grpSpPr>
              <a:xfrm>
                <a:off x="2899535" y="5685677"/>
                <a:ext cx="1655742" cy="375460"/>
                <a:chOff x="5686826" y="2692382"/>
                <a:chExt cx="1655742" cy="375460"/>
              </a:xfrm>
            </p:grpSpPr>
            <p:sp>
              <p:nvSpPr>
                <p:cNvPr id="127" name="流程图: 接点 126"/>
                <p:cNvSpPr/>
                <p:nvPr/>
              </p:nvSpPr>
              <p:spPr>
                <a:xfrm>
                  <a:off x="6040458" y="2696299"/>
                  <a:ext cx="359535" cy="371543"/>
                </a:xfrm>
                <a:prstGeom prst="flowChartConnector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altLang="zh-CN" sz="1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2.1.1</a:t>
                  </a:r>
                  <a:endParaRPr lang="zh-CN" alt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128" name="直接箭头连接符 127"/>
                <p:cNvCxnSpPr>
                  <a:endCxn id="127" idx="2"/>
                </p:cNvCxnSpPr>
                <p:nvPr/>
              </p:nvCxnSpPr>
              <p:spPr>
                <a:xfrm flipV="1">
                  <a:off x="5686826" y="2882071"/>
                  <a:ext cx="353632" cy="8296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直接箭头连接符 128"/>
                <p:cNvCxnSpPr>
                  <a:stCxn id="127" idx="6"/>
                  <a:endCxn id="130" idx="2"/>
                </p:cNvCxnSpPr>
                <p:nvPr/>
              </p:nvCxnSpPr>
              <p:spPr>
                <a:xfrm flipV="1">
                  <a:off x="6399993" y="2878154"/>
                  <a:ext cx="305607" cy="3917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30" name="流程图: 接点 129"/>
                <p:cNvSpPr/>
                <p:nvPr/>
              </p:nvSpPr>
              <p:spPr>
                <a:xfrm>
                  <a:off x="6705600" y="2692382"/>
                  <a:ext cx="359535" cy="371543"/>
                </a:xfrm>
                <a:prstGeom prst="flowChartConnector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altLang="zh-CN" sz="1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2.1.2</a:t>
                  </a:r>
                  <a:endParaRPr lang="zh-CN" alt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131" name="直接箭头连接符 130"/>
                <p:cNvCxnSpPr>
                  <a:stCxn id="130" idx="6"/>
                </p:cNvCxnSpPr>
                <p:nvPr/>
              </p:nvCxnSpPr>
              <p:spPr>
                <a:xfrm>
                  <a:off x="7065135" y="2878154"/>
                  <a:ext cx="277433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154" name="直接连接符 153"/>
            <p:cNvCxnSpPr>
              <a:stCxn id="50" idx="4"/>
            </p:cNvCxnSpPr>
            <p:nvPr/>
          </p:nvCxnSpPr>
          <p:spPr>
            <a:xfrm flipH="1">
              <a:off x="544102" y="4874988"/>
              <a:ext cx="1486732" cy="607083"/>
            </a:xfrm>
            <a:prstGeom prst="line">
              <a:avLst/>
            </a:prstGeom>
            <a:ln w="19050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57" name="直接连接符 156"/>
            <p:cNvCxnSpPr>
              <a:stCxn id="50" idx="4"/>
            </p:cNvCxnSpPr>
            <p:nvPr/>
          </p:nvCxnSpPr>
          <p:spPr>
            <a:xfrm>
              <a:off x="2030834" y="4874988"/>
              <a:ext cx="493154" cy="645647"/>
            </a:xfrm>
            <a:prstGeom prst="line">
              <a:avLst/>
            </a:prstGeom>
            <a:ln w="19050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60" name="直接连接符 159"/>
            <p:cNvCxnSpPr>
              <a:stCxn id="59" idx="4"/>
            </p:cNvCxnSpPr>
            <p:nvPr/>
          </p:nvCxnSpPr>
          <p:spPr>
            <a:xfrm flipH="1">
              <a:off x="2830870" y="4634537"/>
              <a:ext cx="1976705" cy="841791"/>
            </a:xfrm>
            <a:prstGeom prst="line">
              <a:avLst/>
            </a:prstGeom>
            <a:ln w="19050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63" name="直接连接符 162"/>
            <p:cNvCxnSpPr>
              <a:stCxn id="59" idx="4"/>
            </p:cNvCxnSpPr>
            <p:nvPr/>
          </p:nvCxnSpPr>
          <p:spPr>
            <a:xfrm>
              <a:off x="4807575" y="4634537"/>
              <a:ext cx="47761" cy="821959"/>
            </a:xfrm>
            <a:prstGeom prst="line">
              <a:avLst/>
            </a:prstGeom>
            <a:ln w="19050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66" name="直接连接符 165"/>
            <p:cNvCxnSpPr/>
            <p:nvPr/>
          </p:nvCxnSpPr>
          <p:spPr>
            <a:xfrm flipH="1">
              <a:off x="5149970" y="4874989"/>
              <a:ext cx="218373" cy="581507"/>
            </a:xfrm>
            <a:prstGeom prst="line">
              <a:avLst/>
            </a:prstGeom>
            <a:ln w="19050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69" name="直接连接符 168"/>
            <p:cNvCxnSpPr/>
            <p:nvPr/>
          </p:nvCxnSpPr>
          <p:spPr>
            <a:xfrm>
              <a:off x="5410200" y="4874989"/>
              <a:ext cx="1732208" cy="588860"/>
            </a:xfrm>
            <a:prstGeom prst="line">
              <a:avLst/>
            </a:prstGeom>
            <a:ln w="19050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74" name="直接连接符 173"/>
            <p:cNvCxnSpPr/>
            <p:nvPr/>
          </p:nvCxnSpPr>
          <p:spPr>
            <a:xfrm>
              <a:off x="325861" y="5181600"/>
              <a:ext cx="8665739" cy="0"/>
            </a:xfrm>
            <a:prstGeom prst="line">
              <a:avLst/>
            </a:prstGeom>
            <a:ln w="1905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0" name="矩形 189"/>
            <p:cNvSpPr/>
            <p:nvPr/>
          </p:nvSpPr>
          <p:spPr>
            <a:xfrm>
              <a:off x="7571507" y="5676026"/>
              <a:ext cx="813043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eaLnBrk="0" hangingPunct="0">
                <a:lnSpc>
                  <a:spcPct val="150000"/>
                </a:lnSpc>
                <a:buClr>
                  <a:srgbClr val="0000FF"/>
                </a:buClr>
                <a:defRPr/>
              </a:pPr>
              <a:r>
                <a:rPr lang="zh-CN" altLang="en-US" sz="2400" spc="50" dirty="0">
                  <a:ln w="11430"/>
                  <a:latin typeface="Arial" panose="020B0604020202020204" pitchFamily="34" charset="0"/>
                  <a:ea typeface="微软雅黑" pitchFamily="34" charset="-122"/>
                  <a:cs typeface="Arial" panose="020B0604020202020204" pitchFamily="34" charset="0"/>
                </a:rPr>
                <a:t>底层</a:t>
              </a:r>
            </a:p>
          </p:txBody>
        </p:sp>
      </p:grpSp>
      <p:sp>
        <p:nvSpPr>
          <p:cNvPr id="90" name="Title 1">
            <a:extLst>
              <a:ext uri="{FF2B5EF4-FFF2-40B4-BE49-F238E27FC236}">
                <a16:creationId xmlns:a16="http://schemas.microsoft.com/office/drawing/2014/main" id="{4023646A-26A0-454F-ABAA-D4A028848DE6}"/>
              </a:ext>
            </a:extLst>
          </p:cNvPr>
          <p:cNvSpPr txBox="1">
            <a:spLocks noChangeArrowheads="1"/>
          </p:cNvSpPr>
          <p:nvPr/>
        </p:nvSpPr>
        <p:spPr>
          <a:xfrm>
            <a:off x="-1461047" y="9365"/>
            <a:ext cx="9834827" cy="11152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76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1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ctr" defTabSz="914400">
              <a:spcAft>
                <a:spcPts val="1200"/>
              </a:spcAft>
              <a:defRPr/>
            </a:pPr>
            <a:r>
              <a:rPr lang="zh-CN" altLang="en-US" sz="3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中间层</a:t>
            </a:r>
          </a:p>
        </p:txBody>
      </p:sp>
      <p:cxnSp>
        <p:nvCxnSpPr>
          <p:cNvPr id="91" name="Straight Connector 2">
            <a:extLst>
              <a:ext uri="{FF2B5EF4-FFF2-40B4-BE49-F238E27FC236}">
                <a16:creationId xmlns:a16="http://schemas.microsoft.com/office/drawing/2014/main" id="{A9337565-044E-4EF6-9468-A53A4D4F1CB6}"/>
              </a:ext>
            </a:extLst>
          </p:cNvPr>
          <p:cNvCxnSpPr/>
          <p:nvPr/>
        </p:nvCxnSpPr>
        <p:spPr>
          <a:xfrm>
            <a:off x="0" y="518616"/>
            <a:ext cx="2756848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2" name="Straight Connector 20">
            <a:extLst>
              <a:ext uri="{FF2B5EF4-FFF2-40B4-BE49-F238E27FC236}">
                <a16:creationId xmlns:a16="http://schemas.microsoft.com/office/drawing/2014/main" id="{B66034E9-43B4-4A0B-AB55-68418913EC94}"/>
              </a:ext>
            </a:extLst>
          </p:cNvPr>
          <p:cNvCxnSpPr/>
          <p:nvPr/>
        </p:nvCxnSpPr>
        <p:spPr>
          <a:xfrm>
            <a:off x="9435152" y="518616"/>
            <a:ext cx="2756848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1390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83"/>
    </mc:Choice>
    <mc:Fallback xmlns="">
      <p:transition spd="slow" advTm="38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82 -0.01875 L 0.00278 -0.31527 " pathEditMode="relative" ptsTypes="AA">
                                      <p:cBhvr>
                                        <p:cTn id="12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平行四边形 5"/>
          <p:cNvSpPr/>
          <p:nvPr/>
        </p:nvSpPr>
        <p:spPr>
          <a:xfrm>
            <a:off x="4495800" y="304800"/>
            <a:ext cx="2286000" cy="1143000"/>
          </a:xfrm>
          <a:prstGeom prst="parallelogram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流程图: 接点 32"/>
          <p:cNvSpPr/>
          <p:nvPr/>
        </p:nvSpPr>
        <p:spPr>
          <a:xfrm>
            <a:off x="5181601" y="712432"/>
            <a:ext cx="359535" cy="371543"/>
          </a:xfrm>
          <a:prstGeom prst="flowChartConnecto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4" name="直接箭头连接符 33"/>
          <p:cNvCxnSpPr>
            <a:endCxn id="33" idx="2"/>
          </p:cNvCxnSpPr>
          <p:nvPr/>
        </p:nvCxnSpPr>
        <p:spPr>
          <a:xfrm flipV="1">
            <a:off x="4827968" y="898203"/>
            <a:ext cx="353632" cy="829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5" name="直接箭头连接符 34"/>
          <p:cNvCxnSpPr>
            <a:stCxn id="33" idx="7"/>
            <a:endCxn id="37" idx="2"/>
          </p:cNvCxnSpPr>
          <p:nvPr/>
        </p:nvCxnSpPr>
        <p:spPr>
          <a:xfrm flipV="1">
            <a:off x="5488482" y="642602"/>
            <a:ext cx="351550" cy="12424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" name="直接箭头连接符 35"/>
          <p:cNvCxnSpPr>
            <a:stCxn id="33" idx="5"/>
            <a:endCxn id="45" idx="2"/>
          </p:cNvCxnSpPr>
          <p:nvPr/>
        </p:nvCxnSpPr>
        <p:spPr>
          <a:xfrm>
            <a:off x="5488482" y="1029563"/>
            <a:ext cx="253886" cy="8653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7" name="流程图: 接点 36"/>
          <p:cNvSpPr/>
          <p:nvPr/>
        </p:nvSpPr>
        <p:spPr>
          <a:xfrm>
            <a:off x="5840033" y="456831"/>
            <a:ext cx="359535" cy="371543"/>
          </a:xfrm>
          <a:prstGeom prst="flowChartConnecto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9" name="直接箭头连接符 38"/>
          <p:cNvCxnSpPr>
            <a:stCxn id="37" idx="6"/>
          </p:cNvCxnSpPr>
          <p:nvPr/>
        </p:nvCxnSpPr>
        <p:spPr>
          <a:xfrm>
            <a:off x="6199568" y="642602"/>
            <a:ext cx="27743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5" name="流程图: 接点 44"/>
          <p:cNvSpPr/>
          <p:nvPr/>
        </p:nvSpPr>
        <p:spPr>
          <a:xfrm>
            <a:off x="5742369" y="930326"/>
            <a:ext cx="359535" cy="371543"/>
          </a:xfrm>
          <a:prstGeom prst="flowChartConnecto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6" name="直接箭头连接符 45"/>
          <p:cNvCxnSpPr>
            <a:stCxn id="45" idx="6"/>
          </p:cNvCxnSpPr>
          <p:nvPr/>
        </p:nvCxnSpPr>
        <p:spPr>
          <a:xfrm>
            <a:off x="6101904" y="1116097"/>
            <a:ext cx="27743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平行四边形 7"/>
          <p:cNvSpPr/>
          <p:nvPr/>
        </p:nvSpPr>
        <p:spPr>
          <a:xfrm>
            <a:off x="5486400" y="1752600"/>
            <a:ext cx="2286000" cy="1143000"/>
          </a:xfrm>
          <a:prstGeom prst="parallelogram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流程图: 接点 58"/>
          <p:cNvSpPr/>
          <p:nvPr/>
        </p:nvSpPr>
        <p:spPr>
          <a:xfrm>
            <a:off x="6151808" y="2129395"/>
            <a:ext cx="359535" cy="371543"/>
          </a:xfrm>
          <a:prstGeom prst="flowChartConnecto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2.1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0" name="直接箭头连接符 59"/>
          <p:cNvCxnSpPr>
            <a:endCxn id="59" idx="2"/>
          </p:cNvCxnSpPr>
          <p:nvPr/>
        </p:nvCxnSpPr>
        <p:spPr>
          <a:xfrm flipV="1">
            <a:off x="5798175" y="2315166"/>
            <a:ext cx="353632" cy="829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1" name="直接箭头连接符 60"/>
          <p:cNvCxnSpPr>
            <a:stCxn id="59" idx="7"/>
            <a:endCxn id="63" idx="2"/>
          </p:cNvCxnSpPr>
          <p:nvPr/>
        </p:nvCxnSpPr>
        <p:spPr>
          <a:xfrm flipV="1">
            <a:off x="6458689" y="2059565"/>
            <a:ext cx="351550" cy="12424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2" name="直接箭头连接符 61"/>
          <p:cNvCxnSpPr>
            <a:stCxn id="59" idx="5"/>
            <a:endCxn id="65" idx="2"/>
          </p:cNvCxnSpPr>
          <p:nvPr/>
        </p:nvCxnSpPr>
        <p:spPr>
          <a:xfrm>
            <a:off x="6458689" y="2446526"/>
            <a:ext cx="253886" cy="8653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3" name="流程图: 接点 62"/>
          <p:cNvSpPr/>
          <p:nvPr/>
        </p:nvSpPr>
        <p:spPr>
          <a:xfrm>
            <a:off x="6810240" y="1873794"/>
            <a:ext cx="359535" cy="371543"/>
          </a:xfrm>
          <a:prstGeom prst="flowChartConnecto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2.2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4" name="直接箭头连接符 63"/>
          <p:cNvCxnSpPr>
            <a:stCxn id="63" idx="6"/>
          </p:cNvCxnSpPr>
          <p:nvPr/>
        </p:nvCxnSpPr>
        <p:spPr>
          <a:xfrm>
            <a:off x="7169775" y="2059565"/>
            <a:ext cx="27743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5" name="流程图: 接点 64"/>
          <p:cNvSpPr/>
          <p:nvPr/>
        </p:nvSpPr>
        <p:spPr>
          <a:xfrm>
            <a:off x="6712576" y="2347289"/>
            <a:ext cx="359535" cy="371543"/>
          </a:xfrm>
          <a:prstGeom prst="flowChartConnecto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2.3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6" name="直接箭头连接符 65"/>
          <p:cNvCxnSpPr>
            <a:stCxn id="65" idx="6"/>
          </p:cNvCxnSpPr>
          <p:nvPr/>
        </p:nvCxnSpPr>
        <p:spPr>
          <a:xfrm>
            <a:off x="7072111" y="2533060"/>
            <a:ext cx="27743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平行四边形 6"/>
          <p:cNvSpPr/>
          <p:nvPr/>
        </p:nvSpPr>
        <p:spPr>
          <a:xfrm>
            <a:off x="2971800" y="1752600"/>
            <a:ext cx="2286000" cy="1143000"/>
          </a:xfrm>
          <a:prstGeom prst="parallelogram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流程图: 接点 49"/>
          <p:cNvSpPr/>
          <p:nvPr/>
        </p:nvSpPr>
        <p:spPr>
          <a:xfrm>
            <a:off x="3375067" y="2369846"/>
            <a:ext cx="359535" cy="371543"/>
          </a:xfrm>
          <a:prstGeom prst="flowChartConnecto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1.1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1" name="直接箭头连接符 50"/>
          <p:cNvCxnSpPr>
            <a:endCxn id="50" idx="2"/>
          </p:cNvCxnSpPr>
          <p:nvPr/>
        </p:nvCxnSpPr>
        <p:spPr>
          <a:xfrm>
            <a:off x="3179474" y="2555617"/>
            <a:ext cx="19559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2" name="直接箭头连接符 51"/>
          <p:cNvCxnSpPr>
            <a:stCxn id="50" idx="7"/>
            <a:endCxn id="54" idx="2"/>
          </p:cNvCxnSpPr>
          <p:nvPr/>
        </p:nvCxnSpPr>
        <p:spPr>
          <a:xfrm flipV="1">
            <a:off x="3681948" y="2078740"/>
            <a:ext cx="207202" cy="34551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3" name="直接箭头连接符 52"/>
          <p:cNvCxnSpPr>
            <a:stCxn id="50" idx="6"/>
            <a:endCxn id="56" idx="2"/>
          </p:cNvCxnSpPr>
          <p:nvPr/>
        </p:nvCxnSpPr>
        <p:spPr>
          <a:xfrm>
            <a:off x="3734601" y="2555618"/>
            <a:ext cx="334316" cy="107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4" name="流程图: 接点 53"/>
          <p:cNvSpPr/>
          <p:nvPr/>
        </p:nvSpPr>
        <p:spPr>
          <a:xfrm>
            <a:off x="3889151" y="1892969"/>
            <a:ext cx="359535" cy="371543"/>
          </a:xfrm>
          <a:prstGeom prst="flowChartConnecto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1.2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5" name="直接箭头连接符 54"/>
          <p:cNvCxnSpPr>
            <a:stCxn id="54" idx="6"/>
            <a:endCxn id="99" idx="2"/>
          </p:cNvCxnSpPr>
          <p:nvPr/>
        </p:nvCxnSpPr>
        <p:spPr>
          <a:xfrm flipV="1">
            <a:off x="4248685" y="2073640"/>
            <a:ext cx="178428" cy="51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6" name="流程图: 接点 55"/>
          <p:cNvSpPr/>
          <p:nvPr/>
        </p:nvSpPr>
        <p:spPr>
          <a:xfrm>
            <a:off x="4068918" y="2370919"/>
            <a:ext cx="359535" cy="371543"/>
          </a:xfrm>
          <a:prstGeom prst="flowChartConnecto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1.4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7" name="直接箭头连接符 56"/>
          <p:cNvCxnSpPr>
            <a:stCxn id="56" idx="6"/>
          </p:cNvCxnSpPr>
          <p:nvPr/>
        </p:nvCxnSpPr>
        <p:spPr>
          <a:xfrm>
            <a:off x="4428452" y="2556691"/>
            <a:ext cx="358196" cy="779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9" name="流程图: 接点 98"/>
          <p:cNvSpPr/>
          <p:nvPr/>
        </p:nvSpPr>
        <p:spPr>
          <a:xfrm>
            <a:off x="4427114" y="1887869"/>
            <a:ext cx="359535" cy="371543"/>
          </a:xfrm>
          <a:prstGeom prst="flowChartConnecto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1.3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3" name="直接箭头连接符 102"/>
          <p:cNvCxnSpPr>
            <a:stCxn id="99" idx="6"/>
          </p:cNvCxnSpPr>
          <p:nvPr/>
        </p:nvCxnSpPr>
        <p:spPr>
          <a:xfrm>
            <a:off x="4786649" y="2073640"/>
            <a:ext cx="22162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0" name="直接连接符 139"/>
          <p:cNvCxnSpPr/>
          <p:nvPr/>
        </p:nvCxnSpPr>
        <p:spPr>
          <a:xfrm flipH="1">
            <a:off x="3276601" y="1107818"/>
            <a:ext cx="2084766" cy="644783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43" name="直接连接符 142"/>
          <p:cNvCxnSpPr>
            <a:stCxn id="33" idx="4"/>
          </p:cNvCxnSpPr>
          <p:nvPr/>
        </p:nvCxnSpPr>
        <p:spPr>
          <a:xfrm flipH="1">
            <a:off x="5270502" y="1083975"/>
            <a:ext cx="90867" cy="658555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48" name="直接连接符 147"/>
          <p:cNvCxnSpPr>
            <a:stCxn id="45" idx="4"/>
          </p:cNvCxnSpPr>
          <p:nvPr/>
        </p:nvCxnSpPr>
        <p:spPr>
          <a:xfrm flipH="1">
            <a:off x="5795022" y="1301869"/>
            <a:ext cx="127115" cy="452897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49" name="直接连接符 148"/>
          <p:cNvCxnSpPr/>
          <p:nvPr/>
        </p:nvCxnSpPr>
        <p:spPr>
          <a:xfrm>
            <a:off x="5915248" y="1301869"/>
            <a:ext cx="1857152" cy="460287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89" name="矩形 188"/>
          <p:cNvSpPr/>
          <p:nvPr/>
        </p:nvSpPr>
        <p:spPr>
          <a:xfrm>
            <a:off x="8162642" y="555877"/>
            <a:ext cx="98135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>
              <a:lnSpc>
                <a:spcPct val="150000"/>
              </a:lnSpc>
              <a:buClr>
                <a:srgbClr val="0000FF"/>
              </a:buClr>
              <a:defRPr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层图</a:t>
            </a:r>
            <a:endParaRPr lang="zh-CN" altLang="en-US" sz="2400" spc="50" dirty="0">
              <a:ln w="11430"/>
              <a:latin typeface="Arial" panose="020B0604020202020204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66DC89A-3215-4436-9982-9D41B7DA3D2D}" type="slidenum">
              <a:rPr lang="zh-CN" altLang="en-US" smtClean="0"/>
              <a:pPr>
                <a:defRPr/>
              </a:pPr>
              <a:t>29</a:t>
            </a:fld>
            <a:endParaRPr lang="zh-CN" altLang="en-US"/>
          </a:p>
        </p:txBody>
      </p:sp>
      <p:sp>
        <p:nvSpPr>
          <p:cNvPr id="90" name="Rectangle 3"/>
          <p:cNvSpPr txBox="1">
            <a:spLocks noChangeArrowheads="1"/>
          </p:cNvSpPr>
          <p:nvPr/>
        </p:nvSpPr>
        <p:spPr bwMode="auto">
          <a:xfrm>
            <a:off x="1662111" y="3048353"/>
            <a:ext cx="8715376" cy="472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lnSpc>
                <a:spcPct val="120000"/>
              </a:lnSpc>
              <a:buClr>
                <a:srgbClr val="0000FF"/>
              </a:buClr>
              <a:buNone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中间层图中至少有一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个过程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也可以有多个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在下层图中分解成一张子图</a:t>
            </a:r>
          </a:p>
          <a:p>
            <a:pPr marL="457200" lvl="1" indent="0">
              <a:lnSpc>
                <a:spcPct val="120000"/>
              </a:lnSpc>
              <a:buClr>
                <a:srgbClr val="0000FF"/>
              </a:buClr>
              <a:buNone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顶层图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中</a:t>
            </a:r>
            <a:r>
              <a:rPr lang="zh-CN" altLang="en-US" sz="24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的过程经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分解后的图称为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层图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只有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张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),0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层图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中</a:t>
            </a:r>
            <a:r>
              <a:rPr lang="zh-CN" altLang="en-US" sz="24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的过程编号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分别为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</a:p>
          <a:p>
            <a:pPr marL="457200" lvl="1" indent="0">
              <a:lnSpc>
                <a:spcPct val="120000"/>
              </a:lnSpc>
              <a:buClr>
                <a:srgbClr val="0000FF"/>
              </a:buClr>
              <a:buNone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子图号：若父图中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的过程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编号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分解成某一子图，则该子图号记为“图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x”</a:t>
            </a:r>
          </a:p>
          <a:p>
            <a:pPr marL="457200" lvl="1" indent="0">
              <a:lnSpc>
                <a:spcPct val="120000"/>
              </a:lnSpc>
              <a:buClr>
                <a:srgbClr val="0000FF"/>
              </a:buClr>
              <a:buNone/>
            </a:pP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子图</a:t>
            </a:r>
            <a:r>
              <a:rPr lang="zh-CN" altLang="en-US" sz="24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中过程的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编号：若父图中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的过程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编号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为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过程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分解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成某一子图，则该子图中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过程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编号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分别为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x.1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x.2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x.3…</a:t>
            </a:r>
          </a:p>
          <a:p>
            <a:pPr lvl="1">
              <a:lnSpc>
                <a:spcPct val="120000"/>
              </a:lnSpc>
              <a:buClr>
                <a:srgbClr val="0000FF"/>
              </a:buClr>
              <a:buFont typeface="Wingdings" panose="05000000000000000000" pitchFamily="2" charset="2"/>
              <a:buChar char="Ø"/>
            </a:pP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1" name="直接连接符 90"/>
          <p:cNvCxnSpPr/>
          <p:nvPr/>
        </p:nvCxnSpPr>
        <p:spPr>
          <a:xfrm>
            <a:off x="1642121" y="1600200"/>
            <a:ext cx="8305800" cy="0"/>
          </a:xfrm>
          <a:prstGeom prst="line">
            <a:avLst/>
          </a:prstGeom>
          <a:ln w="190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矩形 91"/>
          <p:cNvSpPr/>
          <p:nvPr/>
        </p:nvSpPr>
        <p:spPr>
          <a:xfrm>
            <a:off x="1983791" y="1943090"/>
            <a:ext cx="67358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>
              <a:lnSpc>
                <a:spcPct val="150000"/>
              </a:lnSpc>
              <a:buClr>
                <a:srgbClr val="0000FF"/>
              </a:buClr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图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2400" spc="50" dirty="0">
              <a:ln w="11430"/>
              <a:latin typeface="Arial" panose="020B0604020202020204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sp>
        <p:nvSpPr>
          <p:cNvPr id="93" name="矩形 92"/>
          <p:cNvSpPr/>
          <p:nvPr/>
        </p:nvSpPr>
        <p:spPr>
          <a:xfrm>
            <a:off x="7961494" y="1981750"/>
            <a:ext cx="67358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>
              <a:lnSpc>
                <a:spcPct val="150000"/>
              </a:lnSpc>
              <a:buClr>
                <a:srgbClr val="0000FF"/>
              </a:buClr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图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2400" spc="50" dirty="0">
              <a:ln w="11430"/>
              <a:latin typeface="Arial" panose="020B0604020202020204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43" name="Straight Connector 2">
            <a:extLst>
              <a:ext uri="{FF2B5EF4-FFF2-40B4-BE49-F238E27FC236}">
                <a16:creationId xmlns:a16="http://schemas.microsoft.com/office/drawing/2014/main" id="{A9337565-044E-4EF6-9468-A53A4D4F1CB6}"/>
              </a:ext>
            </a:extLst>
          </p:cNvPr>
          <p:cNvCxnSpPr/>
          <p:nvPr/>
        </p:nvCxnSpPr>
        <p:spPr>
          <a:xfrm>
            <a:off x="0" y="518616"/>
            <a:ext cx="2756848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20">
            <a:extLst>
              <a:ext uri="{FF2B5EF4-FFF2-40B4-BE49-F238E27FC236}">
                <a16:creationId xmlns:a16="http://schemas.microsoft.com/office/drawing/2014/main" id="{B66034E9-43B4-4A0B-AB55-68418913EC94}"/>
              </a:ext>
            </a:extLst>
          </p:cNvPr>
          <p:cNvCxnSpPr/>
          <p:nvPr/>
        </p:nvCxnSpPr>
        <p:spPr>
          <a:xfrm>
            <a:off x="9435152" y="518616"/>
            <a:ext cx="2756848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5614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83"/>
    </mc:Choice>
    <mc:Fallback xmlns="">
      <p:transition spd="slow" advTm="38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8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9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0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2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3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4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6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7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8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2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99748"/>
                                      </p:to>
                                    </p:animClr>
                                    <p:set>
                                      <p:cBhvr>
                                        <p:cTn id="73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4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6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99748"/>
                                      </p:to>
                                    </p:animClr>
                                    <p:set>
                                      <p:cBhvr>
                                        <p:cTn id="77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8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0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99748"/>
                                      </p:to>
                                    </p:animClr>
                                    <p:set>
                                      <p:cBhvr>
                                        <p:cTn id="81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2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4" dur="2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99748"/>
                                      </p:to>
                                    </p:animClr>
                                    <p:set>
                                      <p:cBhvr>
                                        <p:cTn id="85" dur="2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6" dur="2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0" dur="2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91" dur="2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2" dur="2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4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95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6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8" dur="2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99" dur="2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0" dur="2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7" grpId="0" animBg="1"/>
      <p:bldP spid="45" grpId="0" animBg="1"/>
      <p:bldP spid="189" grpId="0"/>
      <p:bldP spid="92" grpId="0"/>
      <p:bldP spid="9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CF396F5-0F6E-42AB-8D28-B331BCD4BF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9816" y="3997087"/>
            <a:ext cx="3666885" cy="2556783"/>
          </a:xfrm>
          <a:prstGeom prst="rect">
            <a:avLst/>
          </a:prstGeom>
        </p:spPr>
      </p:pic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D3A644F7-A9D7-499E-9054-3B9D1AD349C4}"/>
              </a:ext>
            </a:extLst>
          </p:cNvPr>
          <p:cNvSpPr txBox="1">
            <a:spLocks/>
          </p:cNvSpPr>
          <p:nvPr/>
        </p:nvSpPr>
        <p:spPr>
          <a:xfrm>
            <a:off x="684150" y="1640909"/>
            <a:ext cx="9619909" cy="50191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42" indent="-171442" algn="l" defTabSz="685766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2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07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090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2974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856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39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22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0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85766" rtl="0" eaLnBrk="1" fontAlgn="auto" latinLnBrk="0" hangingPunct="1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AB9142-7A79-4124-9AD2-E79BAA1D93C7}"/>
              </a:ext>
            </a:extLst>
          </p:cNvPr>
          <p:cNvSpPr txBox="1"/>
          <p:nvPr/>
        </p:nvSpPr>
        <p:spPr>
          <a:xfrm>
            <a:off x="-115958" y="1863159"/>
            <a:ext cx="8864811" cy="39985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1" indent="0" algn="l" defTabSz="914400" rtl="0" eaLnBrk="1" fontAlgn="auto" latinLnBrk="0" hangingPunct="1">
              <a:lnSpc>
                <a:spcPts val="31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根据给出的需求规格说明模板，完成以下章节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：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华文仿宋" panose="02010600040101010101" pitchFamily="2" charset="-122"/>
              <a:cs typeface="Times New Roman" panose="02020603050405020304" pitchFamily="18" charset="0"/>
            </a:endParaRPr>
          </a:p>
          <a:p>
            <a:pPr marL="914400" lvl="1" indent="-457200">
              <a:spcBef>
                <a:spcPts val="1200"/>
              </a:spcBef>
              <a:buClr>
                <a:srgbClr val="FF0000"/>
              </a:buClr>
              <a:buSzPct val="60000"/>
              <a:buFont typeface="Times New Roman" panose="02020603050405020304" pitchFamily="18" charset="0"/>
              <a:buChar char="♥"/>
              <a:defRPr/>
            </a:pPr>
            <a:r>
              <a:rPr lang="zh-CN" altLang="en-US" sz="2400" b="1" dirty="0">
                <a:solidFill>
                  <a:srgbClr val="002FA7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根据</a:t>
            </a:r>
            <a:r>
              <a:rPr lang="en-US" altLang="zh-CN" sz="2400" b="1" dirty="0">
                <a:solidFill>
                  <a:srgbClr val="002FA7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HW1</a:t>
            </a:r>
            <a:r>
              <a:rPr lang="zh-CN" altLang="en-US" sz="2400" b="1" dirty="0">
                <a:solidFill>
                  <a:srgbClr val="002FA7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中的“问题陈述与机会”完成章节</a:t>
            </a:r>
            <a:r>
              <a:rPr lang="en-US" altLang="zh-CN" sz="2400" b="1" dirty="0">
                <a:solidFill>
                  <a:srgbClr val="002FA7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1.3</a:t>
            </a:r>
            <a:r>
              <a:rPr lang="zh-CN" altLang="en-US" sz="2400" b="1" dirty="0">
                <a:solidFill>
                  <a:srgbClr val="002FA7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及</a:t>
            </a:r>
            <a:r>
              <a:rPr lang="en-US" altLang="zh-CN" sz="2400" b="1" dirty="0">
                <a:solidFill>
                  <a:srgbClr val="002FA7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2.1</a:t>
            </a:r>
            <a:r>
              <a:rPr lang="zh-CN" altLang="en-US" sz="2400" b="1" dirty="0">
                <a:solidFill>
                  <a:srgbClr val="002FA7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部分</a:t>
            </a:r>
            <a:r>
              <a:rPr lang="en-US" altLang="zh-CN" sz="2400" b="1" dirty="0">
                <a:solidFill>
                  <a:srgbClr val="002FA7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(</a:t>
            </a:r>
            <a:r>
              <a:rPr lang="zh-CN" altLang="en-US" sz="2400" b="1" dirty="0">
                <a:solidFill>
                  <a:srgbClr val="002FA7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复制进对应章节即可</a:t>
            </a:r>
            <a:r>
              <a:rPr lang="en-US" altLang="zh-CN" sz="2400" b="1" dirty="0">
                <a:solidFill>
                  <a:srgbClr val="002FA7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)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2FA7"/>
              </a:solidFill>
              <a:effectLst/>
              <a:uLnTx/>
              <a:uFillTx/>
              <a:latin typeface="Times New Roman" panose="02020603050405020304" pitchFamily="18" charset="0"/>
              <a:ea typeface="华文仿宋" panose="02010600040101010101" pitchFamily="2" charset="-122"/>
              <a:cs typeface="Times New Roman" panose="02020603050405020304" pitchFamily="18" charset="0"/>
            </a:endParaRPr>
          </a:p>
          <a:p>
            <a:pPr marL="914400" lvl="1" indent="-457200">
              <a:spcBef>
                <a:spcPts val="1200"/>
              </a:spcBef>
              <a:buClr>
                <a:srgbClr val="FF0000"/>
              </a:buClr>
              <a:buSzPct val="60000"/>
              <a:buFont typeface="Times New Roman" panose="02020603050405020304" pitchFamily="18" charset="0"/>
              <a:buChar char="♥"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2FA7"/>
                </a:solidFill>
                <a:effectLst/>
                <a:uLnTx/>
                <a:uFillTx/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完成章节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2FA7"/>
                </a:solidFill>
                <a:effectLst/>
                <a:uLnTx/>
                <a:uFillTx/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2.3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2FA7"/>
                </a:solidFill>
                <a:effectLst/>
                <a:uLnTx/>
                <a:uFillTx/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“功能需求说明”中的用例图及用例描述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2FA7"/>
              </a:solidFill>
              <a:effectLst/>
              <a:uLnTx/>
              <a:uFillTx/>
              <a:latin typeface="Times New Roman" panose="02020603050405020304" pitchFamily="18" charset="0"/>
              <a:ea typeface="华文仿宋" panose="02010600040101010101" pitchFamily="2" charset="-122"/>
              <a:cs typeface="Times New Roman" panose="02020603050405020304" pitchFamily="18" charset="0"/>
            </a:endParaRPr>
          </a:p>
          <a:p>
            <a:pPr marL="1371600" lvl="2" indent="-457200">
              <a:spcBef>
                <a:spcPts val="1200"/>
              </a:spcBef>
              <a:buClr>
                <a:srgbClr val="FF0000"/>
              </a:buClr>
              <a:buSzPct val="60000"/>
              <a:buFont typeface="Wingdings" panose="05000000000000000000" pitchFamily="2" charset="2"/>
              <a:buChar char="ü"/>
              <a:defRPr/>
            </a:pPr>
            <a:r>
              <a:rPr kumimoji="0" lang="zh-CN" altLang="en-US" sz="2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队伍中每人至少完成</a:t>
            </a:r>
            <a:r>
              <a:rPr kumimoji="0" lang="en-US" altLang="zh-CN" sz="2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1</a:t>
            </a:r>
            <a:r>
              <a:rPr kumimoji="0" lang="zh-CN" altLang="en-US" sz="2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个以上用例图及对应用例描述</a:t>
            </a:r>
            <a:endParaRPr kumimoji="0" lang="en-US" altLang="zh-CN" sz="22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华文仿宋" panose="02010600040101010101" pitchFamily="2" charset="-122"/>
              <a:cs typeface="Times New Roman" panose="02020603050405020304" pitchFamily="18" charset="0"/>
            </a:endParaRPr>
          </a:p>
          <a:p>
            <a:pPr marL="1371600" lvl="2" indent="-457200">
              <a:spcBef>
                <a:spcPts val="1200"/>
              </a:spcBef>
              <a:buClr>
                <a:srgbClr val="FF0000"/>
              </a:buClr>
              <a:buSzPct val="60000"/>
              <a:buFont typeface="Wingdings" panose="05000000000000000000" pitchFamily="2" charset="2"/>
              <a:buChar char="ü"/>
              <a:defRPr/>
            </a:pPr>
            <a:r>
              <a:rPr lang="zh-CN" altLang="en-US" sz="2200" b="1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将每人的工作量</a:t>
            </a:r>
            <a:r>
              <a:rPr kumimoji="0" lang="zh-CN" altLang="en-US" sz="2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记录在第二页的“文档控制表”内</a:t>
            </a:r>
            <a:endParaRPr kumimoji="0" lang="en-US" altLang="zh-CN" sz="22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华文仿宋" panose="02010600040101010101" pitchFamily="2" charset="-122"/>
              <a:cs typeface="Times New Roman" panose="02020603050405020304" pitchFamily="18" charset="0"/>
            </a:endParaRPr>
          </a:p>
          <a:p>
            <a:pPr marL="1371600" lvl="2" indent="-457200">
              <a:spcBef>
                <a:spcPts val="1200"/>
              </a:spcBef>
              <a:buClr>
                <a:srgbClr val="FF0000"/>
              </a:buClr>
              <a:buSzPct val="60000"/>
              <a:buFont typeface="Wingdings" panose="05000000000000000000" pitchFamily="2" charset="2"/>
              <a:buChar char="ü"/>
              <a:defRPr/>
            </a:pPr>
            <a:r>
              <a:rPr lang="zh-CN" altLang="en-US" sz="2400" b="1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可对模板进行合理修改</a:t>
            </a:r>
            <a:endParaRPr lang="en-US" altLang="zh-CN" sz="2400" b="1" dirty="0">
              <a:latin typeface="Times New Roman" panose="02020603050405020304" pitchFamily="18" charset="0"/>
              <a:ea typeface="华文仿宋" panose="02010600040101010101" pitchFamily="2" charset="-122"/>
              <a:cs typeface="Times New Roman" panose="02020603050405020304" pitchFamily="18" charset="0"/>
            </a:endParaRPr>
          </a:p>
          <a:p>
            <a:pPr marL="1371600" lvl="2" indent="-457200">
              <a:spcBef>
                <a:spcPts val="1200"/>
              </a:spcBef>
              <a:buClr>
                <a:srgbClr val="FF0000"/>
              </a:buClr>
              <a:buSzPct val="60000"/>
              <a:buFont typeface="Wingdings" panose="05000000000000000000" pitchFamily="2" charset="2"/>
              <a:buChar char="ü"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只完成主要功能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(L0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层的</a:t>
            </a:r>
            <a:r>
              <a:rPr lang="zh-CN" altLang="en-US" sz="2400" b="1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子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功能模块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)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的用例建模即可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华文仿宋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0E68E36-6D6B-48E5-ABC0-74962D4EE950}"/>
              </a:ext>
            </a:extLst>
          </p:cNvPr>
          <p:cNvSpPr txBox="1">
            <a:spLocks noChangeArrowheads="1"/>
          </p:cNvSpPr>
          <p:nvPr/>
        </p:nvSpPr>
        <p:spPr>
          <a:xfrm>
            <a:off x="265942" y="453554"/>
            <a:ext cx="8101013" cy="92392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68576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1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68576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j-cs"/>
              </a:rPr>
              <a:t>课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+mj-cs"/>
              </a:rPr>
              <a:t>后作业其二</a:t>
            </a: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华文仿宋" panose="02010600040101010101" pitchFamily="2" charset="-122"/>
              <a:ea typeface="华文仿宋" panose="02010600040101010101" pitchFamily="2" charset="-122"/>
              <a:cs typeface="+mj-cs"/>
            </a:endParaRPr>
          </a:p>
          <a:p>
            <a:pPr marL="0" marR="0" lvl="0" indent="0" algn="l" defTabSz="68576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+mj-cs"/>
              </a:rPr>
              <a:t>Homework-2</a:t>
            </a:r>
          </a:p>
        </p:txBody>
      </p:sp>
    </p:spTree>
    <p:extLst>
      <p:ext uri="{BB962C8B-B14F-4D97-AF65-F5344CB8AC3E}">
        <p14:creationId xmlns:p14="http://schemas.microsoft.com/office/powerpoint/2010/main" val="167095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66DC89A-3215-4436-9982-9D41B7DA3D2D}" type="slidenum">
              <a:rPr lang="zh-CN" altLang="en-US" smtClean="0"/>
              <a:pPr>
                <a:defRPr/>
              </a:pPr>
              <a:t>30</a:t>
            </a:fld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1849862" y="961957"/>
            <a:ext cx="8665739" cy="4558678"/>
            <a:chOff x="325861" y="961957"/>
            <a:chExt cx="8665739" cy="4558678"/>
          </a:xfrm>
        </p:grpSpPr>
        <p:sp>
          <p:nvSpPr>
            <p:cNvPr id="2" name="平行四边形 1"/>
            <p:cNvSpPr/>
            <p:nvPr/>
          </p:nvSpPr>
          <p:spPr>
            <a:xfrm>
              <a:off x="2961068" y="961957"/>
              <a:ext cx="2286000" cy="1143000"/>
            </a:xfrm>
            <a:prstGeom prst="parallelogram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平行四边形 5"/>
            <p:cNvSpPr/>
            <p:nvPr/>
          </p:nvSpPr>
          <p:spPr>
            <a:xfrm>
              <a:off x="2971800" y="2438400"/>
              <a:ext cx="2286000" cy="1143000"/>
            </a:xfrm>
            <a:prstGeom prst="parallelogram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平行四边形 6"/>
            <p:cNvSpPr/>
            <p:nvPr/>
          </p:nvSpPr>
          <p:spPr>
            <a:xfrm>
              <a:off x="1447800" y="3886200"/>
              <a:ext cx="2286000" cy="1143000"/>
            </a:xfrm>
            <a:prstGeom prst="parallelogram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平行四边形 7"/>
            <p:cNvSpPr/>
            <p:nvPr/>
          </p:nvSpPr>
          <p:spPr>
            <a:xfrm>
              <a:off x="3962400" y="3886200"/>
              <a:ext cx="2286000" cy="1143000"/>
            </a:xfrm>
            <a:prstGeom prst="parallelogram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流程图: 接点 11"/>
            <p:cNvSpPr/>
            <p:nvPr/>
          </p:nvSpPr>
          <p:spPr>
            <a:xfrm>
              <a:off x="3782632" y="1341412"/>
              <a:ext cx="359535" cy="371543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4" name="直接箭头连接符 13"/>
            <p:cNvCxnSpPr>
              <a:endCxn id="12" idx="2"/>
            </p:cNvCxnSpPr>
            <p:nvPr/>
          </p:nvCxnSpPr>
          <p:spPr>
            <a:xfrm flipV="1">
              <a:off x="3429000" y="1527184"/>
              <a:ext cx="353632" cy="8296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直接箭头连接符 15"/>
            <p:cNvCxnSpPr>
              <a:stCxn id="12" idx="7"/>
            </p:cNvCxnSpPr>
            <p:nvPr/>
          </p:nvCxnSpPr>
          <p:spPr>
            <a:xfrm flipV="1">
              <a:off x="4089514" y="1266542"/>
              <a:ext cx="406285" cy="129281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直接箭头连接符 18"/>
            <p:cNvCxnSpPr>
              <a:stCxn id="12" idx="5"/>
            </p:cNvCxnSpPr>
            <p:nvPr/>
          </p:nvCxnSpPr>
          <p:spPr>
            <a:xfrm>
              <a:off x="4089514" y="1658544"/>
              <a:ext cx="253886" cy="86534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48" name="组合 47"/>
            <p:cNvGrpSpPr/>
            <p:nvPr/>
          </p:nvGrpSpPr>
          <p:grpSpPr>
            <a:xfrm>
              <a:off x="3303968" y="2590430"/>
              <a:ext cx="1649032" cy="845038"/>
              <a:chOff x="3151568" y="2590430"/>
              <a:chExt cx="1649032" cy="845038"/>
            </a:xfrm>
          </p:grpSpPr>
          <p:sp>
            <p:nvSpPr>
              <p:cNvPr id="33" name="流程图: 接点 32"/>
              <p:cNvSpPr/>
              <p:nvPr/>
            </p:nvSpPr>
            <p:spPr>
              <a:xfrm>
                <a:off x="3505200" y="2846031"/>
                <a:ext cx="359535" cy="371543"/>
              </a:xfrm>
              <a:prstGeom prst="flowChartConnector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34" name="直接箭头连接符 33"/>
              <p:cNvCxnSpPr>
                <a:endCxn id="33" idx="2"/>
              </p:cNvCxnSpPr>
              <p:nvPr/>
            </p:nvCxnSpPr>
            <p:spPr>
              <a:xfrm flipV="1">
                <a:off x="3151568" y="3031803"/>
                <a:ext cx="353632" cy="829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" name="直接箭头连接符 34"/>
              <p:cNvCxnSpPr>
                <a:stCxn id="33" idx="7"/>
                <a:endCxn id="37" idx="2"/>
              </p:cNvCxnSpPr>
              <p:nvPr/>
            </p:nvCxnSpPr>
            <p:spPr>
              <a:xfrm flipV="1">
                <a:off x="3812082" y="2776202"/>
                <a:ext cx="351550" cy="12424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6" name="直接箭头连接符 35"/>
              <p:cNvCxnSpPr>
                <a:stCxn id="33" idx="5"/>
                <a:endCxn id="45" idx="2"/>
              </p:cNvCxnSpPr>
              <p:nvPr/>
            </p:nvCxnSpPr>
            <p:spPr>
              <a:xfrm>
                <a:off x="3812082" y="3163163"/>
                <a:ext cx="253886" cy="8653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7" name="流程图: 接点 36"/>
              <p:cNvSpPr/>
              <p:nvPr/>
            </p:nvSpPr>
            <p:spPr>
              <a:xfrm>
                <a:off x="4163632" y="2590430"/>
                <a:ext cx="359535" cy="371543"/>
              </a:xfrm>
              <a:prstGeom prst="flowChartConnector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39" name="直接箭头连接符 38"/>
              <p:cNvCxnSpPr>
                <a:stCxn id="37" idx="6"/>
              </p:cNvCxnSpPr>
              <p:nvPr/>
            </p:nvCxnSpPr>
            <p:spPr>
              <a:xfrm>
                <a:off x="4523167" y="2776202"/>
                <a:ext cx="277433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5" name="流程图: 接点 44"/>
              <p:cNvSpPr/>
              <p:nvPr/>
            </p:nvSpPr>
            <p:spPr>
              <a:xfrm>
                <a:off x="4065968" y="3063925"/>
                <a:ext cx="359535" cy="371543"/>
              </a:xfrm>
              <a:prstGeom prst="flowChartConnector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46" name="直接箭头连接符 45"/>
              <p:cNvCxnSpPr>
                <a:stCxn id="45" idx="6"/>
              </p:cNvCxnSpPr>
              <p:nvPr/>
            </p:nvCxnSpPr>
            <p:spPr>
              <a:xfrm>
                <a:off x="4425503" y="3249697"/>
                <a:ext cx="277433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59" name="流程图: 接点 58"/>
            <p:cNvSpPr/>
            <p:nvPr/>
          </p:nvSpPr>
          <p:spPr>
            <a:xfrm>
              <a:off x="4627807" y="4262994"/>
              <a:ext cx="359535" cy="371543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2.1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60" name="直接箭头连接符 59"/>
            <p:cNvCxnSpPr>
              <a:endCxn id="59" idx="2"/>
            </p:cNvCxnSpPr>
            <p:nvPr/>
          </p:nvCxnSpPr>
          <p:spPr>
            <a:xfrm flipV="1">
              <a:off x="4274175" y="4448766"/>
              <a:ext cx="353632" cy="8296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直接箭头连接符 60"/>
            <p:cNvCxnSpPr>
              <a:stCxn id="59" idx="7"/>
              <a:endCxn id="63" idx="2"/>
            </p:cNvCxnSpPr>
            <p:nvPr/>
          </p:nvCxnSpPr>
          <p:spPr>
            <a:xfrm flipV="1">
              <a:off x="4934689" y="4193165"/>
              <a:ext cx="351550" cy="12424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直接箭头连接符 61"/>
            <p:cNvCxnSpPr>
              <a:stCxn id="59" idx="5"/>
              <a:endCxn id="65" idx="2"/>
            </p:cNvCxnSpPr>
            <p:nvPr/>
          </p:nvCxnSpPr>
          <p:spPr>
            <a:xfrm>
              <a:off x="4934689" y="4580126"/>
              <a:ext cx="253886" cy="86534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63" name="流程图: 接点 62"/>
            <p:cNvSpPr/>
            <p:nvPr/>
          </p:nvSpPr>
          <p:spPr>
            <a:xfrm>
              <a:off x="5286239" y="4007393"/>
              <a:ext cx="359535" cy="371543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2.2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64" name="直接箭头连接符 63"/>
            <p:cNvCxnSpPr>
              <a:stCxn id="63" idx="6"/>
            </p:cNvCxnSpPr>
            <p:nvPr/>
          </p:nvCxnSpPr>
          <p:spPr>
            <a:xfrm>
              <a:off x="5645774" y="4193165"/>
              <a:ext cx="27743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65" name="流程图: 接点 64"/>
            <p:cNvSpPr/>
            <p:nvPr/>
          </p:nvSpPr>
          <p:spPr>
            <a:xfrm>
              <a:off x="5188575" y="4480888"/>
              <a:ext cx="359535" cy="371543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2.3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66" name="直接箭头连接符 65"/>
            <p:cNvCxnSpPr>
              <a:stCxn id="65" idx="6"/>
            </p:cNvCxnSpPr>
            <p:nvPr/>
          </p:nvCxnSpPr>
          <p:spPr>
            <a:xfrm>
              <a:off x="5548110" y="4666660"/>
              <a:ext cx="27743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115" name="组合 114"/>
            <p:cNvGrpSpPr/>
            <p:nvPr/>
          </p:nvGrpSpPr>
          <p:grpSpPr>
            <a:xfrm>
              <a:off x="1655473" y="4021468"/>
              <a:ext cx="1828800" cy="854593"/>
              <a:chOff x="5715000" y="2069885"/>
              <a:chExt cx="1828800" cy="854593"/>
            </a:xfrm>
          </p:grpSpPr>
          <p:sp>
            <p:nvSpPr>
              <p:cNvPr id="50" name="流程图: 接点 49"/>
              <p:cNvSpPr/>
              <p:nvPr/>
            </p:nvSpPr>
            <p:spPr>
              <a:xfrm>
                <a:off x="5910593" y="2551862"/>
                <a:ext cx="359535" cy="371543"/>
              </a:xfrm>
              <a:prstGeom prst="flowChartConnector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1.1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51" name="直接箭头连接符 50"/>
              <p:cNvCxnSpPr>
                <a:endCxn id="50" idx="2"/>
              </p:cNvCxnSpPr>
              <p:nvPr/>
            </p:nvCxnSpPr>
            <p:spPr>
              <a:xfrm>
                <a:off x="5715000" y="2737634"/>
                <a:ext cx="195593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2" name="直接箭头连接符 51"/>
              <p:cNvCxnSpPr>
                <a:stCxn id="50" idx="7"/>
                <a:endCxn id="54" idx="2"/>
              </p:cNvCxnSpPr>
              <p:nvPr/>
            </p:nvCxnSpPr>
            <p:spPr>
              <a:xfrm flipV="1">
                <a:off x="6217475" y="2260757"/>
                <a:ext cx="207202" cy="34551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3" name="直接箭头连接符 52"/>
              <p:cNvCxnSpPr>
                <a:stCxn id="50" idx="6"/>
                <a:endCxn id="56" idx="2"/>
              </p:cNvCxnSpPr>
              <p:nvPr/>
            </p:nvCxnSpPr>
            <p:spPr>
              <a:xfrm>
                <a:off x="6270128" y="2737634"/>
                <a:ext cx="334316" cy="107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4" name="流程图: 接点 53"/>
              <p:cNvSpPr/>
              <p:nvPr/>
            </p:nvSpPr>
            <p:spPr>
              <a:xfrm>
                <a:off x="6424677" y="2074985"/>
                <a:ext cx="359535" cy="371543"/>
              </a:xfrm>
              <a:prstGeom prst="flowChartConnector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1.2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55" name="直接箭头连接符 54"/>
              <p:cNvCxnSpPr>
                <a:stCxn id="54" idx="6"/>
                <a:endCxn id="99" idx="2"/>
              </p:cNvCxnSpPr>
              <p:nvPr/>
            </p:nvCxnSpPr>
            <p:spPr>
              <a:xfrm flipV="1">
                <a:off x="6784212" y="2255657"/>
                <a:ext cx="178428" cy="51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6" name="流程图: 接点 55"/>
              <p:cNvSpPr/>
              <p:nvPr/>
            </p:nvSpPr>
            <p:spPr>
              <a:xfrm>
                <a:off x="6604444" y="2552935"/>
                <a:ext cx="359535" cy="371543"/>
              </a:xfrm>
              <a:prstGeom prst="flowChartConnector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1.4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57" name="直接箭头连接符 56"/>
              <p:cNvCxnSpPr>
                <a:stCxn id="56" idx="6"/>
              </p:cNvCxnSpPr>
              <p:nvPr/>
            </p:nvCxnSpPr>
            <p:spPr>
              <a:xfrm>
                <a:off x="6963979" y="2738707"/>
                <a:ext cx="358196" cy="779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99" name="流程图: 接点 98"/>
              <p:cNvSpPr/>
              <p:nvPr/>
            </p:nvSpPr>
            <p:spPr>
              <a:xfrm>
                <a:off x="6962640" y="2069885"/>
                <a:ext cx="359535" cy="371543"/>
              </a:xfrm>
              <a:prstGeom prst="flowChartConnector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1.3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03" name="直接箭头连接符 102"/>
              <p:cNvCxnSpPr>
                <a:stCxn id="99" idx="6"/>
              </p:cNvCxnSpPr>
              <p:nvPr/>
            </p:nvCxnSpPr>
            <p:spPr>
              <a:xfrm>
                <a:off x="7322175" y="2255657"/>
                <a:ext cx="221625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133" name="直接连接符 132"/>
            <p:cNvCxnSpPr/>
            <p:nvPr/>
          </p:nvCxnSpPr>
          <p:spPr>
            <a:xfrm flipH="1">
              <a:off x="3253168" y="1738087"/>
              <a:ext cx="665141" cy="700313"/>
            </a:xfrm>
            <a:prstGeom prst="line">
              <a:avLst/>
            </a:prstGeom>
            <a:ln w="19050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34" name="直接连接符 133"/>
            <p:cNvCxnSpPr>
              <a:stCxn id="12" idx="4"/>
            </p:cNvCxnSpPr>
            <p:nvPr/>
          </p:nvCxnSpPr>
          <p:spPr>
            <a:xfrm>
              <a:off x="3962400" y="1712955"/>
              <a:ext cx="1295400" cy="735000"/>
            </a:xfrm>
            <a:prstGeom prst="line">
              <a:avLst/>
            </a:prstGeom>
            <a:ln w="19050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40" name="直接连接符 139"/>
            <p:cNvCxnSpPr/>
            <p:nvPr/>
          </p:nvCxnSpPr>
          <p:spPr>
            <a:xfrm flipH="1">
              <a:off x="1752601" y="3241417"/>
              <a:ext cx="2084766" cy="644783"/>
            </a:xfrm>
            <a:prstGeom prst="line">
              <a:avLst/>
            </a:prstGeom>
            <a:ln w="19050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43" name="直接连接符 142"/>
            <p:cNvCxnSpPr>
              <a:stCxn id="33" idx="4"/>
            </p:cNvCxnSpPr>
            <p:nvPr/>
          </p:nvCxnSpPr>
          <p:spPr>
            <a:xfrm flipH="1">
              <a:off x="3746501" y="3217574"/>
              <a:ext cx="90867" cy="658555"/>
            </a:xfrm>
            <a:prstGeom prst="line">
              <a:avLst/>
            </a:prstGeom>
            <a:ln w="19050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48" name="直接连接符 147"/>
            <p:cNvCxnSpPr>
              <a:stCxn id="45" idx="4"/>
            </p:cNvCxnSpPr>
            <p:nvPr/>
          </p:nvCxnSpPr>
          <p:spPr>
            <a:xfrm flipH="1">
              <a:off x="4271021" y="3435468"/>
              <a:ext cx="127115" cy="452897"/>
            </a:xfrm>
            <a:prstGeom prst="line">
              <a:avLst/>
            </a:prstGeom>
            <a:ln w="19050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49" name="直接连接符 148"/>
            <p:cNvCxnSpPr/>
            <p:nvPr/>
          </p:nvCxnSpPr>
          <p:spPr>
            <a:xfrm>
              <a:off x="4391248" y="3435468"/>
              <a:ext cx="1857152" cy="460287"/>
            </a:xfrm>
            <a:prstGeom prst="line">
              <a:avLst/>
            </a:prstGeom>
            <a:ln w="19050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54" name="直接连接符 153"/>
            <p:cNvCxnSpPr>
              <a:stCxn id="50" idx="4"/>
            </p:cNvCxnSpPr>
            <p:nvPr/>
          </p:nvCxnSpPr>
          <p:spPr>
            <a:xfrm flipH="1">
              <a:off x="544102" y="4874988"/>
              <a:ext cx="1486732" cy="607083"/>
            </a:xfrm>
            <a:prstGeom prst="line">
              <a:avLst/>
            </a:prstGeom>
            <a:ln w="19050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57" name="直接连接符 156"/>
            <p:cNvCxnSpPr>
              <a:stCxn id="50" idx="4"/>
            </p:cNvCxnSpPr>
            <p:nvPr/>
          </p:nvCxnSpPr>
          <p:spPr>
            <a:xfrm>
              <a:off x="2030834" y="4874988"/>
              <a:ext cx="493154" cy="645647"/>
            </a:xfrm>
            <a:prstGeom prst="line">
              <a:avLst/>
            </a:prstGeom>
            <a:ln w="19050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60" name="直接连接符 159"/>
            <p:cNvCxnSpPr>
              <a:stCxn id="59" idx="4"/>
            </p:cNvCxnSpPr>
            <p:nvPr/>
          </p:nvCxnSpPr>
          <p:spPr>
            <a:xfrm flipH="1">
              <a:off x="2830870" y="4634537"/>
              <a:ext cx="1976705" cy="841791"/>
            </a:xfrm>
            <a:prstGeom prst="line">
              <a:avLst/>
            </a:prstGeom>
            <a:ln w="19050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63" name="直接连接符 162"/>
            <p:cNvCxnSpPr>
              <a:stCxn id="59" idx="4"/>
            </p:cNvCxnSpPr>
            <p:nvPr/>
          </p:nvCxnSpPr>
          <p:spPr>
            <a:xfrm>
              <a:off x="4807575" y="4634537"/>
              <a:ext cx="47761" cy="821959"/>
            </a:xfrm>
            <a:prstGeom prst="line">
              <a:avLst/>
            </a:prstGeom>
            <a:ln w="19050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66" name="直接连接符 165"/>
            <p:cNvCxnSpPr/>
            <p:nvPr/>
          </p:nvCxnSpPr>
          <p:spPr>
            <a:xfrm flipH="1">
              <a:off x="5149970" y="4874989"/>
              <a:ext cx="218373" cy="581507"/>
            </a:xfrm>
            <a:prstGeom prst="line">
              <a:avLst/>
            </a:prstGeom>
            <a:ln w="19050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69" name="直接连接符 168"/>
            <p:cNvCxnSpPr/>
            <p:nvPr/>
          </p:nvCxnSpPr>
          <p:spPr>
            <a:xfrm>
              <a:off x="5410200" y="4874989"/>
              <a:ext cx="1732208" cy="588860"/>
            </a:xfrm>
            <a:prstGeom prst="line">
              <a:avLst/>
            </a:prstGeom>
            <a:ln w="19050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73" name="直接连接符 172"/>
            <p:cNvCxnSpPr/>
            <p:nvPr/>
          </p:nvCxnSpPr>
          <p:spPr>
            <a:xfrm>
              <a:off x="457200" y="2286000"/>
              <a:ext cx="8305800" cy="0"/>
            </a:xfrm>
            <a:prstGeom prst="line">
              <a:avLst/>
            </a:prstGeom>
            <a:ln w="1905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直接连接符 173"/>
            <p:cNvCxnSpPr/>
            <p:nvPr/>
          </p:nvCxnSpPr>
          <p:spPr>
            <a:xfrm>
              <a:off x="325861" y="5181600"/>
              <a:ext cx="8665739" cy="0"/>
            </a:xfrm>
            <a:prstGeom prst="line">
              <a:avLst/>
            </a:prstGeom>
            <a:ln w="1905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8" name="矩形 187"/>
            <p:cNvSpPr/>
            <p:nvPr/>
          </p:nvSpPr>
          <p:spPr>
            <a:xfrm>
              <a:off x="7543800" y="1245272"/>
              <a:ext cx="813043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eaLnBrk="0" hangingPunct="0">
                <a:lnSpc>
                  <a:spcPct val="150000"/>
                </a:lnSpc>
                <a:buClr>
                  <a:srgbClr val="0000FF"/>
                </a:buClr>
                <a:defRPr/>
              </a:pPr>
              <a:r>
                <a:rPr lang="zh-CN" altLang="en-US" sz="2400" spc="50" dirty="0">
                  <a:ln w="11430"/>
                  <a:latin typeface="Arial" panose="020B0604020202020204" pitchFamily="34" charset="0"/>
                  <a:ea typeface="微软雅黑" pitchFamily="34" charset="-122"/>
                  <a:cs typeface="Arial" panose="020B0604020202020204" pitchFamily="34" charset="0"/>
                </a:rPr>
                <a:t>顶层</a:t>
              </a:r>
            </a:p>
          </p:txBody>
        </p:sp>
        <p:sp>
          <p:nvSpPr>
            <p:cNvPr id="189" name="矩形 188"/>
            <p:cNvSpPr/>
            <p:nvPr/>
          </p:nvSpPr>
          <p:spPr>
            <a:xfrm>
              <a:off x="7386705" y="3461386"/>
              <a:ext cx="1127232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eaLnBrk="0" hangingPunct="0">
                <a:lnSpc>
                  <a:spcPct val="150000"/>
                </a:lnSpc>
                <a:buClr>
                  <a:srgbClr val="0000FF"/>
                </a:buClr>
                <a:defRPr/>
              </a:pPr>
              <a:r>
                <a:rPr lang="zh-CN" altLang="en-US" sz="2400" spc="50" dirty="0">
                  <a:ln w="11430"/>
                  <a:latin typeface="Arial" panose="020B0604020202020204" pitchFamily="34" charset="0"/>
                  <a:ea typeface="微软雅黑" pitchFamily="34" charset="-122"/>
                  <a:cs typeface="Arial" panose="020B0604020202020204" pitchFamily="34" charset="0"/>
                </a:rPr>
                <a:t>中间层</a:t>
              </a: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1752600" y="5482072"/>
            <a:ext cx="8155950" cy="1147329"/>
            <a:chOff x="228600" y="5482071"/>
            <a:chExt cx="8155950" cy="1147329"/>
          </a:xfrm>
        </p:grpSpPr>
        <p:grpSp>
          <p:nvGrpSpPr>
            <p:cNvPr id="181" name="组合 180"/>
            <p:cNvGrpSpPr/>
            <p:nvPr/>
          </p:nvGrpSpPr>
          <p:grpSpPr>
            <a:xfrm>
              <a:off x="228600" y="5482071"/>
              <a:ext cx="2286000" cy="1143000"/>
              <a:chOff x="228600" y="5329671"/>
              <a:chExt cx="2286000" cy="1143000"/>
            </a:xfrm>
          </p:grpSpPr>
          <p:sp>
            <p:nvSpPr>
              <p:cNvPr id="9" name="平行四边形 8"/>
              <p:cNvSpPr/>
              <p:nvPr/>
            </p:nvSpPr>
            <p:spPr>
              <a:xfrm>
                <a:off x="228600" y="5329671"/>
                <a:ext cx="2286000" cy="1143000"/>
              </a:xfrm>
              <a:prstGeom prst="parallelogram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88" name="组合 87"/>
              <p:cNvGrpSpPr/>
              <p:nvPr/>
            </p:nvGrpSpPr>
            <p:grpSpPr>
              <a:xfrm>
                <a:off x="554058" y="5689594"/>
                <a:ext cx="1655742" cy="375460"/>
                <a:chOff x="5686826" y="2692382"/>
                <a:chExt cx="1655742" cy="375460"/>
              </a:xfrm>
            </p:grpSpPr>
            <p:sp>
              <p:nvSpPr>
                <p:cNvPr id="68" name="流程图: 接点 67"/>
                <p:cNvSpPr/>
                <p:nvPr/>
              </p:nvSpPr>
              <p:spPr>
                <a:xfrm>
                  <a:off x="6040458" y="2696299"/>
                  <a:ext cx="359535" cy="371543"/>
                </a:xfrm>
                <a:prstGeom prst="flowChartConnector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altLang="zh-CN" sz="1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1.1.1</a:t>
                  </a:r>
                  <a:endParaRPr lang="zh-CN" alt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69" name="直接箭头连接符 68"/>
                <p:cNvCxnSpPr>
                  <a:endCxn id="68" idx="2"/>
                </p:cNvCxnSpPr>
                <p:nvPr/>
              </p:nvCxnSpPr>
              <p:spPr>
                <a:xfrm flipV="1">
                  <a:off x="5686826" y="2882071"/>
                  <a:ext cx="353632" cy="8296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直接箭头连接符 69"/>
                <p:cNvCxnSpPr>
                  <a:stCxn id="68" idx="6"/>
                  <a:endCxn id="72" idx="2"/>
                </p:cNvCxnSpPr>
                <p:nvPr/>
              </p:nvCxnSpPr>
              <p:spPr>
                <a:xfrm flipV="1">
                  <a:off x="6399993" y="2878154"/>
                  <a:ext cx="305607" cy="3917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72" name="流程图: 接点 71"/>
                <p:cNvSpPr/>
                <p:nvPr/>
              </p:nvSpPr>
              <p:spPr>
                <a:xfrm>
                  <a:off x="6705600" y="2692382"/>
                  <a:ext cx="359535" cy="371543"/>
                </a:xfrm>
                <a:prstGeom prst="flowChartConnector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altLang="zh-CN" sz="1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1.1.2</a:t>
                  </a:r>
                  <a:endParaRPr lang="zh-CN" alt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73" name="直接箭头连接符 72"/>
                <p:cNvCxnSpPr>
                  <a:stCxn id="72" idx="6"/>
                </p:cNvCxnSpPr>
                <p:nvPr/>
              </p:nvCxnSpPr>
              <p:spPr>
                <a:xfrm>
                  <a:off x="7065135" y="2878154"/>
                  <a:ext cx="277433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79" name="组合 178"/>
            <p:cNvGrpSpPr/>
            <p:nvPr/>
          </p:nvGrpSpPr>
          <p:grpSpPr>
            <a:xfrm>
              <a:off x="4856408" y="5482071"/>
              <a:ext cx="2286000" cy="1143000"/>
              <a:chOff x="4856408" y="5329671"/>
              <a:chExt cx="2286000" cy="1143000"/>
            </a:xfrm>
          </p:grpSpPr>
          <p:sp>
            <p:nvSpPr>
              <p:cNvPr id="11" name="平行四边形 10"/>
              <p:cNvSpPr/>
              <p:nvPr/>
            </p:nvSpPr>
            <p:spPr>
              <a:xfrm>
                <a:off x="4856408" y="5329671"/>
                <a:ext cx="2286000" cy="1143000"/>
              </a:xfrm>
              <a:prstGeom prst="parallelogram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7" name="流程图: 接点 116"/>
              <p:cNvSpPr/>
              <p:nvPr/>
            </p:nvSpPr>
            <p:spPr>
              <a:xfrm>
                <a:off x="5468693" y="5759423"/>
                <a:ext cx="359535" cy="371543"/>
              </a:xfrm>
              <a:prstGeom prst="flowChartConnector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1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2.2.1</a:t>
                </a:r>
                <a:endParaRPr lang="zh-CN" alt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18" name="直接箭头连接符 117"/>
              <p:cNvCxnSpPr>
                <a:endCxn id="117" idx="2"/>
              </p:cNvCxnSpPr>
              <p:nvPr/>
            </p:nvCxnSpPr>
            <p:spPr>
              <a:xfrm flipV="1">
                <a:off x="5115061" y="5945195"/>
                <a:ext cx="353632" cy="829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9" name="直接箭头连接符 118"/>
              <p:cNvCxnSpPr>
                <a:stCxn id="117" idx="7"/>
                <a:endCxn id="121" idx="2"/>
              </p:cNvCxnSpPr>
              <p:nvPr/>
            </p:nvCxnSpPr>
            <p:spPr>
              <a:xfrm flipV="1">
                <a:off x="5775575" y="5689594"/>
                <a:ext cx="351550" cy="12424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0" name="直接箭头连接符 119"/>
              <p:cNvCxnSpPr>
                <a:stCxn id="117" idx="5"/>
                <a:endCxn id="123" idx="2"/>
              </p:cNvCxnSpPr>
              <p:nvPr/>
            </p:nvCxnSpPr>
            <p:spPr>
              <a:xfrm>
                <a:off x="5775575" y="6076555"/>
                <a:ext cx="253886" cy="8653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21" name="流程图: 接点 120"/>
              <p:cNvSpPr/>
              <p:nvPr/>
            </p:nvSpPr>
            <p:spPr>
              <a:xfrm>
                <a:off x="6127125" y="5503822"/>
                <a:ext cx="359535" cy="371543"/>
              </a:xfrm>
              <a:prstGeom prst="flowChartConnector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1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2.2.2</a:t>
                </a:r>
                <a:endParaRPr lang="zh-CN" alt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22" name="直接箭头连接符 121"/>
              <p:cNvCxnSpPr>
                <a:stCxn id="121" idx="6"/>
              </p:cNvCxnSpPr>
              <p:nvPr/>
            </p:nvCxnSpPr>
            <p:spPr>
              <a:xfrm>
                <a:off x="6486660" y="5689594"/>
                <a:ext cx="277433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23" name="流程图: 接点 122"/>
              <p:cNvSpPr/>
              <p:nvPr/>
            </p:nvSpPr>
            <p:spPr>
              <a:xfrm>
                <a:off x="6029461" y="5977317"/>
                <a:ext cx="359535" cy="371543"/>
              </a:xfrm>
              <a:prstGeom prst="flowChartConnector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1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2.2.3</a:t>
                </a:r>
                <a:endParaRPr lang="zh-CN" alt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24" name="直接箭头连接符 123"/>
              <p:cNvCxnSpPr>
                <a:stCxn id="123" idx="6"/>
              </p:cNvCxnSpPr>
              <p:nvPr/>
            </p:nvCxnSpPr>
            <p:spPr>
              <a:xfrm>
                <a:off x="6388996" y="6163089"/>
                <a:ext cx="277433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80" name="组合 179"/>
            <p:cNvGrpSpPr/>
            <p:nvPr/>
          </p:nvGrpSpPr>
          <p:grpSpPr>
            <a:xfrm>
              <a:off x="2542504" y="5486400"/>
              <a:ext cx="2286000" cy="1143000"/>
              <a:chOff x="2542504" y="5334000"/>
              <a:chExt cx="2286000" cy="1143000"/>
            </a:xfrm>
          </p:grpSpPr>
          <p:sp>
            <p:nvSpPr>
              <p:cNvPr id="10" name="平行四边形 9"/>
              <p:cNvSpPr/>
              <p:nvPr/>
            </p:nvSpPr>
            <p:spPr>
              <a:xfrm>
                <a:off x="2542504" y="5334000"/>
                <a:ext cx="2286000" cy="1143000"/>
              </a:xfrm>
              <a:prstGeom prst="parallelogram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126" name="组合 125"/>
              <p:cNvGrpSpPr/>
              <p:nvPr/>
            </p:nvGrpSpPr>
            <p:grpSpPr>
              <a:xfrm>
                <a:off x="2899535" y="5685677"/>
                <a:ext cx="1655742" cy="375460"/>
                <a:chOff x="5686826" y="2692382"/>
                <a:chExt cx="1655742" cy="375460"/>
              </a:xfrm>
            </p:grpSpPr>
            <p:sp>
              <p:nvSpPr>
                <p:cNvPr id="127" name="流程图: 接点 126"/>
                <p:cNvSpPr/>
                <p:nvPr/>
              </p:nvSpPr>
              <p:spPr>
                <a:xfrm>
                  <a:off x="6040458" y="2696299"/>
                  <a:ext cx="359535" cy="371543"/>
                </a:xfrm>
                <a:prstGeom prst="flowChartConnector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altLang="zh-CN" sz="1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2.1.1</a:t>
                  </a:r>
                  <a:endParaRPr lang="zh-CN" alt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128" name="直接箭头连接符 127"/>
                <p:cNvCxnSpPr>
                  <a:endCxn id="127" idx="2"/>
                </p:cNvCxnSpPr>
                <p:nvPr/>
              </p:nvCxnSpPr>
              <p:spPr>
                <a:xfrm flipV="1">
                  <a:off x="5686826" y="2882071"/>
                  <a:ext cx="353632" cy="8296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直接箭头连接符 128"/>
                <p:cNvCxnSpPr>
                  <a:stCxn id="127" idx="6"/>
                  <a:endCxn id="130" idx="2"/>
                </p:cNvCxnSpPr>
                <p:nvPr/>
              </p:nvCxnSpPr>
              <p:spPr>
                <a:xfrm flipV="1">
                  <a:off x="6399993" y="2878154"/>
                  <a:ext cx="305607" cy="3917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30" name="流程图: 接点 129"/>
                <p:cNvSpPr/>
                <p:nvPr/>
              </p:nvSpPr>
              <p:spPr>
                <a:xfrm>
                  <a:off x="6705600" y="2692382"/>
                  <a:ext cx="359535" cy="371543"/>
                </a:xfrm>
                <a:prstGeom prst="flowChartConnector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altLang="zh-CN" sz="1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2.1.2</a:t>
                  </a:r>
                  <a:endParaRPr lang="zh-CN" alt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131" name="直接箭头连接符 130"/>
                <p:cNvCxnSpPr>
                  <a:stCxn id="130" idx="6"/>
                </p:cNvCxnSpPr>
                <p:nvPr/>
              </p:nvCxnSpPr>
              <p:spPr>
                <a:xfrm>
                  <a:off x="7065135" y="2878154"/>
                  <a:ext cx="277433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90" name="矩形 189"/>
            <p:cNvSpPr/>
            <p:nvPr/>
          </p:nvSpPr>
          <p:spPr>
            <a:xfrm>
              <a:off x="7571507" y="5676026"/>
              <a:ext cx="813043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eaLnBrk="0" hangingPunct="0">
                <a:lnSpc>
                  <a:spcPct val="150000"/>
                </a:lnSpc>
                <a:buClr>
                  <a:srgbClr val="0000FF"/>
                </a:buClr>
                <a:defRPr/>
              </a:pPr>
              <a:r>
                <a:rPr lang="zh-CN" altLang="en-US" sz="2400" spc="50" dirty="0">
                  <a:ln w="11430"/>
                  <a:latin typeface="Arial" panose="020B0604020202020204" pitchFamily="34" charset="0"/>
                  <a:ea typeface="微软雅黑" pitchFamily="34" charset="-122"/>
                  <a:cs typeface="Arial" panose="020B0604020202020204" pitchFamily="34" charset="0"/>
                </a:rPr>
                <a:t>底层</a:t>
              </a:r>
            </a:p>
          </p:txBody>
        </p:sp>
      </p:grpSp>
      <p:sp>
        <p:nvSpPr>
          <p:cNvPr id="85" name="Rectangle 3"/>
          <p:cNvSpPr txBox="1">
            <a:spLocks noChangeArrowheads="1"/>
          </p:cNvSpPr>
          <p:nvPr/>
        </p:nvSpPr>
        <p:spPr bwMode="auto">
          <a:xfrm>
            <a:off x="1604021" y="3196195"/>
            <a:ext cx="8382001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lnSpc>
                <a:spcPct val="120000"/>
              </a:lnSpc>
              <a:buClr>
                <a:srgbClr val="0000FF"/>
              </a:buClr>
              <a:buNone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处于最底层的图称为底层图，其中所有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的过程不再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分解成新的子图</a:t>
            </a:r>
          </a:p>
          <a:p>
            <a:pPr lvl="1">
              <a:lnSpc>
                <a:spcPct val="120000"/>
              </a:lnSpc>
              <a:buClr>
                <a:srgbClr val="0000FF"/>
              </a:buClr>
              <a:buFont typeface="Wingdings" panose="05000000000000000000" pitchFamily="2" charset="2"/>
              <a:buChar char="Ø"/>
            </a:pP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6" name="Title 1">
            <a:extLst>
              <a:ext uri="{FF2B5EF4-FFF2-40B4-BE49-F238E27FC236}">
                <a16:creationId xmlns:a16="http://schemas.microsoft.com/office/drawing/2014/main" id="{4023646A-26A0-454F-ABAA-D4A028848DE6}"/>
              </a:ext>
            </a:extLst>
          </p:cNvPr>
          <p:cNvSpPr txBox="1">
            <a:spLocks noChangeArrowheads="1"/>
          </p:cNvSpPr>
          <p:nvPr/>
        </p:nvSpPr>
        <p:spPr>
          <a:xfrm>
            <a:off x="1178587" y="-53559"/>
            <a:ext cx="9834827" cy="11152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76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1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ctr" defTabSz="914400">
              <a:spcAft>
                <a:spcPts val="1200"/>
              </a:spcAft>
              <a:defRPr/>
            </a:pPr>
            <a:r>
              <a:rPr lang="zh-CN" altLang="en-US" sz="3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底层</a:t>
            </a:r>
          </a:p>
        </p:txBody>
      </p:sp>
      <p:cxnSp>
        <p:nvCxnSpPr>
          <p:cNvPr id="87" name="Straight Connector 2">
            <a:extLst>
              <a:ext uri="{FF2B5EF4-FFF2-40B4-BE49-F238E27FC236}">
                <a16:creationId xmlns:a16="http://schemas.microsoft.com/office/drawing/2014/main" id="{A9337565-044E-4EF6-9468-A53A4D4F1CB6}"/>
              </a:ext>
            </a:extLst>
          </p:cNvPr>
          <p:cNvCxnSpPr/>
          <p:nvPr/>
        </p:nvCxnSpPr>
        <p:spPr>
          <a:xfrm>
            <a:off x="0" y="518616"/>
            <a:ext cx="2756848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Straight Connector 20">
            <a:extLst>
              <a:ext uri="{FF2B5EF4-FFF2-40B4-BE49-F238E27FC236}">
                <a16:creationId xmlns:a16="http://schemas.microsoft.com/office/drawing/2014/main" id="{B66034E9-43B4-4A0B-AB55-68418913EC94}"/>
              </a:ext>
            </a:extLst>
          </p:cNvPr>
          <p:cNvCxnSpPr/>
          <p:nvPr/>
        </p:nvCxnSpPr>
        <p:spPr>
          <a:xfrm>
            <a:off x="9435152" y="518616"/>
            <a:ext cx="2756848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8500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83"/>
    </mc:Choice>
    <mc:Fallback xmlns="">
      <p:transition spd="slow" advTm="38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2.96296E-6 L -8.33333E-7 -0.59352 L -8.33333E-7 -0.59352 " pathEditMode="relative" ptsTypes="AAA">
                                      <p:cBhvr>
                                        <p:cTn id="10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>
            <a:spLocks/>
          </p:cNvSpPr>
          <p:nvPr/>
        </p:nvSpPr>
        <p:spPr>
          <a:xfrm>
            <a:off x="1660993" y="129944"/>
            <a:ext cx="8610601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>
              <a:spcBef>
                <a:spcPct val="50000"/>
              </a:spcBef>
              <a:defRPr/>
            </a:pPr>
            <a:r>
              <a:rPr lang="zh-CN" altLang="en-US" sz="4000" b="1" spc="50" dirty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rPr>
              <a:t>资格和水平考试的考务处理系统</a:t>
            </a:r>
            <a:endParaRPr lang="en-US" altLang="zh-CN" sz="4000" b="1" spc="50" dirty="0">
              <a:ln w="11430"/>
              <a:solidFill>
                <a:srgbClr val="FF000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Arial" panose="020B0604020202020204" pitchFamily="34" charset="0"/>
              <a:ea typeface="微软雅黑" pitchFamily="34" charset="-122"/>
              <a:cs typeface="Arial" panose="020B0604020202020204" pitchFamily="34" charset="0"/>
            </a:endParaRPr>
          </a:p>
          <a:p>
            <a:pPr algn="r">
              <a:spcBef>
                <a:spcPct val="50000"/>
              </a:spcBef>
              <a:defRPr/>
            </a:pPr>
            <a:r>
              <a:rPr lang="en-US" altLang="zh-CN" sz="3200" b="1" spc="50" dirty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rPr>
              <a:t>—</a:t>
            </a:r>
            <a:r>
              <a:rPr lang="zh-CN" altLang="en-US" sz="3200" b="1" spc="50" dirty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rPr>
              <a:t>功能需求</a:t>
            </a:r>
            <a:endParaRPr lang="zh-CN" altLang="en-US" sz="2400" b="1" spc="50" dirty="0">
              <a:ln w="11430"/>
              <a:solidFill>
                <a:srgbClr val="FF000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Arial" panose="020B0604020202020204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66DC89A-3215-4436-9982-9D41B7DA3D2D}" type="slidenum">
              <a:rPr lang="zh-CN" altLang="en-US" smtClean="0"/>
              <a:pPr>
                <a:defRPr/>
              </a:pPr>
              <a:t>31</a:t>
            </a:fld>
            <a:endParaRPr lang="zh-CN" altLang="en-US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1828800" y="1814513"/>
            <a:ext cx="8382000" cy="472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Clr>
                <a:srgbClr val="0000FF"/>
              </a:buClr>
              <a:buNone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对考生送来的报名单进行检查，返回不合格的报名单</a:t>
            </a:r>
          </a:p>
          <a:p>
            <a:pPr marL="0" indent="0">
              <a:lnSpc>
                <a:spcPct val="120000"/>
              </a:lnSpc>
              <a:buClr>
                <a:srgbClr val="0000FF"/>
              </a:buClr>
              <a:buNone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对合格的报名单编好准考证号后将准考证送给考生，并将汇总后的考生名单送给阅卷站</a:t>
            </a:r>
          </a:p>
          <a:p>
            <a:pPr marL="0" indent="0">
              <a:lnSpc>
                <a:spcPct val="120000"/>
              </a:lnSpc>
              <a:buClr>
                <a:srgbClr val="0000FF"/>
              </a:buClr>
              <a:buNone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对阅卷站送来的成绩清单进行检查，返回错误的成绩单，并根据考试中心制订的合格标准进行判定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20000"/>
              </a:lnSpc>
              <a:buClr>
                <a:srgbClr val="0000FF"/>
              </a:buClr>
              <a:buNone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制作考生通知单送给考生</a:t>
            </a:r>
          </a:p>
          <a:p>
            <a:pPr marL="0" indent="0">
              <a:lnSpc>
                <a:spcPct val="120000"/>
              </a:lnSpc>
              <a:buClr>
                <a:srgbClr val="0000FF"/>
              </a:buClr>
              <a:buNone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进行成绩分类统计和试题难度分析，产生统计分析表，送给考试中心</a:t>
            </a:r>
          </a:p>
        </p:txBody>
      </p:sp>
    </p:spTree>
    <p:extLst>
      <p:ext uri="{BB962C8B-B14F-4D97-AF65-F5344CB8AC3E}">
        <p14:creationId xmlns:p14="http://schemas.microsoft.com/office/powerpoint/2010/main" val="2539114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83"/>
    </mc:Choice>
    <mc:Fallback xmlns="">
      <p:transition spd="slow" advTm="3883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圆角矩形 40"/>
          <p:cNvSpPr/>
          <p:nvPr/>
        </p:nvSpPr>
        <p:spPr>
          <a:xfrm>
            <a:off x="5257610" y="3604406"/>
            <a:ext cx="1189307" cy="78574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考务处理系统</a:t>
            </a:r>
            <a:endParaRPr lang="zh-CN" altLang="en-US" dirty="0"/>
          </a:p>
        </p:txBody>
      </p:sp>
      <p:sp>
        <p:nvSpPr>
          <p:cNvPr id="4" name="标题 1"/>
          <p:cNvSpPr txBox="1">
            <a:spLocks/>
          </p:cNvSpPr>
          <p:nvPr/>
        </p:nvSpPr>
        <p:spPr>
          <a:xfrm>
            <a:off x="1660993" y="129944"/>
            <a:ext cx="8610601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>
              <a:spcBef>
                <a:spcPct val="50000"/>
              </a:spcBef>
              <a:defRPr/>
            </a:pPr>
            <a:r>
              <a:rPr lang="zh-CN" altLang="en-US" sz="4000" b="1" spc="50" dirty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rPr>
              <a:t>系统的顶层图（系统的输入输出）</a:t>
            </a:r>
            <a:endParaRPr lang="zh-CN" altLang="en-US" sz="2400" b="1" spc="50" dirty="0">
              <a:ln w="11430"/>
              <a:solidFill>
                <a:srgbClr val="FF000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Arial" panose="020B0604020202020204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66DC89A-3215-4436-9982-9D41B7DA3D2D}" type="slidenum">
              <a:rPr lang="zh-CN" altLang="en-US" smtClean="0"/>
              <a:pPr>
                <a:defRPr/>
              </a:pPr>
              <a:t>32</a:t>
            </a:fld>
            <a:endParaRPr lang="zh-CN" altLang="en-US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1845582" y="1066647"/>
            <a:ext cx="8382000" cy="9761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buClr>
                <a:srgbClr val="0000FF"/>
              </a:buClr>
              <a:buFont typeface="Wingdings" panose="05000000000000000000" pitchFamily="2" charset="2"/>
              <a:buChar char="Ø"/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确定外部代理：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考生、阅卷站和考试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中心</a:t>
            </a:r>
          </a:p>
        </p:txBody>
      </p:sp>
      <p:sp>
        <p:nvSpPr>
          <p:cNvPr id="2" name="矩形 1"/>
          <p:cNvSpPr/>
          <p:nvPr/>
        </p:nvSpPr>
        <p:spPr>
          <a:xfrm>
            <a:off x="1849729" y="1073649"/>
            <a:ext cx="4572000" cy="53553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  <a:buClr>
                <a:srgbClr val="0000FF"/>
              </a:buClr>
              <a:buFont typeface="Wingdings" panose="05000000000000000000" pitchFamily="2" charset="2"/>
              <a:buChar char="Ø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顶层图通常没有文件</a:t>
            </a:r>
          </a:p>
        </p:txBody>
      </p:sp>
      <p:sp>
        <p:nvSpPr>
          <p:cNvPr id="9" name="Rectangle 10"/>
          <p:cNvSpPr>
            <a:spLocks noChangeArrowheads="1"/>
          </p:cNvSpPr>
          <p:nvPr/>
        </p:nvSpPr>
        <p:spPr bwMode="auto">
          <a:xfrm>
            <a:off x="8074026" y="3733801"/>
            <a:ext cx="1535113" cy="4492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algn="ctr">
              <a:lnSpc>
                <a:spcPct val="105000"/>
              </a:lnSpc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考试中心</a:t>
            </a:r>
          </a:p>
        </p:txBody>
      </p:sp>
      <p:sp>
        <p:nvSpPr>
          <p:cNvPr id="10" name="Rectangle 11"/>
          <p:cNvSpPr>
            <a:spLocks noChangeArrowheads="1"/>
          </p:cNvSpPr>
          <p:nvPr/>
        </p:nvSpPr>
        <p:spPr bwMode="auto">
          <a:xfrm>
            <a:off x="2326103" y="3733801"/>
            <a:ext cx="1077913" cy="4492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algn="ctr">
              <a:lnSpc>
                <a:spcPct val="105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考生</a:t>
            </a:r>
          </a:p>
        </p:txBody>
      </p:sp>
      <p:sp>
        <p:nvSpPr>
          <p:cNvPr id="11" name="Rectangle 13"/>
          <p:cNvSpPr>
            <a:spLocks noChangeArrowheads="1"/>
          </p:cNvSpPr>
          <p:nvPr/>
        </p:nvSpPr>
        <p:spPr bwMode="auto">
          <a:xfrm>
            <a:off x="3273425" y="2743201"/>
            <a:ext cx="1957388" cy="614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lnSpc>
                <a:spcPct val="105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不合格报名单</a:t>
            </a:r>
          </a:p>
        </p:txBody>
      </p:sp>
      <p:sp>
        <p:nvSpPr>
          <p:cNvPr id="12" name="Arc 14"/>
          <p:cNvSpPr>
            <a:spLocks/>
          </p:cNvSpPr>
          <p:nvPr/>
        </p:nvSpPr>
        <p:spPr bwMode="auto">
          <a:xfrm rot="18606109">
            <a:off x="3392868" y="2641612"/>
            <a:ext cx="1722437" cy="1905000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599"/>
              <a:gd name="T1" fmla="*/ 0 h 21600"/>
              <a:gd name="T2" fmla="*/ 21599 w 21599"/>
              <a:gd name="T3" fmla="*/ 21411 h 21600"/>
              <a:gd name="T4" fmla="*/ 0 w 21599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599" h="21600" fill="none" extrusionOk="0">
                <a:moveTo>
                  <a:pt x="0" y="0"/>
                </a:moveTo>
                <a:cubicBezTo>
                  <a:pt x="11855" y="0"/>
                  <a:pt x="21495" y="9555"/>
                  <a:pt x="21599" y="21410"/>
                </a:cubicBezTo>
              </a:path>
              <a:path w="21599" h="21600" stroke="0" extrusionOk="0">
                <a:moveTo>
                  <a:pt x="0" y="0"/>
                </a:moveTo>
                <a:cubicBezTo>
                  <a:pt x="11855" y="0"/>
                  <a:pt x="21495" y="9555"/>
                  <a:pt x="21599" y="21410"/>
                </a:cubicBezTo>
                <a:lnTo>
                  <a:pt x="0" y="21600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round/>
            <a:headEnd type="triangle" w="sm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Rectangle 15"/>
          <p:cNvSpPr>
            <a:spLocks noChangeArrowheads="1"/>
          </p:cNvSpPr>
          <p:nvPr/>
        </p:nvSpPr>
        <p:spPr bwMode="auto">
          <a:xfrm>
            <a:off x="5332413" y="6323014"/>
            <a:ext cx="1077912" cy="376641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algn="ctr">
              <a:lnSpc>
                <a:spcPct val="105000"/>
              </a:lnSpc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阅卷站</a:t>
            </a:r>
          </a:p>
        </p:txBody>
      </p:sp>
      <p:grpSp>
        <p:nvGrpSpPr>
          <p:cNvPr id="14" name="Group 16"/>
          <p:cNvGrpSpPr>
            <a:grpSpLocks/>
          </p:cNvGrpSpPr>
          <p:nvPr/>
        </p:nvGrpSpPr>
        <p:grpSpPr bwMode="auto">
          <a:xfrm>
            <a:off x="5627689" y="4619626"/>
            <a:ext cx="1304925" cy="1825625"/>
            <a:chOff x="6552" y="2505"/>
            <a:chExt cx="1110" cy="1380"/>
          </a:xfrm>
        </p:grpSpPr>
        <p:sp>
          <p:nvSpPr>
            <p:cNvPr id="15" name="Rectangle 17"/>
            <p:cNvSpPr>
              <a:spLocks noChangeArrowheads="1"/>
            </p:cNvSpPr>
            <p:nvPr/>
          </p:nvSpPr>
          <p:spPr bwMode="auto">
            <a:xfrm>
              <a:off x="7168" y="2505"/>
              <a:ext cx="494" cy="1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eaVert"/>
            <a:lstStyle/>
            <a:p>
              <a:pPr algn="ctr">
                <a:lnSpc>
                  <a:spcPct val="105000"/>
                </a:lnSpc>
              </a:pP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错误成绩清单</a:t>
              </a:r>
            </a:p>
          </p:txBody>
        </p:sp>
        <p:sp>
          <p:nvSpPr>
            <p:cNvPr id="16" name="Arc 18"/>
            <p:cNvSpPr>
              <a:spLocks/>
            </p:cNvSpPr>
            <p:nvPr/>
          </p:nvSpPr>
          <p:spPr bwMode="auto">
            <a:xfrm rot="2285899">
              <a:off x="6552" y="2532"/>
              <a:ext cx="900" cy="1101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0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0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7" name="Group 19"/>
          <p:cNvGrpSpPr>
            <a:grpSpLocks/>
          </p:cNvGrpSpPr>
          <p:nvPr/>
        </p:nvGrpSpPr>
        <p:grpSpPr bwMode="auto">
          <a:xfrm>
            <a:off x="5735639" y="4521200"/>
            <a:ext cx="581025" cy="1804988"/>
            <a:chOff x="6644" y="2430"/>
            <a:chExt cx="494" cy="1365"/>
          </a:xfrm>
        </p:grpSpPr>
        <p:sp>
          <p:nvSpPr>
            <p:cNvPr id="18" name="Line 20"/>
            <p:cNvSpPr>
              <a:spLocks noChangeShapeType="1"/>
            </p:cNvSpPr>
            <p:nvPr/>
          </p:nvSpPr>
          <p:spPr bwMode="auto">
            <a:xfrm flipH="1" flipV="1">
              <a:off x="6760" y="2430"/>
              <a:ext cx="2" cy="136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Rectangle 21"/>
            <p:cNvSpPr>
              <a:spLocks noChangeArrowheads="1"/>
            </p:cNvSpPr>
            <p:nvPr/>
          </p:nvSpPr>
          <p:spPr bwMode="auto">
            <a:xfrm>
              <a:off x="6644" y="2610"/>
              <a:ext cx="494" cy="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eaVert"/>
            <a:lstStyle/>
            <a:p>
              <a:pPr algn="ctr">
                <a:lnSpc>
                  <a:spcPct val="105000"/>
                </a:lnSpc>
              </a:pPr>
              <a:r>
                <a: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rPr>
                <a:t>成绩清单</a:t>
              </a:r>
            </a:p>
          </p:txBody>
        </p:sp>
      </p:grpSp>
      <p:grpSp>
        <p:nvGrpSpPr>
          <p:cNvPr id="20" name="Group 22"/>
          <p:cNvGrpSpPr>
            <a:grpSpLocks/>
          </p:cNvGrpSpPr>
          <p:nvPr/>
        </p:nvGrpSpPr>
        <p:grpSpPr bwMode="auto">
          <a:xfrm>
            <a:off x="5065714" y="4656139"/>
            <a:ext cx="1057275" cy="1455737"/>
            <a:chOff x="6074" y="2532"/>
            <a:chExt cx="900" cy="1101"/>
          </a:xfrm>
        </p:grpSpPr>
        <p:sp>
          <p:nvSpPr>
            <p:cNvPr id="21" name="Arc 23"/>
            <p:cNvSpPr>
              <a:spLocks/>
            </p:cNvSpPr>
            <p:nvPr/>
          </p:nvSpPr>
          <p:spPr bwMode="auto">
            <a:xfrm rot="19314101" flipH="1">
              <a:off x="6074" y="2532"/>
              <a:ext cx="900" cy="1101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0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0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Rectangle 24"/>
            <p:cNvSpPr>
              <a:spLocks noChangeArrowheads="1"/>
            </p:cNvSpPr>
            <p:nvPr/>
          </p:nvSpPr>
          <p:spPr bwMode="auto">
            <a:xfrm>
              <a:off x="6148" y="2595"/>
              <a:ext cx="494" cy="9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eaVert"/>
            <a:lstStyle/>
            <a:p>
              <a:pPr algn="ctr">
                <a:lnSpc>
                  <a:spcPct val="105000"/>
                </a:lnSpc>
              </a:pPr>
              <a:r>
                <a: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rPr>
                <a:t>考生名单</a:t>
              </a:r>
            </a:p>
          </p:txBody>
        </p:sp>
      </p:grpSp>
      <p:grpSp>
        <p:nvGrpSpPr>
          <p:cNvPr id="23" name="Group 25"/>
          <p:cNvGrpSpPr>
            <a:grpSpLocks/>
          </p:cNvGrpSpPr>
          <p:nvPr/>
        </p:nvGrpSpPr>
        <p:grpSpPr bwMode="auto">
          <a:xfrm>
            <a:off x="6629400" y="3286125"/>
            <a:ext cx="1760538" cy="1905000"/>
            <a:chOff x="7404" y="1497"/>
            <a:chExt cx="1497" cy="1440"/>
          </a:xfrm>
        </p:grpSpPr>
        <p:sp>
          <p:nvSpPr>
            <p:cNvPr id="24" name="Arc 26"/>
            <p:cNvSpPr>
              <a:spLocks/>
            </p:cNvSpPr>
            <p:nvPr/>
          </p:nvSpPr>
          <p:spPr bwMode="auto">
            <a:xfrm rot="2689286" flipV="1">
              <a:off x="7404" y="1497"/>
              <a:ext cx="1497" cy="1440"/>
            </a:xfrm>
            <a:custGeom>
              <a:avLst/>
              <a:gdLst>
                <a:gd name="G0" fmla="+- 494 0 0"/>
                <a:gd name="G1" fmla="+- 21600 0 0"/>
                <a:gd name="G2" fmla="+- 21600 0 0"/>
                <a:gd name="T0" fmla="*/ 0 w 22094"/>
                <a:gd name="T1" fmla="*/ 6 h 21600"/>
                <a:gd name="T2" fmla="*/ 22094 w 22094"/>
                <a:gd name="T3" fmla="*/ 21600 h 21600"/>
                <a:gd name="T4" fmla="*/ 494 w 22094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094" h="21600" fill="none" extrusionOk="0">
                  <a:moveTo>
                    <a:pt x="-1" y="5"/>
                  </a:moveTo>
                  <a:cubicBezTo>
                    <a:pt x="164" y="1"/>
                    <a:pt x="329" y="0"/>
                    <a:pt x="494" y="0"/>
                  </a:cubicBezTo>
                  <a:cubicBezTo>
                    <a:pt x="12423" y="0"/>
                    <a:pt x="22094" y="9670"/>
                    <a:pt x="22094" y="21600"/>
                  </a:cubicBezTo>
                </a:path>
                <a:path w="22094" h="21600" stroke="0" extrusionOk="0">
                  <a:moveTo>
                    <a:pt x="-1" y="5"/>
                  </a:moveTo>
                  <a:cubicBezTo>
                    <a:pt x="164" y="1"/>
                    <a:pt x="329" y="0"/>
                    <a:pt x="494" y="0"/>
                  </a:cubicBezTo>
                  <a:cubicBezTo>
                    <a:pt x="12423" y="0"/>
                    <a:pt x="22094" y="9670"/>
                    <a:pt x="22094" y="21600"/>
                  </a:cubicBezTo>
                  <a:lnTo>
                    <a:pt x="494" y="21600"/>
                  </a:lnTo>
                  <a:close/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 type="triangle" w="sm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" name="Rectangle 27"/>
            <p:cNvSpPr>
              <a:spLocks noChangeArrowheads="1"/>
            </p:cNvSpPr>
            <p:nvPr/>
          </p:nvSpPr>
          <p:spPr bwMode="auto">
            <a:xfrm>
              <a:off x="7588" y="2250"/>
              <a:ext cx="1214" cy="4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>
                <a:lnSpc>
                  <a:spcPct val="105000"/>
                </a:lnSpc>
              </a:pP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合格标准</a:t>
              </a:r>
            </a:p>
          </p:txBody>
        </p:sp>
      </p:grpSp>
      <p:grpSp>
        <p:nvGrpSpPr>
          <p:cNvPr id="26" name="Group 28"/>
          <p:cNvGrpSpPr>
            <a:grpSpLocks/>
          </p:cNvGrpSpPr>
          <p:nvPr/>
        </p:nvGrpSpPr>
        <p:grpSpPr bwMode="auto">
          <a:xfrm>
            <a:off x="3490913" y="3277094"/>
            <a:ext cx="1828800" cy="1218707"/>
            <a:chOff x="4736" y="1462"/>
            <a:chExt cx="1555" cy="921"/>
          </a:xfrm>
        </p:grpSpPr>
        <p:sp>
          <p:nvSpPr>
            <p:cNvPr id="27" name="Arc 29"/>
            <p:cNvSpPr>
              <a:spLocks/>
            </p:cNvSpPr>
            <p:nvPr/>
          </p:nvSpPr>
          <p:spPr bwMode="auto">
            <a:xfrm rot="17577993">
              <a:off x="5108" y="1200"/>
              <a:ext cx="811" cy="1555"/>
            </a:xfrm>
            <a:custGeom>
              <a:avLst/>
              <a:gdLst>
                <a:gd name="G0" fmla="+- 0 0 0"/>
                <a:gd name="G1" fmla="+- 21182 0 0"/>
                <a:gd name="G2" fmla="+- 21600 0 0"/>
                <a:gd name="T0" fmla="*/ 4230 w 21600"/>
                <a:gd name="T1" fmla="*/ 0 h 21182"/>
                <a:gd name="T2" fmla="*/ 21600 w 21600"/>
                <a:gd name="T3" fmla="*/ 21182 h 21182"/>
                <a:gd name="T4" fmla="*/ 0 w 21600"/>
                <a:gd name="T5" fmla="*/ 21182 h 21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182" fill="none" extrusionOk="0">
                  <a:moveTo>
                    <a:pt x="4229" y="0"/>
                  </a:moveTo>
                  <a:cubicBezTo>
                    <a:pt x="14329" y="2017"/>
                    <a:pt x="21600" y="10883"/>
                    <a:pt x="21600" y="21182"/>
                  </a:cubicBezTo>
                </a:path>
                <a:path w="21600" h="21182" stroke="0" extrusionOk="0">
                  <a:moveTo>
                    <a:pt x="4229" y="0"/>
                  </a:moveTo>
                  <a:cubicBezTo>
                    <a:pt x="14329" y="2017"/>
                    <a:pt x="21600" y="10883"/>
                    <a:pt x="21600" y="21182"/>
                  </a:cubicBezTo>
                  <a:lnTo>
                    <a:pt x="0" y="21182"/>
                  </a:lnTo>
                  <a:close/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 type="triangle" w="sm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" name="Rectangle 30"/>
            <p:cNvSpPr>
              <a:spLocks noChangeArrowheads="1"/>
            </p:cNvSpPr>
            <p:nvPr/>
          </p:nvSpPr>
          <p:spPr bwMode="auto">
            <a:xfrm>
              <a:off x="4962" y="1462"/>
              <a:ext cx="914" cy="4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>
                <a:lnSpc>
                  <a:spcPct val="105000"/>
                </a:lnSpc>
              </a:pP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报名单</a:t>
              </a:r>
            </a:p>
          </p:txBody>
        </p:sp>
      </p:grpSp>
      <p:grpSp>
        <p:nvGrpSpPr>
          <p:cNvPr id="29" name="Group 31"/>
          <p:cNvGrpSpPr>
            <a:grpSpLocks/>
          </p:cNvGrpSpPr>
          <p:nvPr/>
        </p:nvGrpSpPr>
        <p:grpSpPr bwMode="auto">
          <a:xfrm>
            <a:off x="3455988" y="3505200"/>
            <a:ext cx="1828800" cy="1073150"/>
            <a:chOff x="4706" y="1662"/>
            <a:chExt cx="1555" cy="811"/>
          </a:xfrm>
        </p:grpSpPr>
        <p:sp>
          <p:nvSpPr>
            <p:cNvPr id="30" name="Arc 32"/>
            <p:cNvSpPr>
              <a:spLocks/>
            </p:cNvSpPr>
            <p:nvPr/>
          </p:nvSpPr>
          <p:spPr bwMode="auto">
            <a:xfrm rot="4022007" flipV="1">
              <a:off x="5078" y="1290"/>
              <a:ext cx="811" cy="1555"/>
            </a:xfrm>
            <a:custGeom>
              <a:avLst/>
              <a:gdLst>
                <a:gd name="G0" fmla="+- 0 0 0"/>
                <a:gd name="G1" fmla="+- 21182 0 0"/>
                <a:gd name="G2" fmla="+- 21600 0 0"/>
                <a:gd name="T0" fmla="*/ 4230 w 21600"/>
                <a:gd name="T1" fmla="*/ 0 h 21182"/>
                <a:gd name="T2" fmla="*/ 21600 w 21600"/>
                <a:gd name="T3" fmla="*/ 21182 h 21182"/>
                <a:gd name="T4" fmla="*/ 0 w 21600"/>
                <a:gd name="T5" fmla="*/ 21182 h 21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182" fill="none" extrusionOk="0">
                  <a:moveTo>
                    <a:pt x="4229" y="0"/>
                  </a:moveTo>
                  <a:cubicBezTo>
                    <a:pt x="14329" y="2017"/>
                    <a:pt x="21600" y="10883"/>
                    <a:pt x="21600" y="21182"/>
                  </a:cubicBezTo>
                </a:path>
                <a:path w="21600" h="21182" stroke="0" extrusionOk="0">
                  <a:moveTo>
                    <a:pt x="4229" y="0"/>
                  </a:moveTo>
                  <a:cubicBezTo>
                    <a:pt x="14329" y="2017"/>
                    <a:pt x="21600" y="10883"/>
                    <a:pt x="21600" y="21182"/>
                  </a:cubicBezTo>
                  <a:lnTo>
                    <a:pt x="0" y="21182"/>
                  </a:lnTo>
                  <a:close/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 type="triangle" w="sm" len="med"/>
              <a:tailEnd type="none" w="sm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" name="Rectangle 33"/>
            <p:cNvSpPr>
              <a:spLocks noChangeArrowheads="1"/>
            </p:cNvSpPr>
            <p:nvPr/>
          </p:nvSpPr>
          <p:spPr bwMode="auto">
            <a:xfrm>
              <a:off x="4828" y="1980"/>
              <a:ext cx="1214" cy="4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>
                <a:lnSpc>
                  <a:spcPct val="105000"/>
                </a:lnSpc>
              </a:pP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准考证</a:t>
              </a:r>
            </a:p>
          </p:txBody>
        </p:sp>
      </p:grpSp>
      <p:sp>
        <p:nvSpPr>
          <p:cNvPr id="32" name="Arc 35"/>
          <p:cNvSpPr>
            <a:spLocks/>
          </p:cNvSpPr>
          <p:nvPr/>
        </p:nvSpPr>
        <p:spPr bwMode="auto">
          <a:xfrm rot="2689286" flipV="1">
            <a:off x="3382964" y="3346450"/>
            <a:ext cx="1760537" cy="1906588"/>
          </a:xfrm>
          <a:custGeom>
            <a:avLst/>
            <a:gdLst>
              <a:gd name="G0" fmla="+- 494 0 0"/>
              <a:gd name="G1" fmla="+- 21600 0 0"/>
              <a:gd name="G2" fmla="+- 21600 0 0"/>
              <a:gd name="T0" fmla="*/ 0 w 22086"/>
              <a:gd name="T1" fmla="*/ 6 h 21600"/>
              <a:gd name="T2" fmla="*/ 22086 w 22086"/>
              <a:gd name="T3" fmla="*/ 21004 h 21600"/>
              <a:gd name="T4" fmla="*/ 494 w 22086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2086" h="21600" fill="none" extrusionOk="0">
                <a:moveTo>
                  <a:pt x="-1" y="5"/>
                </a:moveTo>
                <a:cubicBezTo>
                  <a:pt x="164" y="1"/>
                  <a:pt x="329" y="0"/>
                  <a:pt x="494" y="0"/>
                </a:cubicBezTo>
                <a:cubicBezTo>
                  <a:pt x="12191" y="0"/>
                  <a:pt x="21763" y="9311"/>
                  <a:pt x="22085" y="21004"/>
                </a:cubicBezTo>
              </a:path>
              <a:path w="22086" h="21600" stroke="0" extrusionOk="0">
                <a:moveTo>
                  <a:pt x="-1" y="5"/>
                </a:moveTo>
                <a:cubicBezTo>
                  <a:pt x="164" y="1"/>
                  <a:pt x="329" y="0"/>
                  <a:pt x="494" y="0"/>
                </a:cubicBezTo>
                <a:cubicBezTo>
                  <a:pt x="12191" y="0"/>
                  <a:pt x="21763" y="9311"/>
                  <a:pt x="22085" y="21004"/>
                </a:cubicBezTo>
                <a:lnTo>
                  <a:pt x="494" y="21600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round/>
            <a:headEnd type="triangle" w="sm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Rectangle 36"/>
          <p:cNvSpPr>
            <a:spLocks noChangeArrowheads="1"/>
          </p:cNvSpPr>
          <p:nvPr/>
        </p:nvSpPr>
        <p:spPr bwMode="auto">
          <a:xfrm>
            <a:off x="3273425" y="4413250"/>
            <a:ext cx="1754188" cy="61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lnSpc>
                <a:spcPct val="105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考生通知书</a:t>
            </a:r>
          </a:p>
        </p:txBody>
      </p:sp>
      <p:sp>
        <p:nvSpPr>
          <p:cNvPr id="34" name="Arc 38"/>
          <p:cNvSpPr>
            <a:spLocks/>
          </p:cNvSpPr>
          <p:nvPr/>
        </p:nvSpPr>
        <p:spPr bwMode="auto">
          <a:xfrm rot="18910714">
            <a:off x="6610350" y="2641612"/>
            <a:ext cx="1722438" cy="1905000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0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0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round/>
            <a:headEnd type="none" w="sm" len="med"/>
            <a:tailEnd type="triangle" w="sm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5" name="Rectangle 39"/>
          <p:cNvSpPr>
            <a:spLocks noChangeArrowheads="1"/>
          </p:cNvSpPr>
          <p:nvPr/>
        </p:nvSpPr>
        <p:spPr bwMode="auto">
          <a:xfrm>
            <a:off x="6626226" y="2743201"/>
            <a:ext cx="1871663" cy="614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lnSpc>
                <a:spcPct val="105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统计分析表</a:t>
            </a:r>
          </a:p>
        </p:txBody>
      </p:sp>
      <p:sp>
        <p:nvSpPr>
          <p:cNvPr id="36" name="矩形 35"/>
          <p:cNvSpPr/>
          <p:nvPr/>
        </p:nvSpPr>
        <p:spPr>
          <a:xfrm>
            <a:off x="1845582" y="1076922"/>
            <a:ext cx="8727281" cy="53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buClr>
                <a:srgbClr val="0000FF"/>
              </a:buClr>
              <a:buFont typeface="Wingdings" panose="05000000000000000000" pitchFamily="2" charset="2"/>
              <a:buChar char="Ø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顶层图唯一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的过程：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软件系统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考务处理系统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</p:txBody>
      </p:sp>
      <p:sp>
        <p:nvSpPr>
          <p:cNvPr id="37" name="矩形 36"/>
          <p:cNvSpPr/>
          <p:nvPr/>
        </p:nvSpPr>
        <p:spPr>
          <a:xfrm>
            <a:off x="1845582" y="1582327"/>
            <a:ext cx="783181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20000"/>
              </a:lnSpc>
              <a:buClr>
                <a:srgbClr val="0000FF"/>
              </a:buClr>
              <a:buFont typeface="Wingdings" panose="05000000000000000000" pitchFamily="2" charset="2"/>
              <a:buChar char="ü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输入数据流：报名单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来自考生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、成绩清单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来自阅卷站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、合格标准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来自考试中心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</p:txBody>
      </p:sp>
      <p:sp>
        <p:nvSpPr>
          <p:cNvPr id="38" name="矩形 37"/>
          <p:cNvSpPr/>
          <p:nvPr/>
        </p:nvSpPr>
        <p:spPr>
          <a:xfrm>
            <a:off x="1845582" y="1065251"/>
            <a:ext cx="5178021" cy="5355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  <a:buClr>
                <a:srgbClr val="0000FF"/>
              </a:buClr>
              <a:buFont typeface="Wingdings" panose="05000000000000000000" pitchFamily="2" charset="2"/>
              <a:buChar char="Ø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确定数据流：系统的输入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输出信息</a:t>
            </a:r>
          </a:p>
        </p:txBody>
      </p:sp>
      <p:sp>
        <p:nvSpPr>
          <p:cNvPr id="39" name="矩形 38"/>
          <p:cNvSpPr/>
          <p:nvPr/>
        </p:nvSpPr>
        <p:spPr>
          <a:xfrm>
            <a:off x="1838325" y="1570786"/>
            <a:ext cx="783907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20000"/>
              </a:lnSpc>
              <a:buClr>
                <a:srgbClr val="0000FF"/>
              </a:buClr>
              <a:buFont typeface="Wingdings" panose="05000000000000000000" pitchFamily="2" charset="2"/>
              <a:buChar char="ü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输出数据流：准考证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送往考生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、考生名单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送往阅卷站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、考生通知书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送往考生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、统计分析表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送往考试中心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</p:txBody>
      </p:sp>
      <p:sp>
        <p:nvSpPr>
          <p:cNvPr id="40" name="矩形 39"/>
          <p:cNvSpPr/>
          <p:nvPr/>
        </p:nvSpPr>
        <p:spPr>
          <a:xfrm>
            <a:off x="1819326" y="1579054"/>
            <a:ext cx="801047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20000"/>
              </a:lnSpc>
              <a:buClr>
                <a:srgbClr val="0000FF"/>
              </a:buClr>
              <a:buFont typeface="Wingdings" panose="05000000000000000000" pitchFamily="2" charset="2"/>
              <a:buChar char="ü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额外的输出流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考虑系统的健壮性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：不合格报名单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返回给考生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，错误成绩清单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返回给阅卷站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65228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83"/>
    </mc:Choice>
    <mc:Fallback xmlns="">
      <p:transition spd="slow" advTm="38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5" grpId="0"/>
      <p:bldP spid="5" grpId="1"/>
      <p:bldP spid="2" grpId="0"/>
      <p:bldP spid="9" grpId="0" animBg="1"/>
      <p:bldP spid="10" grpId="0" animBg="1"/>
      <p:bldP spid="11" grpId="0"/>
      <p:bldP spid="12" grpId="0" animBg="1"/>
      <p:bldP spid="13" grpId="0" animBg="1"/>
      <p:bldP spid="32" grpId="0" animBg="1"/>
      <p:bldP spid="33" grpId="0"/>
      <p:bldP spid="34" grpId="0" animBg="1"/>
      <p:bldP spid="35" grpId="0"/>
      <p:bldP spid="36" grpId="0"/>
      <p:bldP spid="36" grpId="1"/>
      <p:bldP spid="37" grpId="0"/>
      <p:bldP spid="37" grpId="1"/>
      <p:bldP spid="38" grpId="0"/>
      <p:bldP spid="38" grpId="1"/>
      <p:bldP spid="39" grpId="0"/>
      <p:bldP spid="39" grpId="1"/>
      <p:bldP spid="40" grpId="0"/>
      <p:bldP spid="40" grpId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圆角矩形 18"/>
          <p:cNvSpPr/>
          <p:nvPr/>
        </p:nvSpPr>
        <p:spPr>
          <a:xfrm>
            <a:off x="5270848" y="3131576"/>
            <a:ext cx="1189307" cy="78574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</a:p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统计成绩</a:t>
            </a:r>
          </a:p>
        </p:txBody>
      </p:sp>
      <p:sp>
        <p:nvSpPr>
          <p:cNvPr id="4" name="标题 1"/>
          <p:cNvSpPr txBox="1">
            <a:spLocks/>
          </p:cNvSpPr>
          <p:nvPr/>
        </p:nvSpPr>
        <p:spPr>
          <a:xfrm>
            <a:off x="1660993" y="129944"/>
            <a:ext cx="8610601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>
              <a:spcBef>
                <a:spcPct val="50000"/>
              </a:spcBef>
              <a:defRPr/>
            </a:pPr>
            <a:r>
              <a:rPr lang="zh-CN" altLang="en-US" sz="4000" b="1" spc="50" dirty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rPr>
              <a:t>系统内部</a:t>
            </a:r>
            <a:r>
              <a:rPr lang="en-US" altLang="zh-CN" sz="4000" b="1" spc="50" dirty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rPr>
              <a:t>(0</a:t>
            </a:r>
            <a:r>
              <a:rPr lang="zh-CN" altLang="en-US" sz="4000" b="1" spc="50" dirty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rPr>
              <a:t>层图</a:t>
            </a:r>
            <a:r>
              <a:rPr lang="en-US" altLang="zh-CN" sz="4000" b="1" spc="50" dirty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rPr>
              <a:t>)</a:t>
            </a:r>
            <a:endParaRPr lang="zh-CN" altLang="en-US" sz="2400" b="1" spc="50" dirty="0">
              <a:ln w="11430"/>
              <a:solidFill>
                <a:srgbClr val="FF000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Arial" panose="020B0604020202020204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66DC89A-3215-4436-9982-9D41B7DA3D2D}" type="slidenum">
              <a:rPr lang="zh-CN" altLang="en-US" smtClean="0"/>
              <a:pPr>
                <a:defRPr/>
              </a:pPr>
              <a:t>33</a:t>
            </a:fld>
            <a:endParaRPr lang="zh-CN" altLang="en-US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1828800" y="1066800"/>
            <a:ext cx="83820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buClr>
                <a:srgbClr val="0000FF"/>
              </a:buClr>
              <a:buFont typeface="Wingdings" panose="05000000000000000000" pitchFamily="2" charset="2"/>
              <a:buChar char="Ø"/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确定过程：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将父图中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某过程分解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而成的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子过程，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根据功能分解或业务处理流程来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确定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过程</a:t>
            </a:r>
          </a:p>
        </p:txBody>
      </p:sp>
      <p:grpSp>
        <p:nvGrpSpPr>
          <p:cNvPr id="53" name="Group 9"/>
          <p:cNvGrpSpPr>
            <a:grpSpLocks/>
          </p:cNvGrpSpPr>
          <p:nvPr/>
        </p:nvGrpSpPr>
        <p:grpSpPr bwMode="auto">
          <a:xfrm>
            <a:off x="6227764" y="5028833"/>
            <a:ext cx="1658937" cy="458788"/>
            <a:chOff x="8428" y="2220"/>
            <a:chExt cx="1214" cy="465"/>
          </a:xfrm>
        </p:grpSpPr>
        <p:sp>
          <p:nvSpPr>
            <p:cNvPr id="57" name="Line 10"/>
            <p:cNvSpPr>
              <a:spLocks noChangeShapeType="1"/>
            </p:cNvSpPr>
            <p:nvPr/>
          </p:nvSpPr>
          <p:spPr bwMode="auto">
            <a:xfrm flipV="1">
              <a:off x="8562" y="2565"/>
              <a:ext cx="1066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sm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8" name="Rectangle 11"/>
            <p:cNvSpPr>
              <a:spLocks noChangeArrowheads="1"/>
            </p:cNvSpPr>
            <p:nvPr/>
          </p:nvSpPr>
          <p:spPr bwMode="auto">
            <a:xfrm>
              <a:off x="8428" y="2220"/>
              <a:ext cx="1214" cy="4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>
                <a:lnSpc>
                  <a:spcPct val="105000"/>
                </a:lnSpc>
              </a:pP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正式报名单</a:t>
              </a:r>
            </a:p>
          </p:txBody>
        </p:sp>
      </p:grpSp>
      <p:grpSp>
        <p:nvGrpSpPr>
          <p:cNvPr id="54" name="Group 12"/>
          <p:cNvGrpSpPr>
            <a:grpSpLocks/>
          </p:cNvGrpSpPr>
          <p:nvPr/>
        </p:nvGrpSpPr>
        <p:grpSpPr bwMode="auto">
          <a:xfrm>
            <a:off x="3581400" y="5028833"/>
            <a:ext cx="1658938" cy="458788"/>
            <a:chOff x="8428" y="2220"/>
            <a:chExt cx="1214" cy="465"/>
          </a:xfrm>
        </p:grpSpPr>
        <p:sp>
          <p:nvSpPr>
            <p:cNvPr id="55" name="Line 13"/>
            <p:cNvSpPr>
              <a:spLocks noChangeShapeType="1"/>
            </p:cNvSpPr>
            <p:nvPr/>
          </p:nvSpPr>
          <p:spPr bwMode="auto">
            <a:xfrm flipV="1">
              <a:off x="8562" y="2565"/>
              <a:ext cx="1066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sm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6" name="Rectangle 14"/>
            <p:cNvSpPr>
              <a:spLocks noChangeArrowheads="1"/>
            </p:cNvSpPr>
            <p:nvPr/>
          </p:nvSpPr>
          <p:spPr bwMode="auto">
            <a:xfrm>
              <a:off x="8428" y="2220"/>
              <a:ext cx="1214" cy="4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>
                <a:lnSpc>
                  <a:spcPct val="105000"/>
                </a:lnSpc>
              </a:pP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合格报名单</a:t>
              </a:r>
            </a:p>
          </p:txBody>
        </p:sp>
      </p:grpSp>
      <p:sp>
        <p:nvSpPr>
          <p:cNvPr id="17" name="圆角矩形 16"/>
          <p:cNvSpPr/>
          <p:nvPr/>
        </p:nvSpPr>
        <p:spPr>
          <a:xfrm>
            <a:off x="5221207" y="4976353"/>
            <a:ext cx="1189307" cy="78574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编制</a:t>
            </a:r>
            <a:br>
              <a:rPr lang="zh-CN" altLang="en-US" dirty="0"/>
            </a:br>
            <a:r>
              <a:rPr lang="zh-CN" altLang="en-US" dirty="0"/>
              <a:t>准考证号</a:t>
            </a:r>
          </a:p>
        </p:txBody>
      </p:sp>
      <p:sp>
        <p:nvSpPr>
          <p:cNvPr id="20" name="圆角矩形 19"/>
          <p:cNvSpPr/>
          <p:nvPr/>
        </p:nvSpPr>
        <p:spPr>
          <a:xfrm>
            <a:off x="5270848" y="3135865"/>
            <a:ext cx="1189307" cy="78574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</a:p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考试报名</a:t>
            </a:r>
          </a:p>
        </p:txBody>
      </p:sp>
      <p:sp>
        <p:nvSpPr>
          <p:cNvPr id="18" name="圆角矩形 17"/>
          <p:cNvSpPr/>
          <p:nvPr/>
        </p:nvSpPr>
        <p:spPr>
          <a:xfrm>
            <a:off x="5270848" y="3135866"/>
            <a:ext cx="1189307" cy="78574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考务处理系统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25412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83"/>
    </mc:Choice>
    <mc:Fallback xmlns="">
      <p:transition spd="slow" advTm="38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1.85185E-6 L -0.17227 0.00093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620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1.11111E-6 L 0.16432 -0.00208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216" y="-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9" grpId="1" animBg="1"/>
      <p:bldP spid="17" grpId="0" animBg="1"/>
      <p:bldP spid="20" grpId="0" animBg="1"/>
      <p:bldP spid="20" grpId="1" animBg="1"/>
      <p:bldP spid="18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>
            <a:spLocks/>
          </p:cNvSpPr>
          <p:nvPr/>
        </p:nvSpPr>
        <p:spPr>
          <a:xfrm>
            <a:off x="1660993" y="129944"/>
            <a:ext cx="8610601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>
              <a:spcBef>
                <a:spcPct val="50000"/>
              </a:spcBef>
              <a:defRPr/>
            </a:pPr>
            <a:r>
              <a:rPr lang="zh-CN" altLang="en-US" sz="4000" b="1" spc="50" dirty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rPr>
              <a:t>系统内部</a:t>
            </a:r>
            <a:r>
              <a:rPr lang="en-US" altLang="zh-CN" sz="4000" b="1" spc="50" dirty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rPr>
              <a:t>(0</a:t>
            </a:r>
            <a:r>
              <a:rPr lang="zh-CN" altLang="en-US" sz="4000" b="1" spc="50" dirty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rPr>
              <a:t>层图</a:t>
            </a:r>
            <a:r>
              <a:rPr lang="en-US" altLang="zh-CN" sz="4000" b="1" spc="50" dirty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rPr>
              <a:t>)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66DC89A-3215-4436-9982-9D41B7DA3D2D}" type="slidenum">
              <a:rPr lang="zh-CN" altLang="en-US" smtClean="0"/>
              <a:pPr>
                <a:defRPr/>
              </a:pPr>
              <a:t>34</a:t>
            </a:fld>
            <a:endParaRPr lang="zh-CN" altLang="en-US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1850923" y="1066800"/>
            <a:ext cx="83820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buClr>
                <a:srgbClr val="0000FF"/>
              </a:buClr>
              <a:buFont typeface="Wingdings" panose="05000000000000000000" pitchFamily="2" charset="2"/>
              <a:buChar char="Ø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确定数据流</a:t>
            </a:r>
          </a:p>
          <a:p>
            <a:pPr lvl="1">
              <a:lnSpc>
                <a:spcPct val="120000"/>
              </a:lnSpc>
              <a:buClr>
                <a:srgbClr val="0000FF"/>
              </a:buClr>
              <a:buFont typeface="Wingdings" panose="05000000000000000000" pitchFamily="2" charset="2"/>
              <a:buChar char="ü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在父图中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某过程分解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而成的子图中，父图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中</a:t>
            </a:r>
            <a:r>
              <a:rPr lang="zh-CN" altLang="en-US" sz="20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相应过程的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输入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输出数据流都是且仅是子图边界上的输入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输出数据流</a:t>
            </a:r>
          </a:p>
          <a:p>
            <a:pPr lvl="1">
              <a:lnSpc>
                <a:spcPct val="120000"/>
              </a:lnSpc>
              <a:buClr>
                <a:srgbClr val="0000FF"/>
              </a:buClr>
              <a:buFont typeface="Wingdings" panose="05000000000000000000" pitchFamily="2" charset="2"/>
              <a:buChar char="ü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分解后的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子过程、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文件之间应增添相应的新数据流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表示该过程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中的中间数据</a:t>
            </a:r>
          </a:p>
        </p:txBody>
      </p:sp>
      <p:sp>
        <p:nvSpPr>
          <p:cNvPr id="15" name="Rectangle 3"/>
          <p:cNvSpPr txBox="1">
            <a:spLocks noChangeArrowheads="1"/>
          </p:cNvSpPr>
          <p:nvPr/>
        </p:nvSpPr>
        <p:spPr bwMode="auto">
          <a:xfrm>
            <a:off x="1850923" y="1052990"/>
            <a:ext cx="8382000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buClr>
                <a:srgbClr val="0000FF"/>
              </a:buClr>
              <a:buFont typeface="Wingdings" panose="05000000000000000000" pitchFamily="2" charset="2"/>
              <a:buChar char="Ø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确定文件</a:t>
            </a:r>
          </a:p>
          <a:p>
            <a:pPr lvl="1">
              <a:lnSpc>
                <a:spcPct val="120000"/>
              </a:lnSpc>
              <a:buClr>
                <a:srgbClr val="0000FF"/>
              </a:buClr>
              <a:buFont typeface="Wingdings" panose="05000000000000000000" pitchFamily="2" charset="2"/>
              <a:buChar char="ü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如果父图中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该过程存在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读写文件的数据流，则相应的文件和数据流都应画在子图中</a:t>
            </a:r>
          </a:p>
          <a:p>
            <a:pPr lvl="1">
              <a:lnSpc>
                <a:spcPct val="120000"/>
              </a:lnSpc>
              <a:buClr>
                <a:srgbClr val="0000FF"/>
              </a:buClr>
              <a:buFont typeface="Wingdings" panose="05000000000000000000" pitchFamily="2" charset="2"/>
              <a:buChar char="ü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在分解子图中，如果需要保存某些中间数据以备后用，则可以将这些数据组成一个新的文件</a:t>
            </a:r>
          </a:p>
        </p:txBody>
      </p:sp>
      <p:sp>
        <p:nvSpPr>
          <p:cNvPr id="21" name="Arc 13"/>
          <p:cNvSpPr>
            <a:spLocks/>
          </p:cNvSpPr>
          <p:nvPr/>
        </p:nvSpPr>
        <p:spPr bwMode="auto">
          <a:xfrm rot="10800000" flipH="1" flipV="1">
            <a:off x="5411830" y="5309653"/>
            <a:ext cx="205568" cy="900113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0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0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round/>
            <a:headEnd/>
            <a:tailEnd type="triangle" w="sm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Arc 14"/>
          <p:cNvSpPr>
            <a:spLocks/>
          </p:cNvSpPr>
          <p:nvPr/>
        </p:nvSpPr>
        <p:spPr bwMode="auto">
          <a:xfrm rot="10800000" flipV="1">
            <a:off x="6173022" y="5358865"/>
            <a:ext cx="317938" cy="855662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0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0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round/>
            <a:headEnd type="triangle" w="sm" len="med"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0" name="组合 49"/>
          <p:cNvGrpSpPr/>
          <p:nvPr/>
        </p:nvGrpSpPr>
        <p:grpSpPr>
          <a:xfrm>
            <a:off x="2237610" y="3252252"/>
            <a:ext cx="2057400" cy="2559050"/>
            <a:chOff x="713610" y="3252252"/>
            <a:chExt cx="2057400" cy="2559050"/>
          </a:xfrm>
        </p:grpSpPr>
        <p:grpSp>
          <p:nvGrpSpPr>
            <p:cNvPr id="2" name="组合 1"/>
            <p:cNvGrpSpPr/>
            <p:nvPr/>
          </p:nvGrpSpPr>
          <p:grpSpPr>
            <a:xfrm>
              <a:off x="713610" y="3252252"/>
              <a:ext cx="2057400" cy="1584325"/>
              <a:chOff x="713610" y="3252252"/>
              <a:chExt cx="2057400" cy="1584325"/>
            </a:xfrm>
          </p:grpSpPr>
          <p:grpSp>
            <p:nvGrpSpPr>
              <p:cNvPr id="23" name="Group 19"/>
              <p:cNvGrpSpPr>
                <a:grpSpLocks/>
              </p:cNvGrpSpPr>
              <p:nvPr/>
            </p:nvGrpSpPr>
            <p:grpSpPr bwMode="auto">
              <a:xfrm>
                <a:off x="881885" y="4090452"/>
                <a:ext cx="1660525" cy="746125"/>
                <a:chOff x="3292" y="10215"/>
                <a:chExt cx="1308" cy="465"/>
              </a:xfrm>
            </p:grpSpPr>
            <p:sp>
              <p:nvSpPr>
                <p:cNvPr id="24" name="Line 20"/>
                <p:cNvSpPr>
                  <a:spLocks noChangeShapeType="1"/>
                </p:cNvSpPr>
                <p:nvPr/>
              </p:nvSpPr>
              <p:spPr bwMode="auto">
                <a:xfrm flipV="1">
                  <a:off x="3292" y="10575"/>
                  <a:ext cx="1308" cy="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 type="none" w="sm" len="med"/>
                  <a:tailEnd type="triangle" w="sm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5" name="Rectangle 21"/>
                <p:cNvSpPr>
                  <a:spLocks noChangeArrowheads="1"/>
                </p:cNvSpPr>
                <p:nvPr/>
              </p:nvSpPr>
              <p:spPr bwMode="auto">
                <a:xfrm>
                  <a:off x="3444" y="10215"/>
                  <a:ext cx="944" cy="46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algn="ctr"/>
                  <a:r>
                    <a:rPr lang="zh-CN" altLang="en-US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报名单</a:t>
                  </a:r>
                </a:p>
              </p:txBody>
            </p:sp>
          </p:grpSp>
          <p:sp>
            <p:nvSpPr>
              <p:cNvPr id="29" name="Rectangle 26"/>
              <p:cNvSpPr>
                <a:spLocks noChangeArrowheads="1"/>
              </p:cNvSpPr>
              <p:nvPr/>
            </p:nvSpPr>
            <p:spPr bwMode="auto">
              <a:xfrm>
                <a:off x="713610" y="3252252"/>
                <a:ext cx="2057400" cy="7445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/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不合格报名单</a:t>
                </a:r>
              </a:p>
            </p:txBody>
          </p:sp>
          <p:sp>
            <p:nvSpPr>
              <p:cNvPr id="30" name="Arc 27"/>
              <p:cNvSpPr>
                <a:spLocks/>
              </p:cNvSpPr>
              <p:nvPr/>
            </p:nvSpPr>
            <p:spPr bwMode="auto">
              <a:xfrm rot="15911102" flipV="1">
                <a:off x="1290667" y="3129220"/>
                <a:ext cx="908050" cy="1712913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1600"/>
                  <a:gd name="T2" fmla="*/ 21600 w 21600"/>
                  <a:gd name="T3" fmla="*/ 21600 h 21600"/>
                  <a:gd name="T4" fmla="*/ 0 w 2160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0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0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 type="none" w="sm" len="med"/>
                <a:tailEnd type="triangle" w="sm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31" name="Group 28"/>
            <p:cNvGrpSpPr>
              <a:grpSpLocks/>
            </p:cNvGrpSpPr>
            <p:nvPr/>
          </p:nvGrpSpPr>
          <p:grpSpPr bwMode="auto">
            <a:xfrm>
              <a:off x="850135" y="4901665"/>
              <a:ext cx="1711325" cy="909637"/>
              <a:chOff x="3268" y="10725"/>
              <a:chExt cx="1347" cy="567"/>
            </a:xfrm>
          </p:grpSpPr>
          <p:sp>
            <p:nvSpPr>
              <p:cNvPr id="32" name="Arc 29"/>
              <p:cNvSpPr>
                <a:spLocks/>
              </p:cNvSpPr>
              <p:nvPr/>
            </p:nvSpPr>
            <p:spPr bwMode="auto">
              <a:xfrm rot="5912274">
                <a:off x="3658" y="10335"/>
                <a:ext cx="567" cy="1347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1600"/>
                  <a:gd name="T2" fmla="*/ 21600 w 21600"/>
                  <a:gd name="T3" fmla="*/ 21600 h 21600"/>
                  <a:gd name="T4" fmla="*/ 0 w 2160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0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0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 type="none" w="sm" len="med"/>
                <a:tailEnd type="triangle" w="sm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3" name="Rectangle 30"/>
              <p:cNvSpPr>
                <a:spLocks noChangeArrowheads="1"/>
              </p:cNvSpPr>
              <p:nvPr/>
            </p:nvSpPr>
            <p:spPr bwMode="auto">
              <a:xfrm>
                <a:off x="3384" y="10815"/>
                <a:ext cx="944" cy="4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/>
                <a:r>
                  <a:rPr lang="zh-CN" altLang="en-US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准考证</a:t>
                </a:r>
              </a:p>
            </p:txBody>
          </p:sp>
        </p:grpSp>
      </p:grpSp>
      <p:grpSp>
        <p:nvGrpSpPr>
          <p:cNvPr id="51" name="组合 50"/>
          <p:cNvGrpSpPr/>
          <p:nvPr/>
        </p:nvGrpSpPr>
        <p:grpSpPr>
          <a:xfrm>
            <a:off x="4487976" y="3243178"/>
            <a:ext cx="5325069" cy="3550071"/>
            <a:chOff x="2951490" y="3252252"/>
            <a:chExt cx="5325069" cy="3550071"/>
          </a:xfrm>
        </p:grpSpPr>
        <p:grpSp>
          <p:nvGrpSpPr>
            <p:cNvPr id="26" name="Group 22"/>
            <p:cNvGrpSpPr>
              <a:grpSpLocks/>
            </p:cNvGrpSpPr>
            <p:nvPr/>
          </p:nvGrpSpPr>
          <p:grpSpPr bwMode="auto">
            <a:xfrm>
              <a:off x="2951490" y="5318906"/>
              <a:ext cx="765175" cy="1483417"/>
              <a:chOff x="2454" y="2739"/>
              <a:chExt cx="602" cy="1119"/>
            </a:xfrm>
          </p:grpSpPr>
          <p:sp>
            <p:nvSpPr>
              <p:cNvPr id="27" name="Line 23"/>
              <p:cNvSpPr>
                <a:spLocks noChangeShapeType="1"/>
              </p:cNvSpPr>
              <p:nvPr/>
            </p:nvSpPr>
            <p:spPr bwMode="auto">
              <a:xfrm flipH="1">
                <a:off x="2626" y="2739"/>
                <a:ext cx="2" cy="105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 type="none" w="sm" len="med"/>
                <a:tailEnd type="triangle" w="sm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8" name="Rectangle 24"/>
              <p:cNvSpPr>
                <a:spLocks noChangeArrowheads="1"/>
              </p:cNvSpPr>
              <p:nvPr/>
            </p:nvSpPr>
            <p:spPr bwMode="auto">
              <a:xfrm>
                <a:off x="2454" y="2850"/>
                <a:ext cx="602" cy="10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eaVert"/>
              <a:lstStyle/>
              <a:p>
                <a:pPr algn="just"/>
                <a:r>
                  <a:rPr lang="zh-CN" altLang="en-US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考生名单</a:t>
                </a:r>
              </a:p>
            </p:txBody>
          </p:sp>
        </p:grpSp>
        <p:grpSp>
          <p:nvGrpSpPr>
            <p:cNvPr id="34" name="Group 35"/>
            <p:cNvGrpSpPr>
              <a:grpSpLocks/>
            </p:cNvGrpSpPr>
            <p:nvPr/>
          </p:nvGrpSpPr>
          <p:grpSpPr bwMode="auto">
            <a:xfrm>
              <a:off x="6216106" y="4122452"/>
              <a:ext cx="1622425" cy="744538"/>
              <a:chOff x="7918" y="3720"/>
              <a:chExt cx="1276" cy="465"/>
            </a:xfrm>
          </p:grpSpPr>
          <p:sp>
            <p:nvSpPr>
              <p:cNvPr id="35" name="Line 36"/>
              <p:cNvSpPr>
                <a:spLocks noChangeShapeType="1"/>
              </p:cNvSpPr>
              <p:nvPr/>
            </p:nvSpPr>
            <p:spPr bwMode="auto">
              <a:xfrm>
                <a:off x="7918" y="4065"/>
                <a:ext cx="1276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 type="none" w="sm" len="med"/>
                <a:tailEnd type="triangle" w="sm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6" name="Rectangle 37"/>
              <p:cNvSpPr>
                <a:spLocks noChangeArrowheads="1"/>
              </p:cNvSpPr>
              <p:nvPr/>
            </p:nvSpPr>
            <p:spPr bwMode="auto">
              <a:xfrm>
                <a:off x="7934" y="3720"/>
                <a:ext cx="1214" cy="4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/>
                <a:r>
                  <a:rPr lang="zh-CN" altLang="en-US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统计分析表</a:t>
                </a:r>
              </a:p>
            </p:txBody>
          </p:sp>
        </p:grpSp>
        <p:grpSp>
          <p:nvGrpSpPr>
            <p:cNvPr id="37" name="Group 38"/>
            <p:cNvGrpSpPr>
              <a:grpSpLocks/>
            </p:cNvGrpSpPr>
            <p:nvPr/>
          </p:nvGrpSpPr>
          <p:grpSpPr bwMode="auto">
            <a:xfrm>
              <a:off x="5219023" y="5319162"/>
              <a:ext cx="765175" cy="1483158"/>
              <a:chOff x="6834" y="10861"/>
              <a:chExt cx="602" cy="1307"/>
            </a:xfrm>
          </p:grpSpPr>
          <p:sp>
            <p:nvSpPr>
              <p:cNvPr id="38" name="Line 39"/>
              <p:cNvSpPr>
                <a:spLocks noChangeShapeType="1"/>
              </p:cNvSpPr>
              <p:nvPr/>
            </p:nvSpPr>
            <p:spPr bwMode="auto">
              <a:xfrm flipH="1">
                <a:off x="6992" y="10861"/>
                <a:ext cx="2" cy="105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 type="triangle" w="sm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9" name="Rectangle 40"/>
              <p:cNvSpPr>
                <a:spLocks noChangeArrowheads="1"/>
              </p:cNvSpPr>
              <p:nvPr/>
            </p:nvSpPr>
            <p:spPr bwMode="auto">
              <a:xfrm>
                <a:off x="6834" y="11160"/>
                <a:ext cx="602" cy="10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eaVert"/>
              <a:lstStyle/>
              <a:p>
                <a:pPr algn="just"/>
                <a:r>
                  <a:rPr lang="zh-CN" altLang="en-US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合格标准</a:t>
                </a:r>
              </a:p>
            </p:txBody>
          </p:sp>
        </p:grpSp>
        <p:sp>
          <p:nvSpPr>
            <p:cNvPr id="40" name="Rectangle 42"/>
            <p:cNvSpPr>
              <a:spLocks noChangeArrowheads="1"/>
            </p:cNvSpPr>
            <p:nvPr/>
          </p:nvSpPr>
          <p:spPr bwMode="auto">
            <a:xfrm>
              <a:off x="6450835" y="3252252"/>
              <a:ext cx="1543050" cy="746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/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考生通知单</a:t>
              </a:r>
            </a:p>
          </p:txBody>
        </p:sp>
        <p:sp>
          <p:nvSpPr>
            <p:cNvPr id="41" name="Arc 43"/>
            <p:cNvSpPr>
              <a:spLocks/>
            </p:cNvSpPr>
            <p:nvPr/>
          </p:nvSpPr>
          <p:spPr bwMode="auto">
            <a:xfrm rot="5688898" flipH="1" flipV="1">
              <a:off x="6621864" y="3110672"/>
              <a:ext cx="909638" cy="1712912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0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0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 type="none" w="sm" len="med"/>
              <a:tailEnd type="triangle" w="sm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42" name="Group 44"/>
            <p:cNvGrpSpPr>
              <a:grpSpLocks/>
            </p:cNvGrpSpPr>
            <p:nvPr/>
          </p:nvGrpSpPr>
          <p:grpSpPr bwMode="auto">
            <a:xfrm>
              <a:off x="6263609" y="4866011"/>
              <a:ext cx="2012950" cy="908050"/>
              <a:chOff x="7394" y="10680"/>
              <a:chExt cx="1584" cy="567"/>
            </a:xfrm>
          </p:grpSpPr>
          <p:sp>
            <p:nvSpPr>
              <p:cNvPr id="43" name="Arc 45"/>
              <p:cNvSpPr>
                <a:spLocks/>
              </p:cNvSpPr>
              <p:nvPr/>
            </p:nvSpPr>
            <p:spPr bwMode="auto">
              <a:xfrm rot="15687726" flipH="1">
                <a:off x="7784" y="10290"/>
                <a:ext cx="567" cy="1347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1600"/>
                  <a:gd name="T2" fmla="*/ 21600 w 21600"/>
                  <a:gd name="T3" fmla="*/ 21600 h 21600"/>
                  <a:gd name="T4" fmla="*/ 0 w 2160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0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0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 type="none" w="sm" len="med"/>
                <a:tailEnd type="triangle" w="sm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4" name="Rectangle 46"/>
              <p:cNvSpPr>
                <a:spLocks noChangeArrowheads="1"/>
              </p:cNvSpPr>
              <p:nvPr/>
            </p:nvSpPr>
            <p:spPr bwMode="auto">
              <a:xfrm>
                <a:off x="7524" y="10830"/>
                <a:ext cx="1454" cy="3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>
                  <a:lnSpc>
                    <a:spcPct val="64000"/>
                  </a:lnSpc>
                </a:pPr>
                <a:r>
                  <a:rPr lang="zh-CN" altLang="en-US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错误成绩清单</a:t>
                </a:r>
              </a:p>
            </p:txBody>
          </p:sp>
        </p:grpSp>
        <p:grpSp>
          <p:nvGrpSpPr>
            <p:cNvPr id="45" name="Group 47"/>
            <p:cNvGrpSpPr>
              <a:grpSpLocks/>
            </p:cNvGrpSpPr>
            <p:nvPr/>
          </p:nvGrpSpPr>
          <p:grpSpPr bwMode="auto">
            <a:xfrm>
              <a:off x="5882181" y="5371714"/>
              <a:ext cx="2125992" cy="1044425"/>
              <a:chOff x="7215" y="10975"/>
              <a:chExt cx="1687" cy="695"/>
            </a:xfrm>
          </p:grpSpPr>
          <p:sp>
            <p:nvSpPr>
              <p:cNvPr id="46" name="Arc 48"/>
              <p:cNvSpPr>
                <a:spLocks/>
              </p:cNvSpPr>
              <p:nvPr/>
            </p:nvSpPr>
            <p:spPr bwMode="auto">
              <a:xfrm rot="16372647" flipH="1">
                <a:off x="7631" y="10559"/>
                <a:ext cx="637" cy="1469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1600"/>
                  <a:gd name="T2" fmla="*/ 21600 w 21600"/>
                  <a:gd name="T3" fmla="*/ 21600 h 21600"/>
                  <a:gd name="T4" fmla="*/ 0 w 2160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0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0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 type="triangle" w="sm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7" name="Rectangle 49"/>
              <p:cNvSpPr>
                <a:spLocks noChangeArrowheads="1"/>
              </p:cNvSpPr>
              <p:nvPr/>
            </p:nvSpPr>
            <p:spPr bwMode="auto">
              <a:xfrm>
                <a:off x="7778" y="11280"/>
                <a:ext cx="1124" cy="3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>
                  <a:lnSpc>
                    <a:spcPct val="64000"/>
                  </a:lnSpc>
                </a:pPr>
                <a:r>
                  <a:rPr lang="zh-CN" altLang="en-US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成绩清单</a:t>
                </a:r>
              </a:p>
            </p:txBody>
          </p:sp>
        </p:grpSp>
      </p:grpSp>
      <p:sp>
        <p:nvSpPr>
          <p:cNvPr id="52" name="圆角矩形 51"/>
          <p:cNvSpPr/>
          <p:nvPr/>
        </p:nvSpPr>
        <p:spPr>
          <a:xfrm>
            <a:off x="4143502" y="4291753"/>
            <a:ext cx="1402447" cy="94746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</a:p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考试报名</a:t>
            </a:r>
          </a:p>
        </p:txBody>
      </p:sp>
      <p:sp>
        <p:nvSpPr>
          <p:cNvPr id="53" name="圆角矩形 52"/>
          <p:cNvSpPr/>
          <p:nvPr/>
        </p:nvSpPr>
        <p:spPr>
          <a:xfrm>
            <a:off x="6298488" y="4271305"/>
            <a:ext cx="1402447" cy="94746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</a:p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统计成绩</a:t>
            </a:r>
          </a:p>
        </p:txBody>
      </p:sp>
      <p:grpSp>
        <p:nvGrpSpPr>
          <p:cNvPr id="9" name="组合 8"/>
          <p:cNvGrpSpPr/>
          <p:nvPr/>
        </p:nvGrpSpPr>
        <p:grpSpPr>
          <a:xfrm>
            <a:off x="5256367" y="6365768"/>
            <a:ext cx="1306143" cy="720725"/>
            <a:chOff x="5256367" y="6365768"/>
            <a:chExt cx="1306143" cy="720725"/>
          </a:xfrm>
        </p:grpSpPr>
        <p:grpSp>
          <p:nvGrpSpPr>
            <p:cNvPr id="16" name="组合 15"/>
            <p:cNvGrpSpPr/>
            <p:nvPr/>
          </p:nvGrpSpPr>
          <p:grpSpPr>
            <a:xfrm>
              <a:off x="5264974" y="6365768"/>
              <a:ext cx="1297536" cy="720725"/>
              <a:chOff x="3636963" y="4713715"/>
              <a:chExt cx="1297536" cy="720725"/>
            </a:xfrm>
          </p:grpSpPr>
          <p:grpSp>
            <p:nvGrpSpPr>
              <p:cNvPr id="17" name="Group 9"/>
              <p:cNvGrpSpPr>
                <a:grpSpLocks/>
              </p:cNvGrpSpPr>
              <p:nvPr/>
            </p:nvGrpSpPr>
            <p:grpSpPr bwMode="auto">
              <a:xfrm>
                <a:off x="3636963" y="4794942"/>
                <a:ext cx="1203735" cy="221204"/>
                <a:chOff x="4596" y="3735"/>
                <a:chExt cx="1306" cy="360"/>
              </a:xfrm>
            </p:grpSpPr>
            <p:sp>
              <p:nvSpPr>
                <p:cNvPr id="19" name="Line 10"/>
                <p:cNvSpPr>
                  <a:spLocks noChangeShapeType="1"/>
                </p:cNvSpPr>
                <p:nvPr/>
              </p:nvSpPr>
              <p:spPr bwMode="auto">
                <a:xfrm>
                  <a:off x="4596" y="3735"/>
                  <a:ext cx="1290" cy="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0" name="Line 11"/>
                <p:cNvSpPr>
                  <a:spLocks noChangeShapeType="1"/>
                </p:cNvSpPr>
                <p:nvPr/>
              </p:nvSpPr>
              <p:spPr bwMode="auto">
                <a:xfrm>
                  <a:off x="4612" y="4095"/>
                  <a:ext cx="1290" cy="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18" name="Rectangle 12"/>
              <p:cNvSpPr>
                <a:spLocks noChangeArrowheads="1"/>
              </p:cNvSpPr>
              <p:nvPr/>
            </p:nvSpPr>
            <p:spPr bwMode="auto">
              <a:xfrm>
                <a:off x="3718474" y="4713715"/>
                <a:ext cx="1216025" cy="7207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/>
                <a:r>
                  <a:rPr lang="zh-CN" altLang="en-US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考生名册</a:t>
                </a:r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cxnSp>
          <p:nvCxnSpPr>
            <p:cNvPr id="7" name="直接连接符 6"/>
            <p:cNvCxnSpPr/>
            <p:nvPr/>
          </p:nvCxnSpPr>
          <p:spPr>
            <a:xfrm flipH="1">
              <a:off x="5256367" y="6393092"/>
              <a:ext cx="6220" cy="2916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4" name="Rectangle 42"/>
          <p:cNvSpPr>
            <a:spLocks noChangeArrowheads="1"/>
          </p:cNvSpPr>
          <p:nvPr/>
        </p:nvSpPr>
        <p:spPr bwMode="auto">
          <a:xfrm>
            <a:off x="4672374" y="5299998"/>
            <a:ext cx="1846236" cy="74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/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写入考生名册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Rectangle 42"/>
          <p:cNvSpPr>
            <a:spLocks noChangeArrowheads="1"/>
          </p:cNvSpPr>
          <p:nvPr/>
        </p:nvSpPr>
        <p:spPr bwMode="auto">
          <a:xfrm>
            <a:off x="5280693" y="5660940"/>
            <a:ext cx="1916522" cy="74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/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读取考生名册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92936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83"/>
    </mc:Choice>
    <mc:Fallback xmlns="">
      <p:transition spd="slow" advTm="38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5" grpId="1"/>
      <p:bldP spid="21" grpId="0" animBg="1"/>
      <p:bldP spid="22" grpId="0" animBg="1"/>
      <p:bldP spid="54" grpId="0"/>
      <p:bldP spid="55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>
            <a:spLocks/>
          </p:cNvSpPr>
          <p:nvPr/>
        </p:nvSpPr>
        <p:spPr>
          <a:xfrm>
            <a:off x="1660993" y="129944"/>
            <a:ext cx="8610601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>
              <a:spcBef>
                <a:spcPct val="50000"/>
              </a:spcBef>
              <a:defRPr/>
            </a:pPr>
            <a:r>
              <a:rPr lang="zh-CN" altLang="en-US" sz="4000" b="1" spc="50" smtClean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rPr>
              <a:t>过程内部</a:t>
            </a:r>
            <a:r>
              <a:rPr lang="en-US" altLang="zh-CN" sz="4000" b="1" spc="50" dirty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rPr>
              <a:t>(1…n</a:t>
            </a:r>
            <a:r>
              <a:rPr lang="zh-CN" altLang="en-US" sz="4000" b="1" spc="50" dirty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rPr>
              <a:t>层图</a:t>
            </a:r>
            <a:r>
              <a:rPr lang="en-US" altLang="zh-CN" sz="4000" b="1" spc="50" dirty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rPr>
              <a:t>)</a:t>
            </a:r>
            <a:endParaRPr lang="zh-CN" altLang="en-US" sz="2400" b="1" spc="50" dirty="0">
              <a:ln w="11430"/>
              <a:solidFill>
                <a:srgbClr val="FF000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Arial" panose="020B0604020202020204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66DC89A-3215-4436-9982-9D41B7DA3D2D}" type="slidenum">
              <a:rPr lang="zh-CN" altLang="en-US" smtClean="0"/>
              <a:pPr>
                <a:defRPr/>
              </a:pPr>
              <a:t>35</a:t>
            </a:fld>
            <a:endParaRPr lang="zh-CN" altLang="en-US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1894355" y="1524000"/>
            <a:ext cx="8382000" cy="472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buClr>
                <a:srgbClr val="0000FF"/>
              </a:buClr>
              <a:buFont typeface="Wingdings" panose="05000000000000000000" pitchFamily="2" charset="2"/>
              <a:buChar char="Ø"/>
            </a:pP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复杂</a:t>
            </a:r>
            <a:r>
              <a:rPr lang="zh-CN" altLang="en-US" sz="24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的过程可以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继续分解成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DFD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子图</a:t>
            </a:r>
          </a:p>
          <a:p>
            <a:pPr>
              <a:lnSpc>
                <a:spcPct val="120000"/>
              </a:lnSpc>
              <a:buClr>
                <a:srgbClr val="0000FF"/>
              </a:buClr>
              <a:buFont typeface="Wingdings" panose="05000000000000000000" pitchFamily="2" charset="2"/>
              <a:buChar char="Ø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分解方法</a:t>
            </a:r>
          </a:p>
          <a:p>
            <a:pPr lvl="1">
              <a:lnSpc>
                <a:spcPct val="120000"/>
              </a:lnSpc>
              <a:buClr>
                <a:srgbClr val="0000FF"/>
              </a:buClr>
              <a:buFont typeface="Wingdings" panose="05000000000000000000" pitchFamily="2" charset="2"/>
              <a:buChar char="Ø"/>
            </a:pP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将</a:t>
            </a:r>
            <a:r>
              <a:rPr lang="zh-CN" altLang="en-US" sz="20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该过程看作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一个小系统，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该过程的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输入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输出数据流就是这个假设的小系统的输入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输出数据流</a:t>
            </a:r>
          </a:p>
          <a:p>
            <a:pPr lvl="1">
              <a:lnSpc>
                <a:spcPct val="120000"/>
              </a:lnSpc>
              <a:buClr>
                <a:srgbClr val="0000FF"/>
              </a:buClr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然后采用画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层图的方法，画出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该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过程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子图</a:t>
            </a:r>
          </a:p>
        </p:txBody>
      </p:sp>
    </p:spTree>
    <p:extLst>
      <p:ext uri="{BB962C8B-B14F-4D97-AF65-F5344CB8AC3E}">
        <p14:creationId xmlns:p14="http://schemas.microsoft.com/office/powerpoint/2010/main" val="2862424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83"/>
    </mc:Choice>
    <mc:Fallback xmlns="">
      <p:transition spd="slow" advTm="38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>
            <a:spLocks/>
          </p:cNvSpPr>
          <p:nvPr/>
        </p:nvSpPr>
        <p:spPr>
          <a:xfrm>
            <a:off x="1660993" y="129944"/>
            <a:ext cx="8610601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>
              <a:spcBef>
                <a:spcPct val="50000"/>
              </a:spcBef>
              <a:defRPr/>
            </a:pPr>
            <a:r>
              <a:rPr lang="zh-CN" altLang="en-US" sz="4000" b="1" spc="50" dirty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rPr>
              <a:t>以</a:t>
            </a:r>
            <a:r>
              <a:rPr lang="en-US" altLang="zh-CN" sz="4000" b="1" spc="50" dirty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rPr>
              <a:t>0</a:t>
            </a:r>
            <a:r>
              <a:rPr lang="zh-CN" altLang="en-US" sz="4000" b="1" spc="50" dirty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rPr>
              <a:t>层</a:t>
            </a:r>
            <a:r>
              <a:rPr lang="zh-CN" altLang="en-US" sz="4000" b="1" spc="5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rPr>
              <a:t>图</a:t>
            </a:r>
            <a:r>
              <a:rPr lang="zh-CN" altLang="en-US" sz="4000" b="1" spc="50" smtClean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rPr>
              <a:t>中过程</a:t>
            </a:r>
            <a:r>
              <a:rPr lang="en-US" altLang="zh-CN" sz="4000" b="1" spc="50" smtClean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rPr>
              <a:t>1</a:t>
            </a:r>
            <a:r>
              <a:rPr lang="en-US" altLang="zh-CN" sz="4000" b="1" spc="50" dirty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rPr>
              <a:t>(</a:t>
            </a:r>
            <a:r>
              <a:rPr lang="zh-CN" altLang="en-US" sz="4000" b="1" spc="50" dirty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rPr>
              <a:t>考试报名</a:t>
            </a:r>
            <a:r>
              <a:rPr lang="en-US" altLang="zh-CN" sz="4000" b="1" spc="50" dirty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rPr>
              <a:t>)</a:t>
            </a:r>
            <a:r>
              <a:rPr lang="zh-CN" altLang="en-US" sz="4000" b="1" spc="50" dirty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rPr>
              <a:t>为例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66DC89A-3215-4436-9982-9D41B7DA3D2D}" type="slidenum">
              <a:rPr lang="zh-CN" altLang="en-US" smtClean="0"/>
              <a:pPr>
                <a:defRPr/>
              </a:pPr>
              <a:t>36</a:t>
            </a:fld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1394292" y="916616"/>
            <a:ext cx="889270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20000"/>
              </a:lnSpc>
              <a:buClr>
                <a:srgbClr val="0000FF"/>
              </a:buClr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复杂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的过程可以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继续分解成子图，根据业务处理流程确定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由过程的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分解</a:t>
            </a:r>
          </a:p>
        </p:txBody>
      </p:sp>
      <p:sp>
        <p:nvSpPr>
          <p:cNvPr id="113" name="矩形 112"/>
          <p:cNvSpPr/>
          <p:nvPr/>
        </p:nvSpPr>
        <p:spPr>
          <a:xfrm>
            <a:off x="1385887" y="1397083"/>
            <a:ext cx="887730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20000"/>
              </a:lnSpc>
              <a:buClr>
                <a:srgbClr val="0000FF"/>
              </a:buClr>
              <a:buFont typeface="Wingdings" panose="05000000000000000000" pitchFamily="2" charset="2"/>
              <a:buChar char="Ø"/>
            </a:pPr>
            <a:r>
              <a:rPr lang="zh-CN" altLang="en-US" sz="20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与过程</a:t>
            </a:r>
            <a:r>
              <a:rPr lang="en-US" altLang="zh-CN" sz="20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相关的业务流程：首先检查考生送来的报名单并产生合格的报名单，然后根据报名单编准考证号并产生准考证，和正式报名单，最后登记考生产生的考生名单并存入考生名册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文件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</p:txBody>
      </p:sp>
      <p:sp>
        <p:nvSpPr>
          <p:cNvPr id="114" name="矩形 113"/>
          <p:cNvSpPr/>
          <p:nvPr/>
        </p:nvSpPr>
        <p:spPr>
          <a:xfrm>
            <a:off x="1385886" y="1406508"/>
            <a:ext cx="887730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20000"/>
              </a:lnSpc>
              <a:buClr>
                <a:srgbClr val="0000FF"/>
              </a:buClr>
              <a:buFont typeface="Wingdings" panose="05000000000000000000" pitchFamily="2" charset="2"/>
              <a:buChar char="Ø"/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与过程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相关的业务流程：首先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检查考生送来的报名单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并产生合格的报名单，然后根据报名单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编准考证号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并产生准考证，和正式报名单，最后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登记考生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产生的考生名单并存入考生名册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文件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</p:txBody>
      </p:sp>
      <p:sp>
        <p:nvSpPr>
          <p:cNvPr id="160" name="矩形 159"/>
          <p:cNvSpPr/>
          <p:nvPr/>
        </p:nvSpPr>
        <p:spPr>
          <a:xfrm>
            <a:off x="1385885" y="1405798"/>
            <a:ext cx="887730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20000"/>
              </a:lnSpc>
              <a:buClr>
                <a:srgbClr val="0000FF"/>
              </a:buClr>
              <a:buFont typeface="Wingdings" panose="05000000000000000000" pitchFamily="2" charset="2"/>
              <a:buChar char="Ø"/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与过程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相关的业务流程：首先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检查考生送来的报名单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并产生</a:t>
            </a:r>
            <a:r>
              <a:rPr lang="zh-CN" altLang="en-US" sz="20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合格的报名单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，然后根据报名单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编准考证号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并产生准考证，和</a:t>
            </a:r>
            <a:r>
              <a:rPr lang="zh-CN" altLang="en-US" sz="20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正式报名单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，最后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登记考生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产生的考生名单并存入考生名册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文件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</p:txBody>
      </p:sp>
      <p:sp>
        <p:nvSpPr>
          <p:cNvPr id="36" name="圆角矩形 35"/>
          <p:cNvSpPr/>
          <p:nvPr/>
        </p:nvSpPr>
        <p:spPr>
          <a:xfrm>
            <a:off x="6072771" y="1173018"/>
            <a:ext cx="1559160" cy="785741"/>
          </a:xfrm>
          <a:prstGeom prst="round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1.1</a:t>
            </a:r>
          </a:p>
          <a:p>
            <a:pPr algn="ctr"/>
            <a:r>
              <a:rPr lang="zh-CN" altLang="en-US" dirty="0" smtClean="0"/>
              <a:t>检查报名单</a:t>
            </a:r>
            <a:endParaRPr lang="zh-CN" altLang="en-US" dirty="0"/>
          </a:p>
        </p:txBody>
      </p:sp>
      <p:sp>
        <p:nvSpPr>
          <p:cNvPr id="37" name="圆角矩形 36"/>
          <p:cNvSpPr/>
          <p:nvPr/>
        </p:nvSpPr>
        <p:spPr>
          <a:xfrm>
            <a:off x="9049319" y="1786014"/>
            <a:ext cx="1552940" cy="785741"/>
          </a:xfrm>
          <a:prstGeom prst="round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1.3</a:t>
            </a:r>
          </a:p>
          <a:p>
            <a:pPr algn="ctr"/>
            <a:r>
              <a:rPr lang="zh-CN" altLang="en-US" dirty="0" smtClean="0"/>
              <a:t>登记考生</a:t>
            </a:r>
            <a:endParaRPr lang="zh-CN" altLang="en-US" dirty="0"/>
          </a:p>
        </p:txBody>
      </p:sp>
      <p:sp>
        <p:nvSpPr>
          <p:cNvPr id="38" name="圆角矩形 37"/>
          <p:cNvSpPr/>
          <p:nvPr/>
        </p:nvSpPr>
        <p:spPr>
          <a:xfrm>
            <a:off x="3996901" y="1567985"/>
            <a:ext cx="1552940" cy="785741"/>
          </a:xfrm>
          <a:prstGeom prst="round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1.2</a:t>
            </a:r>
          </a:p>
          <a:p>
            <a:pPr algn="ctr"/>
            <a:r>
              <a:rPr lang="zh-CN" altLang="en-US" dirty="0" smtClean="0"/>
              <a:t>编准考证号</a:t>
            </a:r>
            <a:endParaRPr lang="zh-CN" altLang="en-US" dirty="0"/>
          </a:p>
        </p:txBody>
      </p:sp>
      <p:sp>
        <p:nvSpPr>
          <p:cNvPr id="39" name="圆角矩形 38"/>
          <p:cNvSpPr/>
          <p:nvPr/>
        </p:nvSpPr>
        <p:spPr>
          <a:xfrm>
            <a:off x="5316420" y="3547832"/>
            <a:ext cx="1559160" cy="78574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1</a:t>
            </a:r>
          </a:p>
          <a:p>
            <a:pPr algn="ctr"/>
            <a:r>
              <a:rPr lang="zh-CN" altLang="en-US" dirty="0" smtClean="0"/>
              <a:t>考试报名</a:t>
            </a:r>
            <a:endParaRPr lang="zh-CN" altLang="en-US" dirty="0"/>
          </a:p>
        </p:txBody>
      </p:sp>
      <p:grpSp>
        <p:nvGrpSpPr>
          <p:cNvPr id="23" name="组合 22"/>
          <p:cNvGrpSpPr/>
          <p:nvPr/>
        </p:nvGrpSpPr>
        <p:grpSpPr>
          <a:xfrm>
            <a:off x="3558073" y="3102772"/>
            <a:ext cx="1758347" cy="837931"/>
            <a:chOff x="3558073" y="3102772"/>
            <a:chExt cx="1758347" cy="837931"/>
          </a:xfrm>
        </p:grpSpPr>
        <p:cxnSp>
          <p:nvCxnSpPr>
            <p:cNvPr id="7" name="直接箭头连接符 6"/>
            <p:cNvCxnSpPr/>
            <p:nvPr/>
          </p:nvCxnSpPr>
          <p:spPr>
            <a:xfrm flipH="1" flipV="1">
              <a:off x="3558073" y="3273773"/>
              <a:ext cx="1758347" cy="41264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直接箭头连接符 43"/>
            <p:cNvCxnSpPr>
              <a:endCxn id="39" idx="1"/>
            </p:cNvCxnSpPr>
            <p:nvPr/>
          </p:nvCxnSpPr>
          <p:spPr>
            <a:xfrm>
              <a:off x="3558073" y="3940702"/>
              <a:ext cx="1758347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0" name="文本框 19"/>
            <p:cNvSpPr txBox="1"/>
            <p:nvPr/>
          </p:nvSpPr>
          <p:spPr>
            <a:xfrm>
              <a:off x="3859178" y="3102772"/>
              <a:ext cx="126188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不合格报名单</a:t>
              </a:r>
              <a:endPara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6" name="文本框 65"/>
            <p:cNvSpPr txBox="1"/>
            <p:nvPr/>
          </p:nvSpPr>
          <p:spPr>
            <a:xfrm>
              <a:off x="4075608" y="3621654"/>
              <a:ext cx="72327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报名单</a:t>
              </a:r>
              <a:endPara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6875580" y="3377933"/>
            <a:ext cx="1758347" cy="308488"/>
            <a:chOff x="6875580" y="3377933"/>
            <a:chExt cx="1758347" cy="308488"/>
          </a:xfrm>
        </p:grpSpPr>
        <p:cxnSp>
          <p:nvCxnSpPr>
            <p:cNvPr id="63" name="直接箭头连接符 62"/>
            <p:cNvCxnSpPr/>
            <p:nvPr/>
          </p:nvCxnSpPr>
          <p:spPr>
            <a:xfrm>
              <a:off x="6875580" y="3686420"/>
              <a:ext cx="1758347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67" name="文本框 66"/>
            <p:cNvSpPr txBox="1"/>
            <p:nvPr/>
          </p:nvSpPr>
          <p:spPr>
            <a:xfrm>
              <a:off x="7270295" y="3377933"/>
              <a:ext cx="72327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准考证</a:t>
              </a:r>
              <a:endPara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6875580" y="3724994"/>
            <a:ext cx="1758347" cy="307777"/>
            <a:chOff x="6875580" y="3724994"/>
            <a:chExt cx="1758347" cy="307777"/>
          </a:xfrm>
        </p:grpSpPr>
        <p:cxnSp>
          <p:nvCxnSpPr>
            <p:cNvPr id="64" name="直接箭头连接符 63"/>
            <p:cNvCxnSpPr/>
            <p:nvPr/>
          </p:nvCxnSpPr>
          <p:spPr>
            <a:xfrm>
              <a:off x="6875580" y="4009641"/>
              <a:ext cx="1758347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68" name="文本框 67"/>
            <p:cNvSpPr txBox="1"/>
            <p:nvPr/>
          </p:nvSpPr>
          <p:spPr>
            <a:xfrm>
              <a:off x="7180526" y="3724994"/>
              <a:ext cx="9028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考生名单</a:t>
              </a:r>
              <a:endPara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5" name="组合 74"/>
          <p:cNvGrpSpPr/>
          <p:nvPr/>
        </p:nvGrpSpPr>
        <p:grpSpPr>
          <a:xfrm>
            <a:off x="5426739" y="3478103"/>
            <a:ext cx="1425612" cy="356520"/>
            <a:chOff x="7122721" y="3724994"/>
            <a:chExt cx="1511206" cy="307777"/>
          </a:xfrm>
        </p:grpSpPr>
        <p:cxnSp>
          <p:nvCxnSpPr>
            <p:cNvPr id="76" name="直接箭头连接符 75"/>
            <p:cNvCxnSpPr/>
            <p:nvPr/>
          </p:nvCxnSpPr>
          <p:spPr>
            <a:xfrm>
              <a:off x="7122721" y="4004638"/>
              <a:ext cx="1511206" cy="500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77" name="文本框 76"/>
            <p:cNvSpPr txBox="1"/>
            <p:nvPr/>
          </p:nvSpPr>
          <p:spPr>
            <a:xfrm>
              <a:off x="7180526" y="3724994"/>
              <a:ext cx="126188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合格的报名单</a:t>
              </a:r>
              <a:endPara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9" name="组合 78"/>
          <p:cNvGrpSpPr/>
          <p:nvPr/>
        </p:nvGrpSpPr>
        <p:grpSpPr>
          <a:xfrm rot="5400000">
            <a:off x="7381269" y="4232265"/>
            <a:ext cx="834896" cy="1082348"/>
            <a:chOff x="7536365" y="3317744"/>
            <a:chExt cx="834896" cy="1082348"/>
          </a:xfrm>
        </p:grpSpPr>
        <p:cxnSp>
          <p:nvCxnSpPr>
            <p:cNvPr id="80" name="直接箭头连接符 79"/>
            <p:cNvCxnSpPr/>
            <p:nvPr/>
          </p:nvCxnSpPr>
          <p:spPr>
            <a:xfrm rot="16200000">
              <a:off x="7952351" y="3566163"/>
              <a:ext cx="2923" cy="83489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81" name="文本框 80"/>
            <p:cNvSpPr txBox="1"/>
            <p:nvPr/>
          </p:nvSpPr>
          <p:spPr>
            <a:xfrm rot="16200000">
              <a:off x="7374493" y="3705029"/>
              <a:ext cx="108234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正式报名单</a:t>
              </a:r>
              <a:endPara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2799306" y="4171615"/>
            <a:ext cx="2638250" cy="1199516"/>
            <a:chOff x="2799306" y="4171615"/>
            <a:chExt cx="2638250" cy="1199516"/>
          </a:xfrm>
        </p:grpSpPr>
        <p:cxnSp>
          <p:nvCxnSpPr>
            <p:cNvPr id="49" name="直接箭头连接符 48"/>
            <p:cNvCxnSpPr/>
            <p:nvPr/>
          </p:nvCxnSpPr>
          <p:spPr>
            <a:xfrm flipH="1">
              <a:off x="3663820" y="4257535"/>
              <a:ext cx="1652601" cy="36140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grpSp>
          <p:nvGrpSpPr>
            <p:cNvPr id="55" name="组合 54"/>
            <p:cNvGrpSpPr/>
            <p:nvPr/>
          </p:nvGrpSpPr>
          <p:grpSpPr>
            <a:xfrm>
              <a:off x="2799306" y="4650406"/>
              <a:ext cx="1306143" cy="720725"/>
              <a:chOff x="5256367" y="6365768"/>
              <a:chExt cx="1306143" cy="720725"/>
            </a:xfrm>
          </p:grpSpPr>
          <p:grpSp>
            <p:nvGrpSpPr>
              <p:cNvPr id="56" name="组合 55"/>
              <p:cNvGrpSpPr/>
              <p:nvPr/>
            </p:nvGrpSpPr>
            <p:grpSpPr>
              <a:xfrm>
                <a:off x="5264974" y="6365768"/>
                <a:ext cx="1297536" cy="720725"/>
                <a:chOff x="3636963" y="4713715"/>
                <a:chExt cx="1297536" cy="720725"/>
              </a:xfrm>
            </p:grpSpPr>
            <p:grpSp>
              <p:nvGrpSpPr>
                <p:cNvPr id="58" name="Group 9"/>
                <p:cNvGrpSpPr>
                  <a:grpSpLocks/>
                </p:cNvGrpSpPr>
                <p:nvPr/>
              </p:nvGrpSpPr>
              <p:grpSpPr bwMode="auto">
                <a:xfrm>
                  <a:off x="3636963" y="4794942"/>
                  <a:ext cx="1203735" cy="221204"/>
                  <a:chOff x="4596" y="3735"/>
                  <a:chExt cx="1306" cy="360"/>
                </a:xfrm>
              </p:grpSpPr>
              <p:sp>
                <p:nvSpPr>
                  <p:cNvPr id="60" name="Line 10"/>
                  <p:cNvSpPr>
                    <a:spLocks noChangeShapeType="1"/>
                  </p:cNvSpPr>
                  <p:nvPr/>
                </p:nvSpPr>
                <p:spPr bwMode="auto">
                  <a:xfrm>
                    <a:off x="4596" y="3735"/>
                    <a:ext cx="1290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61" name="Line 11"/>
                  <p:cNvSpPr>
                    <a:spLocks noChangeShapeType="1"/>
                  </p:cNvSpPr>
                  <p:nvPr/>
                </p:nvSpPr>
                <p:spPr bwMode="auto">
                  <a:xfrm>
                    <a:off x="4612" y="4095"/>
                    <a:ext cx="1290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  <p:sp>
              <p:nvSpPr>
                <p:cNvPr id="59" name="Rectangle 12"/>
                <p:cNvSpPr>
                  <a:spLocks noChangeArrowheads="1"/>
                </p:cNvSpPr>
                <p:nvPr/>
              </p:nvSpPr>
              <p:spPr bwMode="auto">
                <a:xfrm>
                  <a:off x="3718474" y="4713715"/>
                  <a:ext cx="1216025" cy="7207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algn="ctr"/>
                  <a:r>
                    <a:rPr lang="zh-CN" altLang="en-US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考生名册</a:t>
                  </a:r>
                </a:p>
              </p:txBody>
            </p:sp>
          </p:grpSp>
          <p:cxnSp>
            <p:nvCxnSpPr>
              <p:cNvPr id="57" name="直接连接符 56"/>
              <p:cNvCxnSpPr/>
              <p:nvPr/>
            </p:nvCxnSpPr>
            <p:spPr>
              <a:xfrm flipH="1">
                <a:off x="5256367" y="6393092"/>
                <a:ext cx="6220" cy="2916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87" name="Rectangle 42"/>
            <p:cNvSpPr>
              <a:spLocks noChangeArrowheads="1"/>
            </p:cNvSpPr>
            <p:nvPr/>
          </p:nvSpPr>
          <p:spPr bwMode="auto">
            <a:xfrm>
              <a:off x="3591320" y="4171615"/>
              <a:ext cx="1846236" cy="746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/>
              <a:r>
                <a:rPr lang="zh-CN" altLang="en-US" sz="12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写入考生名册</a:t>
              </a:r>
              <a:endPara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0" name="矩形 39"/>
          <p:cNvSpPr/>
          <p:nvPr/>
        </p:nvSpPr>
        <p:spPr>
          <a:xfrm>
            <a:off x="1385885" y="1398621"/>
            <a:ext cx="887730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20000"/>
              </a:lnSpc>
              <a:buClr>
                <a:srgbClr val="0000FF"/>
              </a:buClr>
              <a:buFont typeface="Wingdings" panose="05000000000000000000" pitchFamily="2" charset="2"/>
              <a:buChar char="Ø"/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与过程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相关的业务流程：首先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检查考生送来的报名单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并产生</a:t>
            </a:r>
            <a:r>
              <a:rPr lang="zh-CN" altLang="en-US" sz="20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合格的报名单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，然后根据报名单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编准考证号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并产生准考证，和</a:t>
            </a:r>
            <a:r>
              <a:rPr lang="zh-CN" altLang="en-US" sz="20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正式报名单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，最后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登记考生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产生的考生名单并存入考生名册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文件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</p:txBody>
      </p:sp>
      <p:sp>
        <p:nvSpPr>
          <p:cNvPr id="41" name="矩形 40"/>
          <p:cNvSpPr/>
          <p:nvPr/>
        </p:nvSpPr>
        <p:spPr>
          <a:xfrm>
            <a:off x="1385883" y="1400671"/>
            <a:ext cx="887730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20000"/>
              </a:lnSpc>
              <a:buClr>
                <a:srgbClr val="0000FF"/>
              </a:buClr>
              <a:buFont typeface="Wingdings" panose="05000000000000000000" pitchFamily="2" charset="2"/>
              <a:buChar char="Ø"/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与过程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相关的业务流程：首先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检查考生送来的报名单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并产生</a:t>
            </a:r>
            <a:r>
              <a:rPr lang="zh-CN" altLang="en-US" sz="20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合格的报名单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，然后根据报名单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编准考证号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并产生准考证，和</a:t>
            </a:r>
            <a:r>
              <a:rPr lang="zh-CN" altLang="en-US" sz="20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正式报名单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，最后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登记考生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产生的考生名单并存入考生名册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文件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404766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83"/>
    </mc:Choice>
    <mc:Fallback xmlns="">
      <p:transition spd="slow" advTm="38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4.07407E-6 L -0.12695 0.0002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354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3.7037E-6 L 0.14557 3.7037E-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79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7.40741E-7 L 0.14909 0.23009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448" y="1150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1.85185E-6 L 0.14831 0.23959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409" y="1196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7.40741E-7 L -0.18151 0.3463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076" y="17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0.05417 L 0.24453 0.28148 " pathEditMode="relative" rAng="0" ptsTypes="AA">
                                      <p:cBhvr>
                                        <p:cTn id="42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27" y="1136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2.59259E-6 L -0.16068 0.50463 " pathEditMode="relative" rAng="0" ptsTypes="AA">
                                      <p:cBhvr>
                                        <p:cTn id="46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034" y="252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" grpId="0"/>
      <p:bldP spid="160" grpId="0"/>
      <p:bldP spid="36" grpId="0" animBg="1"/>
      <p:bldP spid="36" grpId="1" animBg="1"/>
      <p:bldP spid="37" grpId="0" animBg="1"/>
      <p:bldP spid="37" grpId="1" animBg="1"/>
      <p:bldP spid="38" grpId="0" animBg="1"/>
      <p:bldP spid="38" grpId="1" animBg="1"/>
      <p:bldP spid="39" grpId="0" animBg="1"/>
      <p:bldP spid="40" grpId="0"/>
      <p:bldP spid="41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00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6DCFAE8-59D1-45BF-848F-C1D9D3925D24}"/>
              </a:ext>
            </a:extLst>
          </p:cNvPr>
          <p:cNvSpPr txBox="1">
            <a:spLocks noChangeArrowheads="1"/>
          </p:cNvSpPr>
          <p:nvPr/>
        </p:nvSpPr>
        <p:spPr>
          <a:xfrm>
            <a:off x="469373" y="655606"/>
            <a:ext cx="3429000" cy="17190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68576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1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练习  </a:t>
            </a:r>
            <a:r>
              <a:rPr kumimoji="0" lang="en-US" altLang="zh-CN" sz="5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Practice</a:t>
            </a:r>
          </a:p>
        </p:txBody>
      </p:sp>
      <p:sp>
        <p:nvSpPr>
          <p:cNvPr id="27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xmlns="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829304-DC5D-4303-B795-770CBE86EDCF}"/>
              </a:ext>
            </a:extLst>
          </p:cNvPr>
          <p:cNvSpPr txBox="1"/>
          <p:nvPr/>
        </p:nvSpPr>
        <p:spPr>
          <a:xfrm>
            <a:off x="304214" y="3232915"/>
            <a:ext cx="4431642" cy="192711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2FA7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画出该系统的</a:t>
            </a: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2FA7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数据流图</a:t>
            </a:r>
            <a:endParaRPr kumimoji="0" lang="en-US" altLang="zh-CN" sz="3200" b="1" i="0" u="none" strike="noStrike" kern="1200" cap="none" spc="0" normalizeH="0" baseline="0" noProof="0" dirty="0" smtClean="0">
              <a:ln>
                <a:noFill/>
              </a:ln>
              <a:solidFill>
                <a:srgbClr val="002FA7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b="1" dirty="0" smtClean="0">
                <a:solidFill>
                  <a:srgbClr val="002F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L0</a:t>
            </a:r>
            <a:r>
              <a:rPr lang="zh-CN" altLang="en-US" sz="3200" b="1" dirty="0" smtClean="0">
                <a:solidFill>
                  <a:srgbClr val="002F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层</a:t>
            </a:r>
            <a:r>
              <a:rPr lang="en-US" altLang="zh-CN" sz="3200" b="1" dirty="0" smtClean="0">
                <a:solidFill>
                  <a:srgbClr val="002F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DFD</a:t>
            </a:r>
          </a:p>
          <a:p>
            <a:pPr lvl="0">
              <a:lnSpc>
                <a:spcPct val="90000"/>
              </a:lnSpc>
              <a:spcBef>
                <a:spcPct val="50000"/>
              </a:spcBef>
              <a:defRPr/>
            </a:pPr>
            <a:r>
              <a:rPr lang="en-US" altLang="zh-CN" sz="3200" b="1" dirty="0">
                <a:solidFill>
                  <a:srgbClr val="002F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【</a:t>
            </a:r>
            <a:r>
              <a:rPr lang="zh-CN" altLang="en-US" sz="3200" b="1" dirty="0">
                <a:solidFill>
                  <a:srgbClr val="002F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腾讯文档</a:t>
            </a:r>
            <a:r>
              <a:rPr lang="en-US" altLang="zh-CN" sz="3200" b="1" dirty="0">
                <a:solidFill>
                  <a:srgbClr val="002F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  <a:r>
              <a:rPr lang="zh-CN" altLang="en-US" sz="3200" b="1" dirty="0">
                <a:solidFill>
                  <a:srgbClr val="002F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邮件管理系统</a:t>
            </a:r>
          </a:p>
          <a:p>
            <a:pPr lvl="0">
              <a:lnSpc>
                <a:spcPct val="90000"/>
              </a:lnSpc>
              <a:spcBef>
                <a:spcPct val="50000"/>
              </a:spcBef>
              <a:defRPr/>
            </a:pPr>
            <a:r>
              <a:rPr lang="en-US" altLang="zh-CN" sz="3200" b="1" dirty="0">
                <a:solidFill>
                  <a:srgbClr val="002F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https://docs.qq.com/form/page/DSEFIZGZPV2J3Y0pp</a:t>
            </a:r>
            <a:endParaRPr kumimoji="0" lang="en-US" altLang="zh-CN" sz="3200" b="1" i="0" u="none" strike="noStrike" kern="1200" cap="none" spc="0" normalizeH="0" baseline="0" noProof="0" dirty="0" smtClean="0">
              <a:ln>
                <a:noFill/>
              </a:ln>
              <a:solidFill>
                <a:srgbClr val="002FA7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B11F559-9858-4350-90DE-D96BB7726A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3879" y="196236"/>
            <a:ext cx="1950686" cy="1338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ECCA3DE-F8FD-48C7-B012-CC669D7715DC}"/>
              </a:ext>
            </a:extLst>
          </p:cNvPr>
          <p:cNvSpPr txBox="1"/>
          <p:nvPr/>
        </p:nvSpPr>
        <p:spPr>
          <a:xfrm>
            <a:off x="5040070" y="714690"/>
            <a:ext cx="6799462" cy="532416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2FA7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+mn-cs"/>
              </a:rPr>
              <a:t>学校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2FA7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+mn-cs"/>
              </a:rPr>
              <a:t>要开发一个邮件管理系统，主要功能是将学生发来的邮件收集整理分类后，按以下不同情况进行处理：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2FA7"/>
              </a:solidFill>
              <a:effectLst/>
              <a:uLnTx/>
              <a:uFillTx/>
              <a:latin typeface="华文仿宋" panose="02010600040101010101" pitchFamily="2" charset="-122"/>
              <a:ea typeface="华文仿宋" panose="02010600040101010101" pitchFamily="2" charset="-122"/>
              <a:cs typeface="+mn-cs"/>
            </a:endParaRPr>
          </a:p>
          <a:p>
            <a:pPr marL="457200" lvl="0" indent="-457200">
              <a:spcAft>
                <a:spcPts val="600"/>
              </a:spcAft>
              <a:buFont typeface="+mj-ea"/>
              <a:buAutoNum type="circleNumDbPlain"/>
              <a:defRPr/>
            </a:pPr>
            <a:r>
              <a:rPr lang="zh-CN" altLang="en-US" sz="2400" b="1" dirty="0">
                <a:solidFill>
                  <a:prstClr val="black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如果是报名选课的邮件，系统查阅课程文件，检查该课程是否已经报满。如果没有报满，就会将相应信息写入学生文件和账目文件，并根据报名名单开具发票给学生。</a:t>
            </a:r>
          </a:p>
          <a:p>
            <a:pPr marL="457200" lvl="0" indent="-457200">
              <a:spcAft>
                <a:spcPts val="600"/>
              </a:spcAft>
              <a:buFont typeface="+mj-ea"/>
              <a:buAutoNum type="circleNumDbPlain"/>
              <a:defRPr/>
            </a:pPr>
            <a:r>
              <a:rPr lang="zh-CN" altLang="en-US" sz="2400" b="1" dirty="0">
                <a:solidFill>
                  <a:prstClr val="black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如果是想要注销已选修的课程，则系统注销课程文件、学生文件和账目文件，并开具注销单给学生。</a:t>
            </a:r>
          </a:p>
          <a:p>
            <a:pPr marL="457200" lvl="0" indent="-457200">
              <a:spcAft>
                <a:spcPts val="600"/>
              </a:spcAft>
              <a:buFont typeface="+mj-ea"/>
              <a:buAutoNum type="circleNumDbPlain"/>
              <a:defRPr/>
            </a:pPr>
            <a:r>
              <a:rPr lang="zh-CN" altLang="en-US" sz="2400" b="1" dirty="0">
                <a:solidFill>
                  <a:prstClr val="black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如果是要支付学费，则系统在账目文件上登记，并开具缴费收据给学生。</a:t>
            </a:r>
          </a:p>
        </p:txBody>
      </p:sp>
    </p:spTree>
    <p:extLst>
      <p:ext uri="{BB962C8B-B14F-4D97-AF65-F5344CB8AC3E}">
        <p14:creationId xmlns:p14="http://schemas.microsoft.com/office/powerpoint/2010/main" val="1698531791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15000"/>
            <a:lum/>
          </a:blip>
          <a:srcRect/>
          <a:tile tx="0" ty="0" sx="100000" sy="100000" flip="none" algn="t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46F583-C11B-4EA8-B46E-0132AAAC89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8983" y="-260164"/>
            <a:ext cx="5629734" cy="1325563"/>
          </a:xfrm>
        </p:spPr>
        <p:txBody>
          <a:bodyPr/>
          <a:lstStyle/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喵呜体" panose="02010600010101010101" pitchFamily="2" charset="-122"/>
                <a:ea typeface="方正喵呜体" panose="02010600010101010101" pitchFamily="2" charset="-122"/>
              </a:rPr>
              <a:t>练习的</a:t>
            </a:r>
            <a:r>
              <a:rPr kumimoji="0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方正喵呜体" panose="02010600010101010101" pitchFamily="2" charset="-122"/>
                <a:ea typeface="方正喵呜体" panose="02010600010101010101" pitchFamily="2" charset="-122"/>
              </a:rPr>
              <a:t>参考答案</a:t>
            </a:r>
            <a:endParaRPr kumimoji="0" lang="en-US" altLang="zh-CN" sz="4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方正喵呜体" panose="02010600010101010101" pitchFamily="2" charset="-122"/>
              <a:ea typeface="方正喵呜体" panose="02010600010101010101" pitchFamily="2" charset="-12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2E46F2-8B67-4934-9441-1C46A5FA6E10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3000"/>
          </a:blip>
          <a:stretch>
            <a:fillRect/>
          </a:stretch>
        </p:blipFill>
        <p:spPr>
          <a:xfrm>
            <a:off x="3523727" y="752083"/>
            <a:ext cx="8668273" cy="6063929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-145996" y="839014"/>
            <a:ext cx="3278155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zh-CN" altLang="en-US" dirty="0"/>
              <a:t>如果是报名选课的邮件</a:t>
            </a:r>
            <a:r>
              <a:rPr lang="zh-CN" altLang="en-US" dirty="0" smtClean="0"/>
              <a:t>，系统查阅</a:t>
            </a:r>
            <a:r>
              <a:rPr lang="zh-CN" altLang="en-US" dirty="0"/>
              <a:t>课程文件，检查该课程是否已经报满。如果没有报满，就会将相应信息写入学生文件和账目文件，</a:t>
            </a:r>
            <a:r>
              <a:rPr lang="zh-CN" altLang="en-US" dirty="0" smtClean="0"/>
              <a:t>并根据报名名单开具发票给学生。</a:t>
            </a:r>
            <a:endParaRPr lang="zh-CN" altLang="en-US" dirty="0"/>
          </a:p>
          <a:p>
            <a:pPr marL="342900" indent="-342900">
              <a:buFont typeface="+mj-lt"/>
              <a:buAutoNum type="arabicPeriod"/>
            </a:pPr>
            <a:r>
              <a:rPr lang="zh-CN" altLang="en-US" dirty="0"/>
              <a:t>如果是想要注销已选修的课程，</a:t>
            </a:r>
            <a:r>
              <a:rPr lang="zh-CN" altLang="en-US" dirty="0" smtClean="0"/>
              <a:t>则系统注销课程</a:t>
            </a:r>
            <a:r>
              <a:rPr lang="zh-CN" altLang="en-US" dirty="0"/>
              <a:t>文件、学生文件和账目</a:t>
            </a:r>
            <a:r>
              <a:rPr lang="zh-CN" altLang="en-US" dirty="0" smtClean="0"/>
              <a:t>文件，</a:t>
            </a:r>
            <a:r>
              <a:rPr lang="zh-CN" altLang="en-US" dirty="0"/>
              <a:t>并开具注销单给学生。</a:t>
            </a:r>
          </a:p>
          <a:p>
            <a:pPr marL="342900" indent="-342900">
              <a:buFont typeface="+mj-lt"/>
              <a:buAutoNum type="arabicPeriod"/>
            </a:pPr>
            <a:r>
              <a:rPr lang="zh-CN" altLang="en-US" dirty="0"/>
              <a:t>如果是要支付学费，</a:t>
            </a:r>
            <a:r>
              <a:rPr lang="zh-CN" altLang="en-US" dirty="0" smtClean="0"/>
              <a:t>则系统在</a:t>
            </a:r>
            <a:r>
              <a:rPr lang="zh-CN" altLang="en-US" dirty="0"/>
              <a:t>账目文件上登记，并开具缴费收据给学生。</a:t>
            </a:r>
          </a:p>
        </p:txBody>
      </p:sp>
    </p:spTree>
    <p:extLst>
      <p:ext uri="{BB962C8B-B14F-4D97-AF65-F5344CB8AC3E}">
        <p14:creationId xmlns:p14="http://schemas.microsoft.com/office/powerpoint/2010/main" val="2904356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C6DCFAE8-59D1-45BF-848F-C1D9D3925D24}"/>
              </a:ext>
            </a:extLst>
          </p:cNvPr>
          <p:cNvSpPr txBox="1">
            <a:spLocks noChangeArrowheads="1"/>
          </p:cNvSpPr>
          <p:nvPr/>
        </p:nvSpPr>
        <p:spPr>
          <a:xfrm>
            <a:off x="469373" y="655606"/>
            <a:ext cx="3429000" cy="17190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68576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1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练习  </a:t>
            </a:r>
            <a:r>
              <a:rPr kumimoji="0" lang="en-US" altLang="zh-CN" sz="5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Practice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829304-DC5D-4303-B795-770CBE86EDCF}"/>
              </a:ext>
            </a:extLst>
          </p:cNvPr>
          <p:cNvSpPr txBox="1"/>
          <p:nvPr/>
        </p:nvSpPr>
        <p:spPr>
          <a:xfrm>
            <a:off x="352468" y="3869845"/>
            <a:ext cx="4431642" cy="192711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2FA7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画出该系统的数据流图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002FA7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B11F559-9858-4350-90DE-D96BB7726A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3879" y="196236"/>
            <a:ext cx="1950686" cy="1338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ECCA3DE-F8FD-48C7-B012-CC669D7715DC}"/>
              </a:ext>
            </a:extLst>
          </p:cNvPr>
          <p:cNvSpPr txBox="1"/>
          <p:nvPr/>
        </p:nvSpPr>
        <p:spPr>
          <a:xfrm>
            <a:off x="5040070" y="863762"/>
            <a:ext cx="6799462" cy="4178992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2FA7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+mn-cs"/>
              </a:rPr>
              <a:t>学校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2FA7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+mn-cs"/>
              </a:rPr>
              <a:t>要开发一个邮件管理系统，主要功能是将学生发来的邮件收集整理分类后，按以下不同情况进行处理：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2FA7"/>
              </a:solidFill>
              <a:effectLst/>
              <a:uLnTx/>
              <a:uFillTx/>
              <a:latin typeface="华文仿宋" panose="02010600040101010101" pitchFamily="2" charset="-122"/>
              <a:ea typeface="华文仿宋" panose="02010600040101010101" pitchFamily="2" charset="-122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ea"/>
              <a:buAutoNum type="circleNumDbPlain"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+mn-cs"/>
              </a:rPr>
              <a:t>如果是报名选课的邮件，则将报名数据发送给负责报名工作的人员，他们将查阅课程文件，检查该课程是否已经报满。如果没有报满，就会将相应信息写入学生文件和账目文件，并开具报告单交给财务部门，财务工作人员负责开具发票给学生。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华文仿宋" panose="02010600040101010101" pitchFamily="2" charset="-122"/>
              <a:ea typeface="华文仿宋" panose="02010600040101010101" pitchFamily="2" charset="-122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ea"/>
              <a:buAutoNum type="circleNumDbPlain"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+mn-cs"/>
              </a:rPr>
              <a:t>如果是想要注销已选修的课程，则由注销人员在课程文件、学生文件和账目文件上做相应的修改，并开具注销单给学生。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华文仿宋" panose="02010600040101010101" pitchFamily="2" charset="-122"/>
              <a:ea typeface="华文仿宋" panose="02010600040101010101" pitchFamily="2" charset="-122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ea"/>
              <a:buAutoNum type="circleNumDbPlain"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+mn-cs"/>
              </a:rPr>
              <a:t>如果是要支付学费，则由财务人员在账目文件上登记，并开具缴费收据给学生。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华文仿宋" panose="02010600040101010101" pitchFamily="2" charset="-122"/>
              <a:ea typeface="华文仿宋" panose="02010600040101010101" pitchFamily="2" charset="-122"/>
              <a:cs typeface="+mn-cs"/>
            </a:endParaRPr>
          </a:p>
        </p:txBody>
      </p:sp>
      <p:sp>
        <p:nvSpPr>
          <p:cNvPr id="7" name="TextBox 9">
            <a:extLst>
              <a:ext uri="{FF2B5EF4-FFF2-40B4-BE49-F238E27FC236}">
                <a16:creationId xmlns:a16="http://schemas.microsoft.com/office/drawing/2014/main" id="{5ECCA3DE-F8FD-48C7-B012-CC669D7715DC}"/>
              </a:ext>
            </a:extLst>
          </p:cNvPr>
          <p:cNvSpPr txBox="1"/>
          <p:nvPr/>
        </p:nvSpPr>
        <p:spPr>
          <a:xfrm>
            <a:off x="5040070" y="863762"/>
            <a:ext cx="6799462" cy="4178992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2FA7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+mn-cs"/>
              </a:rPr>
              <a:t>学校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2FA7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+mn-cs"/>
              </a:rPr>
              <a:t>要开发一个邮件管理系统，主要功能是将学生发来的邮件收集整理分类后，按以下不同情况进行处理：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2FA7"/>
              </a:solidFill>
              <a:effectLst/>
              <a:uLnTx/>
              <a:uFillTx/>
              <a:latin typeface="华文仿宋" panose="02010600040101010101" pitchFamily="2" charset="-122"/>
              <a:ea typeface="华文仿宋" panose="02010600040101010101" pitchFamily="2" charset="-122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ea"/>
              <a:buAutoNum type="circleNumDbPlain"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+mn-cs"/>
              </a:rPr>
              <a:t>如果是报名选课的邮件，则将报名数据发送给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+mn-cs"/>
              </a:rPr>
              <a:t>负责报名工作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+mn-cs"/>
              </a:rPr>
              <a:t>的人员，他们将查阅课程文件，检查该课程是否已经报满。如果没有报满，就会将相应信息写入学生文件和账目文件，并开具报告单交给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+mn-cs"/>
              </a:rPr>
              <a:t>财务部门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+mn-cs"/>
              </a:rPr>
              <a:t>，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+mn-cs"/>
              </a:rPr>
              <a:t>财务工作人员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+mn-cs"/>
              </a:rPr>
              <a:t>负责开具发票给学生。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华文仿宋" panose="02010600040101010101" pitchFamily="2" charset="-122"/>
              <a:ea typeface="华文仿宋" panose="02010600040101010101" pitchFamily="2" charset="-122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ea"/>
              <a:buAutoNum type="circleNumDbPlain"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+mn-cs"/>
              </a:rPr>
              <a:t>如果是想要注销已选修的课程，则由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+mn-cs"/>
              </a:rPr>
              <a:t>注销人员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+mn-cs"/>
              </a:rPr>
              <a:t>在课程文件、学生文件和账目文件上做相应的修改，并开具注销单给学生。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华文仿宋" panose="02010600040101010101" pitchFamily="2" charset="-122"/>
              <a:ea typeface="华文仿宋" panose="02010600040101010101" pitchFamily="2" charset="-122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ea"/>
              <a:buAutoNum type="circleNumDbPlain"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+mn-cs"/>
              </a:rPr>
              <a:t>如果是要支付学费，则由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+mn-cs"/>
              </a:rPr>
              <a:t>财务人员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+mn-cs"/>
              </a:rPr>
              <a:t>在账目文件上登记，并开具缴费收据给学生。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华文仿宋" panose="02010600040101010101" pitchFamily="2" charset="-122"/>
              <a:ea typeface="华文仿宋" panose="0201060004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65162114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D3A644F7-A9D7-499E-9054-3B9D1AD349C4}"/>
              </a:ext>
            </a:extLst>
          </p:cNvPr>
          <p:cNvSpPr txBox="1">
            <a:spLocks/>
          </p:cNvSpPr>
          <p:nvPr/>
        </p:nvSpPr>
        <p:spPr>
          <a:xfrm>
            <a:off x="684150" y="1640909"/>
            <a:ext cx="9619909" cy="50191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42" indent="-171442" algn="l" defTabSz="685766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2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07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090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2974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856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39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22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0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85766" rtl="0" eaLnBrk="1" fontAlgn="auto" latinLnBrk="0" hangingPunct="1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2D43E5E-5D08-4E1D-88B6-6476AED0945C}"/>
              </a:ext>
            </a:extLst>
          </p:cNvPr>
          <p:cNvSpPr txBox="1">
            <a:spLocks noChangeArrowheads="1"/>
          </p:cNvSpPr>
          <p:nvPr/>
        </p:nvSpPr>
        <p:spPr>
          <a:xfrm>
            <a:off x="254246" y="423089"/>
            <a:ext cx="8101013" cy="92392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68576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1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68576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j-cs"/>
              </a:rPr>
              <a:t>课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+mj-cs"/>
              </a:rPr>
              <a:t>后作业</a:t>
            </a: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华文仿宋" panose="02010600040101010101" pitchFamily="2" charset="-122"/>
              <a:ea typeface="华文仿宋" panose="02010600040101010101" pitchFamily="2" charset="-122"/>
              <a:cs typeface="+mj-cs"/>
            </a:endParaRPr>
          </a:p>
          <a:p>
            <a:pPr marL="0" marR="0" lvl="0" indent="0" algn="l" defTabSz="68576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+mj-cs"/>
              </a:rPr>
              <a:t>Homework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AB9142-7A79-4124-9AD2-E79BAA1D93C7}"/>
              </a:ext>
            </a:extLst>
          </p:cNvPr>
          <p:cNvSpPr txBox="1"/>
          <p:nvPr/>
        </p:nvSpPr>
        <p:spPr>
          <a:xfrm>
            <a:off x="1509839" y="1640909"/>
            <a:ext cx="10409939" cy="41524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1" algn="l" defTabSz="914400" rtl="0" eaLnBrk="1" fontAlgn="auto" latinLnBrk="0" hangingPunct="1">
              <a:lnSpc>
                <a:spcPts val="3100"/>
              </a:lnSpc>
              <a:spcBef>
                <a:spcPts val="12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根据项目</a:t>
            </a: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选题（自选）撰写</a:t>
            </a:r>
            <a:r>
              <a:rPr kumimoji="0" lang="zh-CN" altLang="en-US" sz="2400" b="1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产品分析报告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，需包含以下内容：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华文仿宋" panose="02010600040101010101" pitchFamily="2" charset="-122"/>
              <a:cs typeface="Times New Roman" panose="02020603050405020304" pitchFamily="18" charset="0"/>
            </a:endParaRPr>
          </a:p>
          <a:p>
            <a:pPr marL="1828800" marR="0" lvl="3" indent="-4572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0000"/>
              </a:buClr>
              <a:buSzPct val="60000"/>
              <a:buFont typeface="Times New Roman" panose="02020603050405020304" pitchFamily="18" charset="0"/>
              <a:buChar char="♥"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2FA7"/>
                </a:solidFill>
                <a:effectLst/>
                <a:uLnTx/>
                <a:uFillTx/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问题陈述与机会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2FA7"/>
              </a:solidFill>
              <a:effectLst/>
              <a:uLnTx/>
              <a:uFillTx/>
              <a:latin typeface="Times New Roman" panose="02020603050405020304" pitchFamily="18" charset="0"/>
              <a:ea typeface="华文仿宋" panose="02010600040101010101" pitchFamily="2" charset="-122"/>
              <a:cs typeface="Times New Roman" panose="02020603050405020304" pitchFamily="18" charset="0"/>
            </a:endParaRPr>
          </a:p>
          <a:p>
            <a:pPr lvl="4">
              <a:spcBef>
                <a:spcPts val="1200"/>
              </a:spcBef>
              <a:buSzPct val="60000"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对业务问题和商业机会进行分析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华文仿宋" panose="02010600040101010101" pitchFamily="2" charset="-122"/>
              <a:cs typeface="Times New Roman" panose="02020603050405020304" pitchFamily="18" charset="0"/>
            </a:endParaRPr>
          </a:p>
          <a:p>
            <a:pPr marL="1828800" marR="0" lvl="3" indent="-4572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0000"/>
              </a:buClr>
              <a:buSzPct val="60000"/>
              <a:buFont typeface="Times New Roman" panose="02020603050405020304" pitchFamily="18" charset="0"/>
              <a:buChar char="♥"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2FA7"/>
                </a:solidFill>
                <a:effectLst/>
                <a:uLnTx/>
                <a:uFillTx/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系统边界（产品范围）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2FA7"/>
              </a:solidFill>
              <a:effectLst/>
              <a:uLnTx/>
              <a:uFillTx/>
              <a:latin typeface="Times New Roman" panose="02020603050405020304" pitchFamily="18" charset="0"/>
              <a:ea typeface="华文仿宋" panose="02010600040101010101" pitchFamily="2" charset="-122"/>
              <a:cs typeface="Times New Roman" panose="02020603050405020304" pitchFamily="18" charset="0"/>
            </a:endParaRPr>
          </a:p>
          <a:p>
            <a:pPr lvl="4">
              <a:spcBef>
                <a:spcPts val="1200"/>
              </a:spcBef>
              <a:buSzPct val="60000"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你的产品</a:t>
            </a:r>
            <a:r>
              <a:rPr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或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服务所具有的特性和功能，对功能点进行描述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华文仿宋" panose="02010600040101010101" pitchFamily="2" charset="-122"/>
              <a:cs typeface="Times New Roman" panose="02020603050405020304" pitchFamily="18" charset="0"/>
            </a:endParaRPr>
          </a:p>
          <a:p>
            <a:pPr marL="1828800" marR="0" lvl="3" indent="-4572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0000"/>
              </a:buClr>
              <a:buSzPct val="60000"/>
              <a:buFont typeface="Times New Roman" panose="02020603050405020304" pitchFamily="18" charset="0"/>
              <a:buChar char="♥"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2FA7"/>
                </a:solidFill>
                <a:effectLst/>
                <a:uLnTx/>
                <a:uFillTx/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利益相关者（参与者）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2FA7"/>
              </a:solidFill>
              <a:effectLst/>
              <a:uLnTx/>
              <a:uFillTx/>
              <a:latin typeface="Times New Roman" panose="02020603050405020304" pitchFamily="18" charset="0"/>
              <a:ea typeface="华文仿宋" panose="02010600040101010101" pitchFamily="2" charset="-122"/>
              <a:cs typeface="Times New Roman" panose="02020603050405020304" pitchFamily="18" charset="0"/>
            </a:endParaRPr>
          </a:p>
          <a:p>
            <a:pPr marL="1828800" marR="0" lvl="3" indent="-4572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0000"/>
              </a:buClr>
              <a:buSzPct val="60000"/>
              <a:buFont typeface="Times New Roman" panose="02020603050405020304" pitchFamily="18" charset="0"/>
              <a:buChar char="♥"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2FA7"/>
                </a:solidFill>
                <a:effectLst/>
                <a:uLnTx/>
                <a:uFillTx/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上下文图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2FA7"/>
              </a:solidFill>
              <a:effectLst/>
              <a:uLnTx/>
              <a:uFillTx/>
              <a:latin typeface="Times New Roman" panose="02020603050405020304" pitchFamily="18" charset="0"/>
              <a:ea typeface="华文仿宋" panose="02010600040101010101" pitchFamily="2" charset="-122"/>
              <a:cs typeface="Times New Roman" panose="02020603050405020304" pitchFamily="18" charset="0"/>
            </a:endParaRPr>
          </a:p>
          <a:p>
            <a:pPr marL="1828800" lvl="3" indent="-457200">
              <a:spcBef>
                <a:spcPts val="1200"/>
              </a:spcBef>
              <a:buClr>
                <a:srgbClr val="FF0000"/>
              </a:buClr>
              <a:buSzPct val="60000"/>
              <a:buFont typeface="Times New Roman" panose="02020603050405020304" pitchFamily="18" charset="0"/>
              <a:buChar char="♥"/>
            </a:pPr>
            <a:r>
              <a:rPr lang="zh-CN" altLang="en-US" sz="2400" b="1" dirty="0">
                <a:solidFill>
                  <a:srgbClr val="002FA7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制定本产品的业务考核指标 </a:t>
            </a:r>
            <a:r>
              <a:rPr lang="en-US" altLang="zh-CN" sz="2400" b="1" dirty="0">
                <a:solidFill>
                  <a:srgbClr val="002FA7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(KPI</a:t>
            </a:r>
            <a:r>
              <a:rPr lang="zh-CN" altLang="en-US" sz="2400" b="1" dirty="0">
                <a:solidFill>
                  <a:srgbClr val="002FA7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2400" b="1" dirty="0">
                <a:solidFill>
                  <a:srgbClr val="002FA7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OKR</a:t>
            </a:r>
            <a:r>
              <a:rPr lang="zh-CN" altLang="en-US" sz="2400" b="1" dirty="0">
                <a:solidFill>
                  <a:srgbClr val="002FA7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等</a:t>
            </a:r>
            <a:r>
              <a:rPr lang="en-US" altLang="zh-CN" sz="2400" b="1" dirty="0">
                <a:solidFill>
                  <a:srgbClr val="002FA7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…) </a:t>
            </a:r>
          </a:p>
        </p:txBody>
      </p:sp>
    </p:spTree>
    <p:extLst>
      <p:ext uri="{BB962C8B-B14F-4D97-AF65-F5344CB8AC3E}">
        <p14:creationId xmlns:p14="http://schemas.microsoft.com/office/powerpoint/2010/main" val="3722659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853E27-7E07-481F-A4D8-0E57F8C0DD01}"/>
              </a:ext>
            </a:extLst>
          </p:cNvPr>
          <p:cNvSpPr txBox="1">
            <a:spLocks noChangeAspect="1"/>
          </p:cNvSpPr>
          <p:nvPr/>
        </p:nvSpPr>
        <p:spPr>
          <a:xfrm>
            <a:off x="0" y="1426591"/>
            <a:ext cx="8690628" cy="4424905"/>
          </a:xfrm>
          <a:prstGeom prst="rect">
            <a:avLst/>
          </a:prstGeom>
        </p:spPr>
        <p:txBody>
          <a:bodyPr vert="horz" lIns="91440" tIns="45720" rIns="91440" bIns="45720" numCol="1" rtlCol="0">
            <a:noAutofit/>
          </a:bodyPr>
          <a:lstStyle>
            <a:lvl1pPr marL="171442" indent="-171442" algn="l" defTabSz="685766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2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07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090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2974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856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39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22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0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731" lvl="2" indent="0" defTabSz="685734">
              <a:lnSpc>
                <a:spcPts val="3300"/>
              </a:lnSpc>
              <a:spcBef>
                <a:spcPts val="600"/>
              </a:spcBef>
              <a:buSzPct val="70000"/>
              <a:buNone/>
              <a:defRPr/>
            </a:pPr>
            <a:r>
              <a:rPr lang="zh-CN" altLang="en-US" sz="2600" b="1" dirty="0">
                <a:solidFill>
                  <a:prstClr val="black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将每个数据流、数据存储和基本过程，使用</a:t>
            </a:r>
            <a:r>
              <a:rPr lang="en-US" altLang="zh-CN" sz="2600" b="1" i="1" dirty="0">
                <a:solidFill>
                  <a:srgbClr val="0000CC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CASE</a:t>
            </a:r>
            <a:r>
              <a:rPr lang="zh-CN" altLang="en-US" sz="2600" b="1" dirty="0">
                <a:solidFill>
                  <a:prstClr val="black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工具根据</a:t>
            </a:r>
            <a:r>
              <a:rPr lang="zh-CN" altLang="en-US" sz="2600" b="1" dirty="0">
                <a:solidFill>
                  <a:srgbClr val="FF00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结构化分析方法</a:t>
            </a:r>
            <a:r>
              <a:rPr lang="zh-CN" altLang="en-US" sz="2600" b="1" dirty="0">
                <a:solidFill>
                  <a:prstClr val="black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描述到数据资料库中，完成规格说明。</a:t>
            </a:r>
            <a:endParaRPr lang="en-US" altLang="zh-CN" sz="2600" b="1" dirty="0">
              <a:solidFill>
                <a:prstClr val="black"/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marL="857164" lvl="2" indent="-171434" defTabSz="685734">
              <a:lnSpc>
                <a:spcPts val="3300"/>
              </a:lnSpc>
              <a:spcBef>
                <a:spcPts val="600"/>
              </a:spcBef>
              <a:buSzPct val="70000"/>
              <a:defRPr/>
            </a:pPr>
            <a:r>
              <a:rPr lang="zh-CN" altLang="en-US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功能性需求</a:t>
            </a:r>
            <a:endParaRPr lang="en-US" altLang="zh-CN" sz="20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00031" lvl="3" indent="-171434" defTabSz="685734">
              <a:lnSpc>
                <a:spcPts val="3300"/>
              </a:lnSpc>
              <a:spcBef>
                <a:spcPts val="600"/>
              </a:spcBef>
              <a:buSzPct val="70000"/>
              <a:defRPr/>
            </a:pPr>
            <a:r>
              <a:rPr lang="zh-CN" altLang="en-US" sz="185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顶层</a:t>
            </a:r>
            <a:r>
              <a:rPr lang="en-US" altLang="zh-CN" sz="185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DFD</a:t>
            </a:r>
            <a:r>
              <a:rPr lang="zh-CN" altLang="en-US" sz="185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</a:t>
            </a:r>
            <a:endParaRPr lang="en-US" altLang="zh-CN" sz="185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00031" lvl="3" indent="-171434" defTabSz="685734">
              <a:lnSpc>
                <a:spcPts val="3300"/>
              </a:lnSpc>
              <a:spcBef>
                <a:spcPts val="600"/>
              </a:spcBef>
              <a:buSzPct val="70000"/>
              <a:defRPr/>
            </a:pPr>
            <a:r>
              <a:rPr lang="en-US" altLang="zh-CN" sz="185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 </a:t>
            </a:r>
            <a:r>
              <a:rPr lang="zh-CN" altLang="en-US" sz="185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层</a:t>
            </a:r>
            <a:r>
              <a:rPr lang="en-US" altLang="zh-CN" sz="185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DFD</a:t>
            </a:r>
            <a:r>
              <a:rPr lang="zh-CN" altLang="en-US" sz="185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</a:t>
            </a:r>
            <a:endParaRPr lang="en-US" altLang="zh-CN" sz="185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00031" lvl="3" indent="-171434" defTabSz="685734">
              <a:lnSpc>
                <a:spcPts val="3300"/>
              </a:lnSpc>
              <a:spcBef>
                <a:spcPts val="600"/>
              </a:spcBef>
              <a:buSzPct val="70000"/>
              <a:defRPr/>
            </a:pPr>
            <a:r>
              <a:rPr lang="zh-CN" altLang="en-US" sz="185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系统图</a:t>
            </a:r>
            <a:endParaRPr lang="en-US" altLang="zh-CN" sz="185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00031" lvl="3" indent="-171434" defTabSz="685734">
              <a:lnSpc>
                <a:spcPts val="3300"/>
              </a:lnSpc>
              <a:spcBef>
                <a:spcPts val="600"/>
              </a:spcBef>
              <a:buSzPct val="70000"/>
              <a:defRPr/>
            </a:pPr>
            <a:r>
              <a:rPr lang="zh-CN" altLang="en-US" sz="185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事件图</a:t>
            </a:r>
            <a:endParaRPr lang="en-US" altLang="zh-CN" sz="185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00031" lvl="3" indent="-171434" defTabSz="685734">
              <a:lnSpc>
                <a:spcPts val="3300"/>
              </a:lnSpc>
              <a:spcBef>
                <a:spcPts val="600"/>
              </a:spcBef>
              <a:buSzPct val="70000"/>
              <a:defRPr/>
            </a:pPr>
            <a:r>
              <a:rPr lang="zh-CN" altLang="en-US" sz="185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基本图</a:t>
            </a:r>
            <a:endParaRPr lang="en-US" altLang="zh-CN" sz="185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00031" lvl="3" indent="-171434" defTabSz="685734">
              <a:lnSpc>
                <a:spcPts val="3300"/>
              </a:lnSpc>
              <a:spcBef>
                <a:spcPts val="600"/>
              </a:spcBef>
              <a:buSzPct val="70000"/>
              <a:defRPr/>
            </a:pPr>
            <a:r>
              <a:rPr lang="zh-CN" altLang="en-US" sz="18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数据字典 （数据流、数据存储等）</a:t>
            </a:r>
            <a:endParaRPr lang="en-US" altLang="zh-CN" sz="185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57164" lvl="2" indent="-171434" defTabSz="685734">
              <a:lnSpc>
                <a:spcPts val="3300"/>
              </a:lnSpc>
              <a:spcBef>
                <a:spcPts val="600"/>
              </a:spcBef>
              <a:buSzPct val="70000"/>
              <a:defRPr/>
            </a:pPr>
            <a:r>
              <a:rPr lang="zh-CN" altLang="en-US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非功能性需求</a:t>
            </a:r>
            <a:endParaRPr lang="en-US" altLang="zh-CN" sz="20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023646A-26A0-454F-ABAA-D4A028848DE6}"/>
              </a:ext>
            </a:extLst>
          </p:cNvPr>
          <p:cNvSpPr txBox="1">
            <a:spLocks noChangeArrowheads="1"/>
          </p:cNvSpPr>
          <p:nvPr/>
        </p:nvSpPr>
        <p:spPr>
          <a:xfrm>
            <a:off x="281540" y="417683"/>
            <a:ext cx="10124877" cy="92392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68576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1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685734">
              <a:spcAft>
                <a:spcPts val="1200"/>
              </a:spcAft>
              <a:defRPr/>
            </a:pPr>
            <a:r>
              <a:rPr lang="zh-CN" altLang="en-US" sz="3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完成规格说明</a:t>
            </a:r>
            <a:endParaRPr lang="en-US" altLang="zh-CN" sz="32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685734">
              <a:spcAft>
                <a:spcPts val="1200"/>
              </a:spcAft>
              <a:defRPr/>
            </a:pPr>
            <a:r>
              <a:rPr lang="en-US" altLang="zh-CN" sz="3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Completing the Specification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E3F4AF8-4D67-46E1-9E2E-75A676DC02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730478"/>
            <a:ext cx="5627797" cy="3842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766346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853E27-7E07-481F-A4D8-0E57F8C0DD01}"/>
              </a:ext>
            </a:extLst>
          </p:cNvPr>
          <p:cNvSpPr txBox="1">
            <a:spLocks noChangeAspect="1"/>
          </p:cNvSpPr>
          <p:nvPr/>
        </p:nvSpPr>
        <p:spPr>
          <a:xfrm>
            <a:off x="705971" y="1517293"/>
            <a:ext cx="8646458" cy="1484697"/>
          </a:xfrm>
          <a:prstGeom prst="rect">
            <a:avLst/>
          </a:prstGeom>
        </p:spPr>
        <p:txBody>
          <a:bodyPr vert="horz" lIns="91440" tIns="45720" rIns="91440" bIns="45720" numCol="1" rtlCol="0">
            <a:noAutofit/>
          </a:bodyPr>
          <a:lstStyle>
            <a:lvl1pPr marL="171442" indent="-171442" algn="l" defTabSz="685766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2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07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090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2974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856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39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22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0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866" marR="0" lvl="0" indent="-342900" algn="l" defTabSz="685734" rtl="0" eaLnBrk="1" fontAlgn="auto" latinLnBrk="0" hangingPunct="1">
              <a:lnSpc>
                <a:spcPts val="3300"/>
              </a:lnSpc>
              <a:spcBef>
                <a:spcPts val="600"/>
              </a:spcBef>
              <a:spcAft>
                <a:spcPts val="0"/>
              </a:spcAft>
              <a:buClrTx/>
              <a:buSzPct val="95000"/>
              <a:buFont typeface="Times New Roman" panose="02020603050405020304" pitchFamily="18" charset="0"/>
              <a:buChar char="‣"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一组对数据流图中的数据过程、数据流、数据存储、数据结构及逻辑和物理元素进行定义描述的表格工具。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342866" marR="0" lvl="0" indent="-342900" algn="l" defTabSz="685734" rtl="0" eaLnBrk="1" fontAlgn="auto" latinLnBrk="0" hangingPunct="1">
              <a:lnSpc>
                <a:spcPts val="3300"/>
              </a:lnSpc>
              <a:spcBef>
                <a:spcPts val="600"/>
              </a:spcBef>
              <a:spcAft>
                <a:spcPts val="0"/>
              </a:spcAft>
              <a:buClrTx/>
              <a:buSzPct val="95000"/>
              <a:buFont typeface="Times New Roman" panose="02020603050405020304" pitchFamily="18" charset="0"/>
              <a:buChar char="‣"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定义每个数据存储和数据流，以及所包含的元素的详细信息。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E04B18F-F7F7-4A58-A0F2-84D1221BACD6}"/>
              </a:ext>
            </a:extLst>
          </p:cNvPr>
          <p:cNvGrpSpPr/>
          <p:nvPr/>
        </p:nvGrpSpPr>
        <p:grpSpPr>
          <a:xfrm>
            <a:off x="1263176" y="4584607"/>
            <a:ext cx="9806187" cy="1762406"/>
            <a:chOff x="281540" y="2157413"/>
            <a:chExt cx="9806187" cy="176240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9472FFC-F889-48AB-A0DE-4E61CC68697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1540" y="2157413"/>
              <a:ext cx="2349875" cy="1762406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DD0D396-2602-4CBD-83DF-C8418A3327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7602"/>
            <a:stretch/>
          </p:blipFill>
          <p:spPr>
            <a:xfrm>
              <a:off x="2695947" y="2524521"/>
              <a:ext cx="7391780" cy="1028190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8E64601D-1BD5-45D9-A702-51563A8ECCD2}"/>
              </a:ext>
            </a:extLst>
          </p:cNvPr>
          <p:cNvGrpSpPr/>
          <p:nvPr/>
        </p:nvGrpSpPr>
        <p:grpSpPr>
          <a:xfrm>
            <a:off x="800630" y="3465921"/>
            <a:ext cx="4544629" cy="911019"/>
            <a:chOff x="3725312" y="2834868"/>
            <a:chExt cx="4544629" cy="911019"/>
          </a:xfrm>
        </p:grpSpPr>
        <p:sp>
          <p:nvSpPr>
            <p:cNvPr id="14" name="矩形 62">
              <a:extLst>
                <a:ext uri="{FF2B5EF4-FFF2-40B4-BE49-F238E27FC236}">
                  <a16:creationId xmlns:a16="http://schemas.microsoft.com/office/drawing/2014/main" id="{C708D668-A3B2-4799-B455-0EA148B7DAA1}"/>
                </a:ext>
              </a:extLst>
            </p:cNvPr>
            <p:cNvSpPr/>
            <p:nvPr/>
          </p:nvSpPr>
          <p:spPr>
            <a:xfrm>
              <a:off x="3725312" y="2834868"/>
              <a:ext cx="4439810" cy="893111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5" name="矩形 64">
              <a:extLst>
                <a:ext uri="{FF2B5EF4-FFF2-40B4-BE49-F238E27FC236}">
                  <a16:creationId xmlns:a16="http://schemas.microsoft.com/office/drawing/2014/main" id="{DC103C82-9B48-46BF-B849-C98647E6B608}"/>
                </a:ext>
              </a:extLst>
            </p:cNvPr>
            <p:cNvSpPr/>
            <p:nvPr/>
          </p:nvSpPr>
          <p:spPr>
            <a:xfrm>
              <a:off x="3725312" y="2834868"/>
              <a:ext cx="4544629" cy="91101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685734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自动化数据字典</a:t>
              </a:r>
              <a:endPara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  <a:p>
              <a:pPr marL="0" marR="0" lvl="0" indent="0" algn="l" defTabSz="685734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Automated Data Dictionary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7FB2FDB-DC90-486C-A77D-D204A5FDE839}"/>
              </a:ext>
            </a:extLst>
          </p:cNvPr>
          <p:cNvGrpSpPr/>
          <p:nvPr/>
        </p:nvGrpSpPr>
        <p:grpSpPr>
          <a:xfrm>
            <a:off x="800629" y="398607"/>
            <a:ext cx="4544629" cy="911019"/>
            <a:chOff x="3725312" y="2834868"/>
            <a:chExt cx="4544629" cy="911019"/>
          </a:xfrm>
        </p:grpSpPr>
        <p:sp>
          <p:nvSpPr>
            <p:cNvPr id="18" name="矩形 62">
              <a:extLst>
                <a:ext uri="{FF2B5EF4-FFF2-40B4-BE49-F238E27FC236}">
                  <a16:creationId xmlns:a16="http://schemas.microsoft.com/office/drawing/2014/main" id="{50C8056F-CD0C-4A77-9C05-B18DA198DE5A}"/>
                </a:ext>
              </a:extLst>
            </p:cNvPr>
            <p:cNvSpPr/>
            <p:nvPr/>
          </p:nvSpPr>
          <p:spPr>
            <a:xfrm>
              <a:off x="3725312" y="2834868"/>
              <a:ext cx="4439810" cy="893111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9" name="矩形 64">
              <a:extLst>
                <a:ext uri="{FF2B5EF4-FFF2-40B4-BE49-F238E27FC236}">
                  <a16:creationId xmlns:a16="http://schemas.microsoft.com/office/drawing/2014/main" id="{CE3B2A79-8E32-43DE-8F31-921A698DA915}"/>
                </a:ext>
              </a:extLst>
            </p:cNvPr>
            <p:cNvSpPr/>
            <p:nvPr/>
          </p:nvSpPr>
          <p:spPr>
            <a:xfrm>
              <a:off x="3725312" y="2834868"/>
              <a:ext cx="4544629" cy="91101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685734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数据字典</a:t>
              </a:r>
            </a:p>
            <a:p>
              <a:pPr marL="0" marR="0" lvl="0" indent="0" algn="l" defTabSz="685734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Data Dictionary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75010308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5EF47B77-69FC-4941-B337-ACE278841EFD}"/>
              </a:ext>
            </a:extLst>
          </p:cNvPr>
          <p:cNvGrpSpPr/>
          <p:nvPr/>
        </p:nvGrpSpPr>
        <p:grpSpPr>
          <a:xfrm>
            <a:off x="5036469" y="1448400"/>
            <a:ext cx="6595229" cy="2827766"/>
            <a:chOff x="3725312" y="2834868"/>
            <a:chExt cx="4439810" cy="893111"/>
          </a:xfrm>
        </p:grpSpPr>
        <p:sp>
          <p:nvSpPr>
            <p:cNvPr id="13" name="矩形 62">
              <a:extLst>
                <a:ext uri="{FF2B5EF4-FFF2-40B4-BE49-F238E27FC236}">
                  <a16:creationId xmlns:a16="http://schemas.microsoft.com/office/drawing/2014/main" id="{EA2E7E08-9FD7-47F8-88FE-13D2559480EB}"/>
                </a:ext>
              </a:extLst>
            </p:cNvPr>
            <p:cNvSpPr/>
            <p:nvPr/>
          </p:nvSpPr>
          <p:spPr>
            <a:xfrm>
              <a:off x="3725312" y="2834868"/>
              <a:ext cx="4439810" cy="893111"/>
            </a:xfrm>
            <a:prstGeom prst="rect">
              <a:avLst/>
            </a:prstGeom>
            <a:solidFill>
              <a:srgbClr val="0070C0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6" name="矩形 64">
              <a:extLst>
                <a:ext uri="{FF2B5EF4-FFF2-40B4-BE49-F238E27FC236}">
                  <a16:creationId xmlns:a16="http://schemas.microsoft.com/office/drawing/2014/main" id="{CC03BC46-AE1C-4AA4-AD90-40E9F4D38C67}"/>
                </a:ext>
              </a:extLst>
            </p:cNvPr>
            <p:cNvSpPr/>
            <p:nvPr/>
          </p:nvSpPr>
          <p:spPr>
            <a:xfrm>
              <a:off x="3747153" y="2866803"/>
              <a:ext cx="4350966" cy="2828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r" defTabSz="685734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数据流</a:t>
              </a:r>
              <a:endPara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  <a:p>
              <a:pPr marL="0" marR="0" lvl="0" indent="0" algn="r" defTabSz="685734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Data Flows</a:t>
              </a:r>
            </a:p>
          </p:txBody>
        </p:sp>
      </p:grp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853E27-7E07-481F-A4D8-0E57F8C0DD01}"/>
              </a:ext>
            </a:extLst>
          </p:cNvPr>
          <p:cNvSpPr txBox="1">
            <a:spLocks noChangeAspect="1"/>
          </p:cNvSpPr>
          <p:nvPr/>
        </p:nvSpPr>
        <p:spPr>
          <a:xfrm>
            <a:off x="560302" y="1725422"/>
            <a:ext cx="9842487" cy="3976131"/>
          </a:xfrm>
          <a:prstGeom prst="rect">
            <a:avLst/>
          </a:prstGeom>
        </p:spPr>
        <p:txBody>
          <a:bodyPr vert="horz" lIns="91440" tIns="45720" rIns="91440" bIns="45720" numCol="1" rtlCol="0">
            <a:noAutofit/>
          </a:bodyPr>
          <a:lstStyle>
            <a:lvl1pPr marL="171442" indent="-171442" algn="l" defTabSz="685766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2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07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090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2974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856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39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22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0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166" marR="0" lvl="0" indent="-457200" algn="l" defTabSz="685734" rtl="0" eaLnBrk="1" fontAlgn="auto" latinLnBrk="0" hangingPunct="1">
              <a:lnSpc>
                <a:spcPts val="33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+mj-ea"/>
              <a:buAutoNum type="circleNumDbPlain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ID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，可选的标识号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457166" marR="0" lvl="0" indent="-457200" algn="l" defTabSz="685734" rtl="0" eaLnBrk="1" fontAlgn="auto" latinLnBrk="0" hangingPunct="1">
              <a:lnSpc>
                <a:spcPts val="33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+mj-ea"/>
              <a:buAutoNum type="circleNumDbPlain"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数据流的唯一描述名，与数据流图中该图形元素的名字一致</a:t>
            </a:r>
          </a:p>
          <a:p>
            <a:pPr marL="457166" marR="0" lvl="0" indent="-457200" algn="l" defTabSz="685734" rtl="0" eaLnBrk="1" fontAlgn="auto" latinLnBrk="0" hangingPunct="1">
              <a:lnSpc>
                <a:spcPts val="33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+mj-ea"/>
              <a:buAutoNum type="circleNumDbPlain"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数据流的描述</a:t>
            </a:r>
          </a:p>
          <a:p>
            <a:pPr marL="457166" marR="0" lvl="0" indent="-457200" algn="l" defTabSz="685734" rtl="0" eaLnBrk="1" fontAlgn="auto" latinLnBrk="0" hangingPunct="1">
              <a:lnSpc>
                <a:spcPts val="33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+mj-ea"/>
              <a:buAutoNum type="circleNumDbPlain"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数据流的源，可以是外部代理、过程或某个数据存储输出的数据流</a:t>
            </a:r>
          </a:p>
          <a:p>
            <a:pPr marL="457166" marR="0" lvl="0" indent="-457200" algn="l" defTabSz="685734" rtl="0" eaLnBrk="1" fontAlgn="auto" latinLnBrk="0" hangingPunct="1">
              <a:lnSpc>
                <a:spcPts val="33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+mj-ea"/>
              <a:buAutoNum type="circleNumDbPlain"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数据流的目标（与来源处所列的项目相同）</a:t>
            </a:r>
          </a:p>
          <a:p>
            <a:pPr marL="457166" marR="0" lvl="0" indent="-457200" algn="l" defTabSz="685734" rtl="0" eaLnBrk="1" fontAlgn="auto" latinLnBrk="0" hangingPunct="1">
              <a:lnSpc>
                <a:spcPts val="33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+mj-ea"/>
              <a:buAutoNum type="circleNumDbPlain"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数据结构名，描述该数据流中包含的元素（一个或多个）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457166" marR="0" lvl="0" indent="-457200" algn="l" defTabSz="685734" rtl="0" eaLnBrk="1" fontAlgn="auto" latinLnBrk="0" hangingPunct="1">
              <a:lnSpc>
                <a:spcPts val="33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+mj-ea"/>
              <a:buAutoNum type="circleNumDbPlain"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单位时间的数据量，可以是每天的记录数，或任何其他时间的数据量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457166" marR="0" lvl="0" indent="-457200" algn="l" defTabSz="685734" rtl="0" eaLnBrk="1" fontAlgn="auto" latinLnBrk="0" hangingPunct="1">
              <a:lnSpc>
                <a:spcPts val="33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+mj-ea"/>
              <a:buAutoNum type="circleNumDbPlain"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进一步说明和注释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F7505C98-DE91-4EF3-A890-CC30894950C5}"/>
              </a:ext>
            </a:extLst>
          </p:cNvPr>
          <p:cNvSpPr txBox="1">
            <a:spLocks noChangeArrowheads="1"/>
          </p:cNvSpPr>
          <p:nvPr/>
        </p:nvSpPr>
        <p:spPr>
          <a:xfrm>
            <a:off x="281540" y="417683"/>
            <a:ext cx="10124877" cy="92392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68576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1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685734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创建数据字典词条</a:t>
            </a: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0" marR="0" lvl="0" indent="0" algn="l" defTabSz="685734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Create Data Dictionary Entries</a:t>
            </a:r>
          </a:p>
        </p:txBody>
      </p:sp>
      <p:graphicFrame>
        <p:nvGraphicFramePr>
          <p:cNvPr id="21" name="Table 4">
            <a:extLst>
              <a:ext uri="{FF2B5EF4-FFF2-40B4-BE49-F238E27FC236}">
                <a16:creationId xmlns:a16="http://schemas.microsoft.com/office/drawing/2014/main" id="{F09BD690-660B-4ADA-B498-22D6BDE2DB45}"/>
              </a:ext>
            </a:extLst>
          </p:cNvPr>
          <p:cNvGraphicFramePr>
            <a:graphicFrameLocks noGrp="1"/>
          </p:cNvGraphicFramePr>
          <p:nvPr/>
        </p:nvGraphicFramePr>
        <p:xfrm>
          <a:off x="464841" y="3421779"/>
          <a:ext cx="7566618" cy="31341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83309">
                  <a:extLst>
                    <a:ext uri="{9D8B030D-6E8A-4147-A177-3AD203B41FA5}">
                      <a16:colId xmlns:a16="http://schemas.microsoft.com/office/drawing/2014/main" val="2200991704"/>
                    </a:ext>
                  </a:extLst>
                </a:gridCol>
                <a:gridCol w="3783309">
                  <a:extLst>
                    <a:ext uri="{9D8B030D-6E8A-4147-A177-3AD203B41FA5}">
                      <a16:colId xmlns:a16="http://schemas.microsoft.com/office/drawing/2014/main" val="2611468444"/>
                    </a:ext>
                  </a:extLst>
                </a:gridCol>
              </a:tblGrid>
              <a:tr h="780072"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 sz="19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数据流描述</a:t>
                      </a:r>
                      <a:endParaRPr lang="en-US" altLang="zh-CN" sz="19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l"/>
                      <a:r>
                        <a:rPr lang="en-US" altLang="zh-CN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ID</a:t>
                      </a:r>
                      <a:r>
                        <a:rPr lang="zh-CN" altLang="en-US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：</a:t>
                      </a:r>
                      <a:endParaRPr lang="en-US" altLang="zh-CN" b="0" u="sng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l"/>
                      <a:r>
                        <a:rPr lang="zh-CN" altLang="en-US" b="0" i="0" u="none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名称：</a:t>
                      </a:r>
                      <a:r>
                        <a:rPr lang="zh-CN" altLang="en-US" b="0" i="0" u="sng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客户订单</a:t>
                      </a:r>
                      <a:r>
                        <a:rPr lang="en-US" altLang="zh-CN" b="0" u="sng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</a:t>
                      </a:r>
                    </a:p>
                    <a:p>
                      <a:pPr algn="l"/>
                      <a:r>
                        <a:rPr lang="zh-CN" altLang="en-US" b="0" u="none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描述：包含客户订单信息，用来更新客户主文件和商品文件以及产生一个订单记录</a:t>
                      </a:r>
                      <a:r>
                        <a:rPr lang="en-US" altLang="zh-CN" b="0" u="sng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                    </a:t>
                      </a:r>
                      <a:endParaRPr lang="zh-CN" altLang="en-US" b="0" u="sng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1D8CF">
                        <a:alpha val="95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8389657"/>
                  </a:ext>
                </a:extLst>
              </a:tr>
              <a:tr h="375722"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zh-CN" altLang="en-US" sz="1800" b="0" u="none" kern="1200" cap="none" spc="0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来源：</a:t>
                      </a:r>
                      <a:r>
                        <a:rPr lang="zh-CN" altLang="en-US" sz="1800" b="0" u="none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客户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1D8CF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800" b="0" u="none" kern="1200" cap="none" spc="0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目标：</a:t>
                      </a:r>
                      <a:r>
                        <a:rPr lang="zh-CN" altLang="en-US" sz="1800" b="0" u="none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过程</a:t>
                      </a:r>
                      <a:r>
                        <a:rPr lang="en-US" altLang="zh-CN" sz="1800" b="0" u="none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1D8CF">
                        <a:alpha val="9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0969368"/>
                  </a:ext>
                </a:extLst>
              </a:tr>
              <a:tr h="470793"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zh-CN" altLang="en-US" sz="1800" b="0" kern="1200" cap="none" spc="0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数据流所包含的数据结构</a:t>
                      </a:r>
                      <a:endParaRPr lang="en-US" altLang="zh-CN" sz="1800" b="0" kern="1200" cap="none" spc="0" dirty="0">
                        <a:ln w="0"/>
                        <a:solidFill>
                          <a:schemeClr val="accent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0" indent="0" algn="l">
                        <a:buNone/>
                      </a:pPr>
                      <a:r>
                        <a:rPr lang="zh-CN" altLang="en-US" sz="1800" b="0" u="none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订单信息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1D8CF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zh-CN" altLang="en-US" sz="1800" b="0" kern="1200" cap="none" spc="0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单位时间流量</a:t>
                      </a:r>
                      <a:endParaRPr lang="en-US" altLang="zh-CN" sz="1800" b="0" kern="1200" cap="none" spc="0" dirty="0">
                        <a:ln w="0"/>
                        <a:solidFill>
                          <a:schemeClr val="accent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0" indent="0" algn="l">
                        <a:buNone/>
                      </a:pPr>
                      <a:r>
                        <a:rPr lang="en-US" altLang="zh-CN" sz="1800" b="0" u="none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10/</a:t>
                      </a:r>
                      <a:r>
                        <a:rPr lang="zh-CN" altLang="en-US" sz="1800" b="0" u="none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小时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1D8CF">
                        <a:alpha val="9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3683205"/>
                  </a:ext>
                </a:extLst>
              </a:tr>
              <a:tr h="431789">
                <a:tc gridSpan="2"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zh-CN" altLang="en-US" b="0" cap="none" spc="0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备注</a:t>
                      </a:r>
                      <a:endParaRPr lang="en-US" altLang="zh-CN" sz="1800" b="0" u="none" kern="120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0" indent="0" algn="l">
                        <a:buNone/>
                      </a:pPr>
                      <a:r>
                        <a:rPr lang="zh-CN" altLang="en-US" sz="1800" b="0" u="none" kern="120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客户订单可以通过</a:t>
                      </a:r>
                      <a:r>
                        <a:rPr lang="en-US" altLang="zh-CN" sz="1800" b="0" u="none" kern="120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Web</a:t>
                      </a:r>
                      <a:r>
                        <a:rPr lang="zh-CN" altLang="en-US" sz="1800" b="0" u="none" kern="120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输入、电子邮件或直接打电话给订单处理部门。</a:t>
                      </a:r>
                      <a:endParaRPr lang="en-US" altLang="zh-CN" b="0" cap="none" spc="0" dirty="0">
                        <a:ln w="0"/>
                        <a:solidFill>
                          <a:schemeClr val="accent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1D8CF">
                        <a:alpha val="95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19491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4666813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5EF47B77-69FC-4941-B337-ACE278841EFD}"/>
              </a:ext>
            </a:extLst>
          </p:cNvPr>
          <p:cNvGrpSpPr/>
          <p:nvPr/>
        </p:nvGrpSpPr>
        <p:grpSpPr>
          <a:xfrm>
            <a:off x="4540076" y="1294542"/>
            <a:ext cx="7091622" cy="2876697"/>
            <a:chOff x="3725312" y="2834868"/>
            <a:chExt cx="4439810" cy="893111"/>
          </a:xfrm>
        </p:grpSpPr>
        <p:sp>
          <p:nvSpPr>
            <p:cNvPr id="13" name="矩形 62">
              <a:extLst>
                <a:ext uri="{FF2B5EF4-FFF2-40B4-BE49-F238E27FC236}">
                  <a16:creationId xmlns:a16="http://schemas.microsoft.com/office/drawing/2014/main" id="{EA2E7E08-9FD7-47F8-88FE-13D2559480EB}"/>
                </a:ext>
              </a:extLst>
            </p:cNvPr>
            <p:cNvSpPr/>
            <p:nvPr/>
          </p:nvSpPr>
          <p:spPr>
            <a:xfrm>
              <a:off x="3725312" y="2834868"/>
              <a:ext cx="4439810" cy="893111"/>
            </a:xfrm>
            <a:prstGeom prst="rect">
              <a:avLst/>
            </a:prstGeom>
            <a:solidFill>
              <a:srgbClr val="0070C0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6" name="矩形 64">
              <a:extLst>
                <a:ext uri="{FF2B5EF4-FFF2-40B4-BE49-F238E27FC236}">
                  <a16:creationId xmlns:a16="http://schemas.microsoft.com/office/drawing/2014/main" id="{CC03BC46-AE1C-4AA4-AD90-40E9F4D38C67}"/>
                </a:ext>
              </a:extLst>
            </p:cNvPr>
            <p:cNvSpPr/>
            <p:nvPr/>
          </p:nvSpPr>
          <p:spPr>
            <a:xfrm>
              <a:off x="3747153" y="2866803"/>
              <a:ext cx="4350966" cy="2828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r" defTabSz="685734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数据结构</a:t>
              </a:r>
            </a:p>
            <a:p>
              <a:pPr marL="0" marR="0" lvl="0" indent="0" algn="r" defTabSz="685734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Data Structures</a:t>
              </a:r>
            </a:p>
          </p:txBody>
        </p:sp>
      </p:grp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853E27-7E07-481F-A4D8-0E57F8C0DD01}"/>
              </a:ext>
            </a:extLst>
          </p:cNvPr>
          <p:cNvSpPr txBox="1">
            <a:spLocks noChangeAspect="1"/>
          </p:cNvSpPr>
          <p:nvPr/>
        </p:nvSpPr>
        <p:spPr>
          <a:xfrm>
            <a:off x="560302" y="1566075"/>
            <a:ext cx="9842487" cy="1484697"/>
          </a:xfrm>
          <a:prstGeom prst="rect">
            <a:avLst/>
          </a:prstGeom>
        </p:spPr>
        <p:txBody>
          <a:bodyPr vert="horz" lIns="91440" tIns="45720" rIns="91440" bIns="45720" numCol="1" rtlCol="0">
            <a:noAutofit/>
          </a:bodyPr>
          <a:lstStyle>
            <a:lvl1pPr marL="171442" indent="-171442" algn="l" defTabSz="685766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2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07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090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2974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856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39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22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0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85734" rtl="0" eaLnBrk="1" fontAlgn="auto" latinLnBrk="0" hangingPunct="1">
              <a:lnSpc>
                <a:spcPts val="33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数据结构通常用代数表示法描述。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685734" rtl="0" eaLnBrk="1" fontAlgn="auto" latinLnBrk="0" hangingPunct="1">
              <a:lnSpc>
                <a:spcPts val="33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代数表示法使用如下符号：</a:t>
            </a:r>
          </a:p>
          <a:p>
            <a:pPr marL="457166" marR="0" lvl="0" indent="-457200" algn="l" defTabSz="685734" rtl="0" eaLnBrk="1" fontAlgn="auto" latinLnBrk="0" hangingPunct="1">
              <a:lnSpc>
                <a:spcPts val="33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+mj-ea"/>
              <a:buAutoNum type="circleNumDbPlain"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等于号（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=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），表示“由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......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组成”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457166" marR="0" lvl="0" indent="-457200" algn="l" defTabSz="685734" rtl="0" eaLnBrk="1" fontAlgn="auto" latinLnBrk="0" hangingPunct="1">
              <a:lnSpc>
                <a:spcPts val="33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+mj-ea"/>
              <a:buAutoNum type="circleNumDbPlain"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加号（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+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），表示“和”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457166" marR="0" lvl="0" indent="-457200" algn="l" defTabSz="685734" rtl="0" eaLnBrk="1" fontAlgn="auto" latinLnBrk="0" hangingPunct="1">
              <a:lnSpc>
                <a:spcPts val="33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+mj-ea"/>
              <a:buAutoNum type="circleNumDbPlain"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大括号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{ }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，表示重复元素，也称为重复组或重复表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457166" marR="0" lvl="0" indent="-457200" algn="l" defTabSz="685734" rtl="0" eaLnBrk="1" fontAlgn="auto" latinLnBrk="0" hangingPunct="1">
              <a:lnSpc>
                <a:spcPts val="33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+mj-ea"/>
              <a:buAutoNum type="circleNumDbPlain"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中括号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[ ]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，表示互斥的元素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457166" marR="0" lvl="0" indent="-457200" algn="l" defTabSz="685734" rtl="0" eaLnBrk="1" fontAlgn="auto" latinLnBrk="0" hangingPunct="1">
              <a:lnSpc>
                <a:spcPts val="33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+mj-ea"/>
              <a:buAutoNum type="circleNumDbPlain"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括号（ ），表示一个可选的元素，可以包含空格或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</a:t>
            </a:r>
          </a:p>
          <a:p>
            <a:pPr marL="0" marR="0" lvl="0" indent="0" algn="l" defTabSz="685734" rtl="0" eaLnBrk="1" fontAlgn="auto" latinLnBrk="0" hangingPunct="1">
              <a:lnSpc>
                <a:spcPts val="33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/>
            </a:pP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F7505C98-DE91-4EF3-A890-CC30894950C5}"/>
              </a:ext>
            </a:extLst>
          </p:cNvPr>
          <p:cNvSpPr txBox="1">
            <a:spLocks noChangeArrowheads="1"/>
          </p:cNvSpPr>
          <p:nvPr/>
        </p:nvSpPr>
        <p:spPr>
          <a:xfrm>
            <a:off x="277912" y="281151"/>
            <a:ext cx="10124877" cy="92392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68576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1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685734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创建数据字典词条</a:t>
            </a: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0" marR="0" lvl="0" indent="0" algn="l" defTabSz="685734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Create Data Dictionary Entries</a:t>
            </a:r>
          </a:p>
        </p:txBody>
      </p:sp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4F5753AD-EDFE-4CCA-B080-1E5F82981CDB}"/>
              </a:ext>
            </a:extLst>
          </p:cNvPr>
          <p:cNvGraphicFramePr>
            <a:graphicFrameLocks noGrp="1"/>
          </p:cNvGraphicFramePr>
          <p:nvPr/>
        </p:nvGraphicFramePr>
        <p:xfrm>
          <a:off x="627447" y="3176993"/>
          <a:ext cx="7825258" cy="3108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25258">
                  <a:extLst>
                    <a:ext uri="{9D8B030D-6E8A-4147-A177-3AD203B41FA5}">
                      <a16:colId xmlns:a16="http://schemas.microsoft.com/office/drawing/2014/main" val="2200991704"/>
                    </a:ext>
                  </a:extLst>
                </a:gridCol>
              </a:tblGrid>
              <a:tr h="2143974"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zh-CN" altLang="en-US" b="0" cap="none" spc="0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平时成绩</a:t>
                      </a:r>
                      <a:r>
                        <a:rPr lang="en-US" altLang="zh-CN" b="0" cap="none" spc="0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=        </a:t>
                      </a:r>
                      <a:r>
                        <a:rPr lang="zh-CN" altLang="en-US" b="0" cap="none" spc="0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第一次作业成绩</a:t>
                      </a:r>
                      <a:r>
                        <a:rPr lang="en-US" altLang="zh-CN" b="0" cap="none" spc="0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+</a:t>
                      </a:r>
                    </a:p>
                    <a:p>
                      <a:pPr marL="0" indent="0" algn="l">
                        <a:buNone/>
                      </a:pPr>
                      <a:r>
                        <a:rPr lang="en-US" altLang="zh-CN" b="0" cap="none" spc="0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               </a:t>
                      </a:r>
                      <a:r>
                        <a:rPr lang="zh-CN" altLang="en-US" b="0" cap="none" spc="0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第二次作业成绩</a:t>
                      </a:r>
                      <a:r>
                        <a:rPr lang="en-US" altLang="zh-CN" b="0" cap="none" spc="0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+</a:t>
                      </a:r>
                    </a:p>
                    <a:p>
                      <a:pPr marL="0" indent="0" algn="l">
                        <a:buNone/>
                      </a:pPr>
                      <a:r>
                        <a:rPr lang="en-US" altLang="zh-CN" b="0" cap="none" spc="0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               </a:t>
                      </a:r>
                      <a:r>
                        <a:rPr lang="zh-CN" altLang="en-US" b="0" cap="none" spc="0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第三次作业成绩</a:t>
                      </a:r>
                      <a:r>
                        <a:rPr lang="en-US" altLang="zh-CN" b="0" cap="none" spc="0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+</a:t>
                      </a:r>
                    </a:p>
                    <a:p>
                      <a:pPr marL="0" indent="0" algn="l">
                        <a:buNone/>
                      </a:pPr>
                      <a:r>
                        <a:rPr lang="en-US" altLang="zh-CN" b="0" cap="none" spc="0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               </a:t>
                      </a:r>
                      <a:r>
                        <a:rPr lang="zh-CN" altLang="en-US" b="0" cap="none" spc="0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第四次作业成绩</a:t>
                      </a:r>
                      <a:r>
                        <a:rPr lang="en-US" altLang="zh-CN" b="0" cap="none" spc="0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+</a:t>
                      </a:r>
                    </a:p>
                    <a:p>
                      <a:pPr marL="0" indent="0" algn="l">
                        <a:buNone/>
                      </a:pPr>
                      <a:r>
                        <a:rPr lang="en-US" altLang="zh-CN" b="0" cap="none" spc="0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               </a:t>
                      </a:r>
                      <a:r>
                        <a:rPr lang="zh-CN" altLang="en-US" b="0" cap="none" spc="0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课堂参与分数</a:t>
                      </a:r>
                      <a:endParaRPr lang="en-US" altLang="zh-CN" b="0" cap="none" spc="0" dirty="0">
                        <a:ln w="0"/>
                        <a:solidFill>
                          <a:schemeClr val="accent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marL="0" indent="0" algn="l">
                        <a:buNone/>
                      </a:pPr>
                      <a:endParaRPr lang="en-US" altLang="zh-CN" b="0" cap="none" spc="0" dirty="0">
                        <a:ln w="0"/>
                        <a:solidFill>
                          <a:schemeClr val="accent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marL="0" indent="0" algn="l">
                        <a:buNone/>
                      </a:pPr>
                      <a:endParaRPr lang="en-US" altLang="zh-CN" b="0" cap="none" spc="0" dirty="0">
                        <a:ln w="0"/>
                        <a:solidFill>
                          <a:schemeClr val="accent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marL="0" indent="0" algn="l">
                        <a:buNone/>
                      </a:pPr>
                      <a:r>
                        <a:rPr lang="zh-CN" altLang="en-US" b="0" cap="none" spc="0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学生总评成绩</a:t>
                      </a:r>
                      <a:r>
                        <a:rPr lang="en-US" altLang="zh-CN" b="0" cap="none" spc="0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= </a:t>
                      </a:r>
                      <a:r>
                        <a:rPr lang="zh-CN" altLang="en-US" b="0" cap="none" spc="0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学号</a:t>
                      </a:r>
                      <a:r>
                        <a:rPr lang="en-US" altLang="zh-CN" b="0" cap="none" spc="0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+</a:t>
                      </a:r>
                    </a:p>
                    <a:p>
                      <a:pPr marL="0" indent="0" algn="l">
                        <a:buNone/>
                      </a:pPr>
                      <a:r>
                        <a:rPr lang="en-US" altLang="zh-CN" b="0" cap="none" spc="0" dirty="0">
                          <a:ln w="0"/>
                          <a:solidFill>
                            <a:srgbClr val="81D8CF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               </a:t>
                      </a:r>
                      <a:r>
                        <a:rPr lang="zh-CN" altLang="en-US" b="0" cap="none" spc="0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学生姓名</a:t>
                      </a:r>
                      <a:r>
                        <a:rPr lang="en-US" altLang="zh-CN" b="0" cap="none" spc="0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+</a:t>
                      </a:r>
                    </a:p>
                    <a:p>
                      <a:pPr marL="0" indent="0" algn="l">
                        <a:buNone/>
                      </a:pPr>
                      <a:r>
                        <a:rPr lang="en-US" altLang="zh-CN" b="0" cap="none" spc="0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               </a:t>
                      </a:r>
                      <a:r>
                        <a:rPr lang="zh-CN" altLang="en-US" b="0" cap="none" spc="0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平时成绩</a:t>
                      </a:r>
                      <a:r>
                        <a:rPr lang="en-US" altLang="zh-CN" b="0" cap="none" spc="0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+</a:t>
                      </a:r>
                    </a:p>
                    <a:p>
                      <a:pPr marL="0" indent="0" algn="l">
                        <a:buNone/>
                      </a:pPr>
                      <a:r>
                        <a:rPr lang="en-US" altLang="zh-CN" b="0" cap="none" spc="0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               </a:t>
                      </a:r>
                      <a:r>
                        <a:rPr lang="zh-CN" altLang="en-US" b="0" cap="none" spc="0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期末成绩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1D8CF">
                        <a:alpha val="9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19491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6387273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1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1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5EF47B77-69FC-4941-B337-ACE278841EFD}"/>
              </a:ext>
            </a:extLst>
          </p:cNvPr>
          <p:cNvGrpSpPr/>
          <p:nvPr/>
        </p:nvGrpSpPr>
        <p:grpSpPr>
          <a:xfrm>
            <a:off x="4540076" y="1515635"/>
            <a:ext cx="7091622" cy="2876697"/>
            <a:chOff x="3725312" y="2834868"/>
            <a:chExt cx="4439810" cy="893111"/>
          </a:xfrm>
        </p:grpSpPr>
        <p:sp>
          <p:nvSpPr>
            <p:cNvPr id="13" name="矩形 62">
              <a:extLst>
                <a:ext uri="{FF2B5EF4-FFF2-40B4-BE49-F238E27FC236}">
                  <a16:creationId xmlns:a16="http://schemas.microsoft.com/office/drawing/2014/main" id="{EA2E7E08-9FD7-47F8-88FE-13D2559480EB}"/>
                </a:ext>
              </a:extLst>
            </p:cNvPr>
            <p:cNvSpPr/>
            <p:nvPr/>
          </p:nvSpPr>
          <p:spPr>
            <a:xfrm>
              <a:off x="3725312" y="2834868"/>
              <a:ext cx="4439810" cy="893111"/>
            </a:xfrm>
            <a:prstGeom prst="rect">
              <a:avLst/>
            </a:prstGeom>
            <a:solidFill>
              <a:srgbClr val="0070C0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6" name="矩形 64">
              <a:extLst>
                <a:ext uri="{FF2B5EF4-FFF2-40B4-BE49-F238E27FC236}">
                  <a16:creationId xmlns:a16="http://schemas.microsoft.com/office/drawing/2014/main" id="{CC03BC46-AE1C-4AA4-AD90-40E9F4D38C67}"/>
                </a:ext>
              </a:extLst>
            </p:cNvPr>
            <p:cNvSpPr/>
            <p:nvPr/>
          </p:nvSpPr>
          <p:spPr>
            <a:xfrm>
              <a:off x="3747153" y="2866803"/>
              <a:ext cx="4350966" cy="2828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r" defTabSz="685734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数据元素</a:t>
              </a:r>
            </a:p>
            <a:p>
              <a:pPr marL="0" marR="0" lvl="0" indent="0" algn="r" defTabSz="685734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Data Elements</a:t>
              </a:r>
            </a:p>
          </p:txBody>
        </p:sp>
      </p:grp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853E27-7E07-481F-A4D8-0E57F8C0DD01}"/>
              </a:ext>
            </a:extLst>
          </p:cNvPr>
          <p:cNvSpPr txBox="1">
            <a:spLocks noChangeAspect="1"/>
          </p:cNvSpPr>
          <p:nvPr/>
        </p:nvSpPr>
        <p:spPr>
          <a:xfrm>
            <a:off x="560302" y="1725422"/>
            <a:ext cx="9842487" cy="1484697"/>
          </a:xfrm>
          <a:prstGeom prst="rect">
            <a:avLst/>
          </a:prstGeom>
        </p:spPr>
        <p:txBody>
          <a:bodyPr vert="horz" lIns="91440" tIns="45720" rIns="91440" bIns="45720" numCol="1" rtlCol="0">
            <a:noAutofit/>
          </a:bodyPr>
          <a:lstStyle>
            <a:lvl1pPr marL="171442" indent="-171442" algn="l" defTabSz="685766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2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07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090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2974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856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39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22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0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166" marR="0" lvl="0" indent="-457200" algn="l" defTabSz="685734" rtl="0" eaLnBrk="1" fontAlgn="auto" latinLnBrk="0" hangingPunct="1">
              <a:lnSpc>
                <a:spcPts val="33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+mj-ea"/>
              <a:buAutoNum type="circleNumDbPlain"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元素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ID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，可选的数据项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457166" marR="0" lvl="0" indent="-457200" algn="l" defTabSz="685734" rtl="0" eaLnBrk="1" fontAlgn="auto" latinLnBrk="0" hangingPunct="1">
              <a:lnSpc>
                <a:spcPts val="33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+mj-ea"/>
              <a:buAutoNum type="circleNumDbPlain"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元素名，应当是描述性的、唯一的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457166" marR="0" lvl="0" indent="-457200" algn="l" defTabSz="685734" rtl="0" eaLnBrk="1" fontAlgn="auto" latinLnBrk="0" hangingPunct="1">
              <a:lnSpc>
                <a:spcPts val="33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+mj-ea"/>
              <a:buAutoNum type="circleNumDbPlain"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该元素的简短描述</a:t>
            </a:r>
          </a:p>
          <a:p>
            <a:pPr marL="457166" marR="0" lvl="0" indent="-457200" algn="l" defTabSz="685734" rtl="0" eaLnBrk="1" fontAlgn="auto" latinLnBrk="0" hangingPunct="1">
              <a:lnSpc>
                <a:spcPts val="33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+mj-ea"/>
              <a:buAutoNum type="circleNumDbPlain"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元素的长度，例如邮政编码、电话号、数值金额的长度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457166" marR="0" lvl="0" indent="-457200" algn="l" defTabSz="685734" rtl="0" eaLnBrk="1" fontAlgn="auto" latinLnBrk="0" hangingPunct="1">
              <a:lnSpc>
                <a:spcPts val="33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+mj-ea"/>
              <a:buAutoNum type="circleNumDbPlain"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数据类型：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int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、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varchar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、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float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；如果元素为日期，还应确定它的格式，如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MMDDYYYY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、数据流的目标（与来源处所列的项目相同）</a:t>
            </a:r>
          </a:p>
          <a:p>
            <a:pPr marL="457166" marR="0" lvl="0" indent="-457200" algn="l" defTabSz="685734" rtl="0" eaLnBrk="1" fontAlgn="auto" latinLnBrk="0" hangingPunct="1">
              <a:lnSpc>
                <a:spcPts val="33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+mj-ea"/>
              <a:buAutoNum type="circleNumDbPlain"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验收标准：元素可以是离散的（具有某些固定值），也可以是连续的（具有某个范围的值）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F7505C98-DE91-4EF3-A890-CC30894950C5}"/>
              </a:ext>
            </a:extLst>
          </p:cNvPr>
          <p:cNvSpPr txBox="1">
            <a:spLocks noChangeArrowheads="1"/>
          </p:cNvSpPr>
          <p:nvPr/>
        </p:nvSpPr>
        <p:spPr>
          <a:xfrm>
            <a:off x="281540" y="417683"/>
            <a:ext cx="10124877" cy="92392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68576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1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685734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创建数据字典词条</a:t>
            </a: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0" marR="0" lvl="0" indent="0" algn="l" defTabSz="685734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Create Data Dictionary Entries</a:t>
            </a:r>
          </a:p>
        </p:txBody>
      </p:sp>
      <p:graphicFrame>
        <p:nvGraphicFramePr>
          <p:cNvPr id="21" name="Table 4">
            <a:extLst>
              <a:ext uri="{FF2B5EF4-FFF2-40B4-BE49-F238E27FC236}">
                <a16:creationId xmlns:a16="http://schemas.microsoft.com/office/drawing/2014/main" id="{E8595360-F48E-4A9D-84D4-3E78B6F4B7A0}"/>
              </a:ext>
            </a:extLst>
          </p:cNvPr>
          <p:cNvGraphicFramePr>
            <a:graphicFrameLocks noGrp="1"/>
          </p:cNvGraphicFramePr>
          <p:nvPr/>
        </p:nvGraphicFramePr>
        <p:xfrm>
          <a:off x="470326" y="3317044"/>
          <a:ext cx="7566618" cy="27836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83309">
                  <a:extLst>
                    <a:ext uri="{9D8B030D-6E8A-4147-A177-3AD203B41FA5}">
                      <a16:colId xmlns:a16="http://schemas.microsoft.com/office/drawing/2014/main" val="2200991704"/>
                    </a:ext>
                  </a:extLst>
                </a:gridCol>
                <a:gridCol w="3783309">
                  <a:extLst>
                    <a:ext uri="{9D8B030D-6E8A-4147-A177-3AD203B41FA5}">
                      <a16:colId xmlns:a16="http://schemas.microsoft.com/office/drawing/2014/main" val="2611468444"/>
                    </a:ext>
                  </a:extLst>
                </a:gridCol>
              </a:tblGrid>
              <a:tr h="780072"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 sz="19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元素描述表</a:t>
                      </a:r>
                      <a:endParaRPr lang="en-US" altLang="zh-CN" sz="19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l"/>
                      <a:r>
                        <a:rPr lang="en-US" altLang="zh-CN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ID</a:t>
                      </a:r>
                      <a:r>
                        <a:rPr lang="zh-CN" altLang="en-US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：</a:t>
                      </a:r>
                      <a:endParaRPr lang="en-US" altLang="zh-CN" b="0" u="sng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l"/>
                      <a:r>
                        <a:rPr lang="zh-CN" altLang="en-US" b="0" i="0" u="none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名称：</a:t>
                      </a:r>
                      <a:r>
                        <a:rPr lang="zh-CN" altLang="en-US" b="0" i="0" u="sng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客户编号</a:t>
                      </a:r>
                      <a:r>
                        <a:rPr lang="en-US" altLang="zh-CN" b="0" u="sng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</a:t>
                      </a:r>
                    </a:p>
                    <a:p>
                      <a:pPr algn="l"/>
                      <a:r>
                        <a:rPr lang="zh-CN" altLang="en-US" b="0" u="none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描述：唯一地标识一位在近</a:t>
                      </a:r>
                      <a:r>
                        <a:rPr lang="en-US" altLang="zh-CN" b="0" u="none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</a:t>
                      </a:r>
                      <a:r>
                        <a:rPr lang="zh-CN" altLang="en-US" b="0" u="none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年内有过任何商业交易的客户。</a:t>
                      </a:r>
                      <a:endParaRPr lang="zh-CN" altLang="en-US" b="0" u="sng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1D8CF">
                        <a:alpha val="95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8389657"/>
                  </a:ext>
                </a:extLst>
              </a:tr>
              <a:tr h="375722"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zh-CN" altLang="en-US" sz="1800" b="0" u="none" kern="1200" cap="none" spc="0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长度：</a:t>
                      </a:r>
                      <a:r>
                        <a:rPr lang="en-US" altLang="zh-CN" sz="1800" b="0" u="none" kern="120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6</a:t>
                      </a:r>
                      <a:r>
                        <a:rPr lang="zh-CN" altLang="en-US" sz="1800" b="0" u="none" kern="120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 （数值）</a:t>
                      </a:r>
                      <a:endParaRPr lang="zh-CN" altLang="en-US" sz="1800" b="0" u="none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1D8CF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b="0" u="none" kern="1200" cap="none" spc="0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☑</a:t>
                      </a:r>
                      <a:r>
                        <a:rPr lang="zh-CN" altLang="en-US" sz="1800" b="0" u="none" kern="1200" cap="none" spc="0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连续 </a:t>
                      </a:r>
                      <a:r>
                        <a:rPr lang="en-US" altLang="zh-CN" sz="1800" b="0" u="none" kern="1200" cap="none" spc="0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  </a:t>
                      </a:r>
                      <a:r>
                        <a:rPr lang="en-US" altLang="zh-CN" sz="1800" b="0" u="none" kern="1200" cap="none" spc="0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□</a:t>
                      </a:r>
                      <a:r>
                        <a:rPr lang="zh-CN" altLang="en-US" sz="1800" b="0" u="none" kern="1200" cap="none" spc="0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离散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1D8CF">
                        <a:alpha val="9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0969368"/>
                  </a:ext>
                </a:extLst>
              </a:tr>
              <a:tr h="902582">
                <a:tc gridSpan="2"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zh-CN" altLang="en-US" sz="19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验收标准</a:t>
                      </a:r>
                    </a:p>
                    <a:p>
                      <a:pPr marL="0" indent="0" algn="l">
                        <a:buNone/>
                      </a:pPr>
                      <a:r>
                        <a:rPr lang="zh-CN" altLang="en-US" sz="1800" b="0" u="none" kern="1200" cap="none" spc="0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连续值</a:t>
                      </a:r>
                      <a:endParaRPr lang="en-US" altLang="zh-CN" sz="1800" b="0" u="none" kern="1200" cap="none" spc="0" dirty="0">
                        <a:ln w="0"/>
                        <a:solidFill>
                          <a:schemeClr val="accent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0" indent="0" algn="l">
                        <a:buNone/>
                      </a:pPr>
                      <a:r>
                        <a:rPr lang="zh-CN" altLang="en-US" sz="1800" b="0" u="none" kern="120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上限 </a:t>
                      </a:r>
                      <a:r>
                        <a:rPr lang="en-US" altLang="zh-CN" sz="1800" b="0" u="sng" kern="120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&lt;999999</a:t>
                      </a:r>
                    </a:p>
                    <a:p>
                      <a:pPr marL="0" indent="0" algn="l">
                        <a:buNone/>
                      </a:pPr>
                      <a:r>
                        <a:rPr lang="zh-CN" altLang="en-US" sz="1800" b="0" u="none" kern="120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下限 </a:t>
                      </a:r>
                      <a:r>
                        <a:rPr lang="en-US" altLang="zh-CN" sz="1800" b="0" u="sng" kern="120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 &gt;0    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1D8CF">
                        <a:alpha val="95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zh-CN" altLang="en-US" sz="1800" b="0" kern="1200" cap="none" spc="0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单位时间流量</a:t>
                      </a:r>
                      <a:endParaRPr lang="en-US" altLang="zh-CN" sz="1800" b="0" kern="1200" cap="none" spc="0" dirty="0">
                        <a:ln w="0"/>
                        <a:solidFill>
                          <a:schemeClr val="accent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0" indent="0" algn="l">
                        <a:buNone/>
                      </a:pPr>
                      <a:r>
                        <a:rPr lang="en-US" altLang="zh-CN" sz="1800" b="0" u="none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10/</a:t>
                      </a:r>
                      <a:r>
                        <a:rPr lang="zh-CN" altLang="en-US" sz="1800" b="0" u="none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小时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1D8CF">
                        <a:alpha val="9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36832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806114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5EF47B77-69FC-4941-B337-ACE278841EFD}"/>
              </a:ext>
            </a:extLst>
          </p:cNvPr>
          <p:cNvGrpSpPr/>
          <p:nvPr/>
        </p:nvGrpSpPr>
        <p:grpSpPr>
          <a:xfrm>
            <a:off x="4540076" y="1569422"/>
            <a:ext cx="7091622" cy="2876697"/>
            <a:chOff x="3725312" y="2834868"/>
            <a:chExt cx="4439810" cy="893111"/>
          </a:xfrm>
        </p:grpSpPr>
        <p:sp>
          <p:nvSpPr>
            <p:cNvPr id="13" name="矩形 62">
              <a:extLst>
                <a:ext uri="{FF2B5EF4-FFF2-40B4-BE49-F238E27FC236}">
                  <a16:creationId xmlns:a16="http://schemas.microsoft.com/office/drawing/2014/main" id="{EA2E7E08-9FD7-47F8-88FE-13D2559480EB}"/>
                </a:ext>
              </a:extLst>
            </p:cNvPr>
            <p:cNvSpPr/>
            <p:nvPr/>
          </p:nvSpPr>
          <p:spPr>
            <a:xfrm>
              <a:off x="3725312" y="2834868"/>
              <a:ext cx="4439810" cy="893111"/>
            </a:xfrm>
            <a:prstGeom prst="rect">
              <a:avLst/>
            </a:prstGeom>
            <a:solidFill>
              <a:srgbClr val="0070C0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6" name="矩形 64">
              <a:extLst>
                <a:ext uri="{FF2B5EF4-FFF2-40B4-BE49-F238E27FC236}">
                  <a16:creationId xmlns:a16="http://schemas.microsoft.com/office/drawing/2014/main" id="{CC03BC46-AE1C-4AA4-AD90-40E9F4D38C67}"/>
                </a:ext>
              </a:extLst>
            </p:cNvPr>
            <p:cNvSpPr/>
            <p:nvPr/>
          </p:nvSpPr>
          <p:spPr>
            <a:xfrm>
              <a:off x="3747153" y="2866803"/>
              <a:ext cx="4350966" cy="2828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r" defTabSz="685734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数据存储</a:t>
              </a:r>
            </a:p>
            <a:p>
              <a:pPr marL="0" marR="0" lvl="0" indent="0" algn="r" defTabSz="685734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Data Stores</a:t>
              </a:r>
            </a:p>
          </p:txBody>
        </p:sp>
      </p:grp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853E27-7E07-481F-A4D8-0E57F8C0DD01}"/>
              </a:ext>
            </a:extLst>
          </p:cNvPr>
          <p:cNvSpPr txBox="1">
            <a:spLocks noChangeAspect="1"/>
          </p:cNvSpPr>
          <p:nvPr/>
        </p:nvSpPr>
        <p:spPr>
          <a:xfrm>
            <a:off x="560302" y="1725422"/>
            <a:ext cx="9842487" cy="1484697"/>
          </a:xfrm>
          <a:prstGeom prst="rect">
            <a:avLst/>
          </a:prstGeom>
        </p:spPr>
        <p:txBody>
          <a:bodyPr vert="horz" lIns="91440" tIns="45720" rIns="91440" bIns="45720" numCol="1" rtlCol="0">
            <a:noAutofit/>
          </a:bodyPr>
          <a:lstStyle>
            <a:lvl1pPr marL="171442" indent="-171442" algn="l" defTabSz="685766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2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07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090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2974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856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39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22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0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166" marR="0" lvl="0" indent="-457200" algn="l" defTabSz="685734" rtl="0" eaLnBrk="1" fontAlgn="auto" latinLnBrk="0" hangingPunct="1">
              <a:lnSpc>
                <a:spcPts val="33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+mj-ea"/>
              <a:buAutoNum type="circleNumDbPlain"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数据存储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ID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，例如：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D1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表示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CUSTOMER MASTER</a:t>
            </a:r>
          </a:p>
          <a:p>
            <a:pPr marL="457166" marR="0" lvl="0" indent="-457200" algn="l" defTabSz="685734" rtl="0" eaLnBrk="1" fontAlgn="auto" latinLnBrk="0" hangingPunct="1">
              <a:lnSpc>
                <a:spcPts val="33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+mj-ea"/>
              <a:buAutoNum type="circleNumDbPlain"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数据存储名，唯一的描述性名称</a:t>
            </a:r>
          </a:p>
          <a:p>
            <a:pPr marL="457166" marR="0" lvl="0" indent="-457200" algn="l" defTabSz="685734" rtl="0" eaLnBrk="1" fontAlgn="auto" latinLnBrk="0" hangingPunct="1">
              <a:lnSpc>
                <a:spcPts val="33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+mj-ea"/>
              <a:buAutoNum type="circleNumDbPlain"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数据存储的简短描述</a:t>
            </a:r>
          </a:p>
          <a:p>
            <a:pPr marL="457166" marR="0" lvl="0" indent="-457200" algn="l" defTabSz="685734" rtl="0" eaLnBrk="1" fontAlgn="auto" latinLnBrk="0" hangingPunct="1">
              <a:lnSpc>
                <a:spcPts val="33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+mj-ea"/>
              <a:buAutoNum type="circleNumDbPlain"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文件类型，可以是人工文件，也可以是计算机的数据库表文件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457166" marR="0" lvl="0" indent="-457200" algn="l" defTabSz="685734" rtl="0" eaLnBrk="1" fontAlgn="auto" latinLnBrk="0" hangingPunct="1">
              <a:lnSpc>
                <a:spcPts val="33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+mj-ea"/>
              <a:buAutoNum type="circleNumDbPlain"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数据结构名，提供指向此数据存储的元素的链接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457166" marR="0" lvl="0" indent="-457200" algn="l" defTabSz="685734" rtl="0" eaLnBrk="1" fontAlgn="auto" latinLnBrk="0" hangingPunct="1">
              <a:lnSpc>
                <a:spcPts val="33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+mj-ea"/>
              <a:buAutoNum type="circleNumDbPlain"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主键和辅键。主键和辅键必须是构成数据机构中的元素（或者元素组合）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457166" marR="0" lvl="0" indent="-457200" algn="l" defTabSz="685734" rtl="0" eaLnBrk="1" fontAlgn="auto" latinLnBrk="0" hangingPunct="1">
              <a:lnSpc>
                <a:spcPts val="33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+mj-ea"/>
              <a:buAutoNum type="circleNumDbPlain"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进一步说明和注释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F7505C98-DE91-4EF3-A890-CC30894950C5}"/>
              </a:ext>
            </a:extLst>
          </p:cNvPr>
          <p:cNvSpPr txBox="1">
            <a:spLocks noChangeArrowheads="1"/>
          </p:cNvSpPr>
          <p:nvPr/>
        </p:nvSpPr>
        <p:spPr>
          <a:xfrm>
            <a:off x="281540" y="417683"/>
            <a:ext cx="10124877" cy="92392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68576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1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685734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创建数据字典词条</a:t>
            </a: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0" marR="0" lvl="0" indent="0" algn="l" defTabSz="685734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Create Data Dictionary Entries</a:t>
            </a:r>
          </a:p>
        </p:txBody>
      </p:sp>
      <p:graphicFrame>
        <p:nvGraphicFramePr>
          <p:cNvPr id="22" name="Table 4">
            <a:extLst>
              <a:ext uri="{FF2B5EF4-FFF2-40B4-BE49-F238E27FC236}">
                <a16:creationId xmlns:a16="http://schemas.microsoft.com/office/drawing/2014/main" id="{0C7426F5-E5F4-41FD-8ACD-974B171282ED}"/>
              </a:ext>
            </a:extLst>
          </p:cNvPr>
          <p:cNvGraphicFramePr>
            <a:graphicFrameLocks noGrp="1"/>
          </p:cNvGraphicFramePr>
          <p:nvPr/>
        </p:nvGraphicFramePr>
        <p:xfrm>
          <a:off x="414041" y="2947002"/>
          <a:ext cx="7566618" cy="36828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66618">
                  <a:extLst>
                    <a:ext uri="{9D8B030D-6E8A-4147-A177-3AD203B41FA5}">
                      <a16:colId xmlns:a16="http://schemas.microsoft.com/office/drawing/2014/main" val="2200991704"/>
                    </a:ext>
                  </a:extLst>
                </a:gridCol>
              </a:tblGrid>
              <a:tr h="78007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9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数据存储表</a:t>
                      </a:r>
                      <a:endParaRPr lang="en-US" altLang="zh-CN" sz="19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l"/>
                      <a:r>
                        <a:rPr lang="en-US" altLang="zh-CN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ID</a:t>
                      </a:r>
                      <a:r>
                        <a:rPr lang="zh-CN" altLang="en-US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：</a:t>
                      </a:r>
                      <a:endParaRPr lang="en-US" altLang="zh-CN" b="0" u="sng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l"/>
                      <a:r>
                        <a:rPr lang="zh-CN" altLang="en-US" b="0" i="0" u="none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名称：</a:t>
                      </a:r>
                      <a:r>
                        <a:rPr lang="zh-CN" altLang="en-US" b="0" i="0" u="sng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客户数据主文件</a:t>
                      </a:r>
                      <a:endParaRPr lang="en-US" altLang="zh-CN" b="0" u="sng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l"/>
                      <a:r>
                        <a:rPr lang="zh-CN" altLang="en-US" b="0" u="none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描述：包含每个客户的记录</a:t>
                      </a:r>
                      <a:endParaRPr lang="zh-CN" altLang="en-US" b="0" u="sng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1D8CF">
                        <a:alpha val="9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8389657"/>
                  </a:ext>
                </a:extLst>
              </a:tr>
              <a:tr h="375722"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zh-CN" altLang="en-US" sz="1800" b="0" u="none" kern="1200" cap="none" spc="0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文件类型：</a:t>
                      </a:r>
                      <a:r>
                        <a:rPr lang="zh-CN" altLang="en-US" sz="1800" b="0" u="none" kern="120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计算机数据库文件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1D8CF">
                        <a:alpha val="9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0969368"/>
                  </a:ext>
                </a:extLst>
              </a:tr>
              <a:tr h="470793"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zh-CN" altLang="en-US" sz="1800" b="0" kern="1200" cap="none" spc="0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数据结构：</a:t>
                      </a:r>
                      <a:r>
                        <a:rPr lang="en-US" altLang="zh-CN" sz="1800" b="0" u="none" kern="120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Customer Record</a:t>
                      </a:r>
                    </a:p>
                    <a:p>
                      <a:pPr marL="0" indent="0" algn="l">
                        <a:buNone/>
                      </a:pPr>
                      <a:r>
                        <a:rPr lang="zh-CN" altLang="en-US" sz="1800" b="0" kern="1200" cap="none" spc="0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主键：</a:t>
                      </a:r>
                      <a:r>
                        <a:rPr lang="en-US" altLang="zh-CN" sz="1800" b="0" u="none" kern="120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Customer Number</a:t>
                      </a:r>
                    </a:p>
                    <a:p>
                      <a:pPr marL="0" indent="0" algn="l">
                        <a:buNone/>
                      </a:pPr>
                      <a:r>
                        <a:rPr lang="zh-CN" altLang="en-US" sz="1800" b="0" kern="1200" cap="none" spc="0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辅键：</a:t>
                      </a:r>
                      <a:r>
                        <a:rPr lang="en-US" altLang="zh-CN" sz="1800" b="0" u="none" kern="120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Customer Name</a:t>
                      </a:r>
                    </a:p>
                    <a:p>
                      <a:pPr marL="0" indent="0" algn="l">
                        <a:buNone/>
                      </a:pPr>
                      <a:r>
                        <a:rPr lang="en-US" altLang="zh-CN" sz="1800" b="0" kern="1200" cap="none" spc="0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          </a:t>
                      </a:r>
                      <a:r>
                        <a:rPr lang="en-US" altLang="zh-CN" sz="1800" b="0" u="none" kern="120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Zip</a:t>
                      </a:r>
                    </a:p>
                    <a:p>
                      <a:pPr marL="0" indent="0" algn="l">
                        <a:buNone/>
                      </a:pPr>
                      <a:r>
                        <a:rPr lang="en-US" altLang="zh-CN" sz="1800" b="0" u="none" kern="120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          Year-to-Date Amount Purchased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1D8CF">
                        <a:alpha val="9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3683205"/>
                  </a:ext>
                </a:extLst>
              </a:tr>
              <a:tr h="431789"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zh-CN" altLang="en-US" b="0" cap="none" spc="0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备注</a:t>
                      </a:r>
                      <a:endParaRPr lang="en-US" altLang="zh-CN" b="0" cap="none" spc="0" dirty="0">
                        <a:ln w="0"/>
                        <a:solidFill>
                          <a:schemeClr val="accent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marL="0" indent="0" algn="l">
                        <a:buNone/>
                      </a:pPr>
                      <a:r>
                        <a:rPr lang="zh-CN" altLang="en-US" sz="1800" b="0" u="none" kern="120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如果一个客户近</a:t>
                      </a:r>
                      <a:r>
                        <a:rPr lang="en-US" altLang="zh-CN" sz="1800" b="0" u="none" kern="120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5</a:t>
                      </a:r>
                      <a:r>
                        <a:rPr lang="zh-CN" altLang="en-US" sz="1800" b="0" u="none" kern="120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年内没有购买记录，被复制到一个历史文件中记录。</a:t>
                      </a:r>
                      <a:endParaRPr lang="en-US" altLang="zh-CN" sz="1800" b="0" u="none" kern="120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1D8CF">
                        <a:alpha val="9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19491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4248281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5EF47B77-69FC-4941-B337-ACE278841EFD}"/>
              </a:ext>
            </a:extLst>
          </p:cNvPr>
          <p:cNvGrpSpPr/>
          <p:nvPr/>
        </p:nvGrpSpPr>
        <p:grpSpPr>
          <a:xfrm>
            <a:off x="5036469" y="1448400"/>
            <a:ext cx="6595229" cy="2827766"/>
            <a:chOff x="3725312" y="2834868"/>
            <a:chExt cx="4439810" cy="893111"/>
          </a:xfrm>
        </p:grpSpPr>
        <p:sp>
          <p:nvSpPr>
            <p:cNvPr id="13" name="矩形 62">
              <a:extLst>
                <a:ext uri="{FF2B5EF4-FFF2-40B4-BE49-F238E27FC236}">
                  <a16:creationId xmlns:a16="http://schemas.microsoft.com/office/drawing/2014/main" id="{EA2E7E08-9FD7-47F8-88FE-13D2559480EB}"/>
                </a:ext>
              </a:extLst>
            </p:cNvPr>
            <p:cNvSpPr/>
            <p:nvPr/>
          </p:nvSpPr>
          <p:spPr>
            <a:xfrm>
              <a:off x="3725312" y="2834868"/>
              <a:ext cx="4439810" cy="893111"/>
            </a:xfrm>
            <a:prstGeom prst="rect">
              <a:avLst/>
            </a:prstGeom>
            <a:solidFill>
              <a:srgbClr val="0070C0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6" name="矩形 64">
              <a:extLst>
                <a:ext uri="{FF2B5EF4-FFF2-40B4-BE49-F238E27FC236}">
                  <a16:creationId xmlns:a16="http://schemas.microsoft.com/office/drawing/2014/main" id="{CC03BC46-AE1C-4AA4-AD90-40E9F4D38C67}"/>
                </a:ext>
              </a:extLst>
            </p:cNvPr>
            <p:cNvSpPr/>
            <p:nvPr/>
          </p:nvSpPr>
          <p:spPr>
            <a:xfrm>
              <a:off x="3747153" y="2866803"/>
              <a:ext cx="4350966" cy="28773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r" defTabSz="685734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数据字典</a:t>
              </a:r>
              <a:endPara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  <a:p>
              <a:pPr marL="0" marR="0" lvl="0" indent="0" algn="r" defTabSz="685734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Data Dictionary</a:t>
              </a:r>
            </a:p>
          </p:txBody>
        </p:sp>
      </p:grpSp>
      <p:sp>
        <p:nvSpPr>
          <p:cNvPr id="20" name="Title 1">
            <a:extLst>
              <a:ext uri="{FF2B5EF4-FFF2-40B4-BE49-F238E27FC236}">
                <a16:creationId xmlns:a16="http://schemas.microsoft.com/office/drawing/2014/main" id="{F7505C98-DE91-4EF3-A890-CC30894950C5}"/>
              </a:ext>
            </a:extLst>
          </p:cNvPr>
          <p:cNvSpPr txBox="1">
            <a:spLocks noChangeArrowheads="1"/>
          </p:cNvSpPr>
          <p:nvPr/>
        </p:nvSpPr>
        <p:spPr>
          <a:xfrm>
            <a:off x="281540" y="417683"/>
            <a:ext cx="10124877" cy="92392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68576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1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685734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创建数据字典</a:t>
            </a: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0" marR="0" lvl="0" indent="0" algn="l" defTabSz="685734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Create Data Dictionary</a:t>
            </a:r>
          </a:p>
        </p:txBody>
      </p:sp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14A3F05F-A648-4448-8267-C5CD3C40F0F2}"/>
              </a:ext>
            </a:extLst>
          </p:cNvPr>
          <p:cNvGraphicFramePr>
            <a:graphicFrameLocks noGrp="1"/>
          </p:cNvGraphicFramePr>
          <p:nvPr/>
        </p:nvGraphicFramePr>
        <p:xfrm>
          <a:off x="66386" y="2396626"/>
          <a:ext cx="9185190" cy="43874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92595">
                  <a:extLst>
                    <a:ext uri="{9D8B030D-6E8A-4147-A177-3AD203B41FA5}">
                      <a16:colId xmlns:a16="http://schemas.microsoft.com/office/drawing/2014/main" val="2200991704"/>
                    </a:ext>
                  </a:extLst>
                </a:gridCol>
                <a:gridCol w="4592595">
                  <a:extLst>
                    <a:ext uri="{9D8B030D-6E8A-4147-A177-3AD203B41FA5}">
                      <a16:colId xmlns:a16="http://schemas.microsoft.com/office/drawing/2014/main" val="726181977"/>
                    </a:ext>
                  </a:extLst>
                </a:gridCol>
              </a:tblGrid>
              <a:tr h="436087">
                <a:tc>
                  <a:txBody>
                    <a:bodyPr/>
                    <a:lstStyle/>
                    <a:p>
                      <a:pPr algn="l"/>
                      <a:r>
                        <a:rPr lang="zh-CN" altLang="en-US" sz="19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数据流</a:t>
                      </a:r>
                      <a:endParaRPr lang="en-US" altLang="zh-CN" sz="19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1D8CF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zh-CN" altLang="en-US" sz="1800" b="1" u="none" kern="120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数据结构</a:t>
                      </a:r>
                      <a:endParaRPr lang="en-US" altLang="zh-CN" sz="1800" b="1" u="none" kern="120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1D8CF">
                        <a:alpha val="9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8389657"/>
                  </a:ext>
                </a:extLst>
              </a:tr>
              <a:tr h="3951328">
                <a:tc>
                  <a:txBody>
                    <a:bodyPr/>
                    <a:lstStyle/>
                    <a:p>
                      <a:pPr algn="l"/>
                      <a:endParaRPr lang="en-US" altLang="zh-CN" sz="19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1D8CF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zh-CN" altLang="en-US" sz="1800" b="0" kern="1200" cap="none" spc="0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雇员记录       </a:t>
                      </a:r>
                      <a:r>
                        <a:rPr lang="en-US" altLang="zh-CN" sz="1800" b="0" kern="1200" cap="none" spc="0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=</a:t>
                      </a:r>
                      <a:r>
                        <a:rPr lang="zh-CN" altLang="en-US" sz="1800" b="0" kern="1200" cap="none" spc="0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雇员编号</a:t>
                      </a:r>
                      <a:r>
                        <a:rPr lang="en-US" altLang="zh-CN" sz="1800" b="0" kern="1200" cap="none" spc="0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+</a:t>
                      </a:r>
                    </a:p>
                    <a:p>
                      <a:pPr marL="0" indent="0" algn="l">
                        <a:buNone/>
                      </a:pPr>
                      <a:r>
                        <a:rPr lang="en-US" altLang="zh-CN" sz="1800" b="0" kern="1200" cap="none" spc="0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                       </a:t>
                      </a:r>
                      <a:r>
                        <a:rPr lang="zh-CN" altLang="en-US" sz="1800" b="0" kern="1200" cap="none" spc="0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个人信息</a:t>
                      </a:r>
                      <a:r>
                        <a:rPr lang="en-US" altLang="zh-CN" sz="1800" b="0" kern="1200" cap="none" spc="0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+</a:t>
                      </a:r>
                    </a:p>
                    <a:p>
                      <a:pPr marL="0" indent="0" algn="l">
                        <a:buNone/>
                      </a:pPr>
                      <a:r>
                        <a:rPr lang="en-US" altLang="zh-CN" sz="1800" b="0" kern="1200" cap="none" spc="0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                       </a:t>
                      </a:r>
                      <a:r>
                        <a:rPr lang="zh-CN" altLang="en-US" sz="1800" b="0" kern="1200" cap="none" spc="0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工资信息</a:t>
                      </a:r>
                      <a:r>
                        <a:rPr lang="en-US" altLang="zh-CN" sz="1800" b="0" kern="1200" cap="none" spc="0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+</a:t>
                      </a:r>
                    </a:p>
                    <a:p>
                      <a:pPr marL="0" indent="0" algn="l">
                        <a:buNone/>
                      </a:pPr>
                      <a:r>
                        <a:rPr lang="en-US" altLang="zh-CN" sz="1800" b="0" kern="1200" cap="none" spc="0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                       </a:t>
                      </a:r>
                      <a:r>
                        <a:rPr lang="zh-CN" altLang="en-US" sz="1800" b="0" kern="1200" cap="none" spc="0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当前工资信息</a:t>
                      </a:r>
                      <a:r>
                        <a:rPr lang="en-US" altLang="zh-CN" sz="1800" b="0" kern="1200" cap="none" spc="0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+</a:t>
                      </a:r>
                    </a:p>
                    <a:p>
                      <a:pPr marL="0" indent="0" algn="l">
                        <a:buNone/>
                      </a:pPr>
                      <a:r>
                        <a:rPr lang="en-US" altLang="zh-CN" sz="1800" b="0" kern="1200" cap="none" spc="0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                       </a:t>
                      </a:r>
                      <a:r>
                        <a:rPr lang="zh-CN" altLang="en-US" sz="1800" b="0" kern="1200" cap="none" spc="0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今年迄今为止的信息</a:t>
                      </a:r>
                      <a:endParaRPr lang="en-US" altLang="zh-CN" sz="1800" b="0" kern="1200" cap="none" spc="0" dirty="0">
                        <a:ln w="0"/>
                        <a:solidFill>
                          <a:schemeClr val="accent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0" indent="0" algn="l">
                        <a:buNone/>
                      </a:pPr>
                      <a:endParaRPr lang="en-US" altLang="zh-CN" sz="1800" b="0" kern="1200" cap="none" spc="0" dirty="0">
                        <a:ln w="0"/>
                        <a:solidFill>
                          <a:schemeClr val="accent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0" indent="0" algn="l">
                        <a:buNone/>
                      </a:pPr>
                      <a:r>
                        <a:rPr lang="zh-CN" altLang="en-US" sz="1800" b="0" kern="1200" cap="none" spc="0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时间文件记录 </a:t>
                      </a:r>
                      <a:r>
                        <a:rPr lang="en-US" altLang="zh-CN" sz="1800" b="0" kern="1200" cap="none" spc="0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=</a:t>
                      </a:r>
                      <a:r>
                        <a:rPr lang="zh-CN" altLang="en-US" sz="1800" b="0" kern="1200" cap="none" spc="0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雇员编号</a:t>
                      </a:r>
                      <a:r>
                        <a:rPr lang="en-US" altLang="zh-CN" sz="1800" b="0" kern="1200" cap="none" spc="0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+</a:t>
                      </a:r>
                    </a:p>
                    <a:p>
                      <a:pPr marL="0" indent="0" algn="l">
                        <a:buNone/>
                      </a:pPr>
                      <a:r>
                        <a:rPr lang="en-US" altLang="zh-CN" sz="1800" b="0" kern="1200" cap="none" spc="0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                       </a:t>
                      </a:r>
                      <a:r>
                        <a:rPr lang="zh-CN" altLang="en-US" sz="1800" b="0" kern="1200" cap="none" spc="0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雇员名</a:t>
                      </a:r>
                      <a:r>
                        <a:rPr lang="en-US" altLang="zh-CN" sz="1800" b="0" kern="1200" cap="none" spc="0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+</a:t>
                      </a:r>
                    </a:p>
                    <a:p>
                      <a:pPr marL="0" indent="0" algn="l">
                        <a:buNone/>
                      </a:pPr>
                      <a:r>
                        <a:rPr lang="en-US" altLang="zh-CN" sz="1800" b="0" kern="1200" cap="none" spc="0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                       </a:t>
                      </a:r>
                      <a:r>
                        <a:rPr lang="zh-CN" altLang="en-US" sz="1800" b="0" kern="1200" cap="none" spc="0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工作时间</a:t>
                      </a:r>
                      <a:endParaRPr lang="en-US" altLang="zh-CN" sz="1800" b="0" kern="1200" cap="none" spc="0" dirty="0">
                        <a:ln w="0"/>
                        <a:solidFill>
                          <a:schemeClr val="accent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0" indent="0" algn="l">
                        <a:buNone/>
                      </a:pPr>
                      <a:endParaRPr lang="en-US" altLang="zh-CN" sz="1800" b="0" kern="1200" cap="none" spc="0" dirty="0">
                        <a:ln w="0"/>
                        <a:solidFill>
                          <a:schemeClr val="accent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0" indent="0" algn="l">
                        <a:buNone/>
                      </a:pPr>
                      <a:r>
                        <a:rPr lang="zh-CN" altLang="en-US" sz="1800" b="0" kern="1200" cap="none" spc="0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雇员工资        </a:t>
                      </a:r>
                      <a:r>
                        <a:rPr lang="en-US" altLang="zh-CN" sz="1800" b="0" kern="1200" cap="none" spc="0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=</a:t>
                      </a:r>
                      <a:r>
                        <a:rPr lang="zh-CN" altLang="en-US" sz="1800" b="0" kern="1200" cap="none" spc="0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雇员编号</a:t>
                      </a:r>
                      <a:r>
                        <a:rPr lang="en-US" altLang="zh-CN" sz="1800" b="0" kern="1200" cap="none" spc="0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+</a:t>
                      </a:r>
                    </a:p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0" kern="1200" cap="none" spc="0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                        雇员名</a:t>
                      </a:r>
                      <a:r>
                        <a:rPr lang="en-US" altLang="zh-CN" sz="1800" b="0" kern="1200" cap="none" spc="0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+</a:t>
                      </a:r>
                    </a:p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0" kern="1200" cap="none" spc="0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                        当前工资总额</a:t>
                      </a:r>
                      <a:r>
                        <a:rPr lang="en-US" altLang="zh-CN" sz="1800" b="0" kern="1200" cap="none" spc="0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+</a:t>
                      </a:r>
                    </a:p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0" kern="1200" cap="none" spc="0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                        今年迄今为止的工资总额</a:t>
                      </a:r>
                      <a:endParaRPr lang="en-US" altLang="zh-CN" sz="1800" b="0" kern="1200" cap="none" spc="0" dirty="0">
                        <a:ln w="0"/>
                        <a:solidFill>
                          <a:schemeClr val="accent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1D8CF">
                        <a:alpha val="9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4592704"/>
                  </a:ext>
                </a:extLst>
              </a:tr>
            </a:tbl>
          </a:graphicData>
        </a:graphic>
      </p:graphicFrame>
      <p:pic>
        <p:nvPicPr>
          <p:cNvPr id="22" name="Graphic 21">
            <a:extLst>
              <a:ext uri="{FF2B5EF4-FFF2-40B4-BE49-F238E27FC236}">
                <a16:creationId xmlns:a16="http://schemas.microsoft.com/office/drawing/2014/main" id="{C2A0B81D-DD3C-4603-AC2C-8D033EB38B0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 l="7034" t="56303" r="-424"/>
          <a:stretch/>
        </p:blipFill>
        <p:spPr>
          <a:xfrm>
            <a:off x="119870" y="3960159"/>
            <a:ext cx="4525663" cy="1855694"/>
          </a:xfrm>
          <a:prstGeom prst="rect">
            <a:avLst/>
          </a:prstGeom>
        </p:spPr>
      </p:pic>
      <p:sp>
        <p:nvSpPr>
          <p:cNvPr id="188" name="TextBox 187">
            <a:extLst>
              <a:ext uri="{FF2B5EF4-FFF2-40B4-BE49-F238E27FC236}">
                <a16:creationId xmlns:a16="http://schemas.microsoft.com/office/drawing/2014/main" id="{61FFC936-7994-40A1-AE95-75DA6A79EB65}"/>
              </a:ext>
            </a:extLst>
          </p:cNvPr>
          <p:cNvSpPr txBox="1"/>
          <p:nvPr/>
        </p:nvSpPr>
        <p:spPr>
          <a:xfrm>
            <a:off x="1983037" y="3846287"/>
            <a:ext cx="1022381" cy="443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-228624" algn="l" defTabSz="914354" rtl="0" eaLnBrk="1" fontAlgn="auto" latinLnBrk="0" hangingPunct="1">
              <a:lnSpc>
                <a:spcPts val="3300"/>
              </a:lnSpc>
              <a:spcBef>
                <a:spcPts val="600"/>
              </a:spcBef>
              <a:spcAft>
                <a:spcPts val="0"/>
              </a:spcAft>
              <a:buClrTx/>
              <a:buSzPct val="70000"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雇员时间文件</a:t>
            </a:r>
            <a:endParaRPr kumimoji="0" lang="en-US" altLang="zh-CN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AAE76454-F3F9-413D-B6A9-7813AD9BE229}"/>
              </a:ext>
            </a:extLst>
          </p:cNvPr>
          <p:cNvSpPr txBox="1"/>
          <p:nvPr/>
        </p:nvSpPr>
        <p:spPr>
          <a:xfrm>
            <a:off x="256888" y="5101346"/>
            <a:ext cx="1022381" cy="443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-228624" algn="l" defTabSz="914354" rtl="0" eaLnBrk="1" fontAlgn="auto" latinLnBrk="0" hangingPunct="1">
              <a:lnSpc>
                <a:spcPts val="3300"/>
              </a:lnSpc>
              <a:spcBef>
                <a:spcPts val="600"/>
              </a:spcBef>
              <a:spcAft>
                <a:spcPts val="0"/>
              </a:spcAft>
              <a:buClrTx/>
              <a:buSzPct val="70000"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雇员主文件</a:t>
            </a:r>
            <a:endParaRPr kumimoji="0" lang="en-US" altLang="zh-CN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2FBA3EAD-534F-417B-856B-66289A88633B}"/>
              </a:ext>
            </a:extLst>
          </p:cNvPr>
          <p:cNvSpPr txBox="1"/>
          <p:nvPr/>
        </p:nvSpPr>
        <p:spPr>
          <a:xfrm>
            <a:off x="4086876" y="5109831"/>
            <a:ext cx="1022381" cy="443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-228624" algn="l" defTabSz="914354" rtl="0" eaLnBrk="1" fontAlgn="auto" latinLnBrk="0" hangingPunct="1">
              <a:lnSpc>
                <a:spcPts val="3300"/>
              </a:lnSpc>
              <a:spcBef>
                <a:spcPts val="600"/>
              </a:spcBef>
              <a:spcAft>
                <a:spcPts val="0"/>
              </a:spcAft>
              <a:buClrTx/>
              <a:buSzPct val="70000"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雇员</a:t>
            </a:r>
            <a:endParaRPr kumimoji="0" lang="en-US" altLang="zh-CN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83508E95-B101-4D71-92BC-FA75A9C4DD2B}"/>
              </a:ext>
            </a:extLst>
          </p:cNvPr>
          <p:cNvSpPr txBox="1"/>
          <p:nvPr/>
        </p:nvSpPr>
        <p:spPr>
          <a:xfrm>
            <a:off x="1195563" y="5016176"/>
            <a:ext cx="1022381" cy="443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-228624" algn="l" defTabSz="914354" rtl="0" eaLnBrk="1" fontAlgn="auto" latinLnBrk="0" hangingPunct="1">
              <a:lnSpc>
                <a:spcPts val="3300"/>
              </a:lnSpc>
              <a:spcBef>
                <a:spcPts val="600"/>
              </a:spcBef>
              <a:spcAft>
                <a:spcPts val="0"/>
              </a:spcAft>
              <a:buClrTx/>
              <a:buSzPct val="70000"/>
              <a:buFontTx/>
              <a:buNone/>
              <a:tabLst/>
              <a:defRPr/>
            </a:pP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雇员记录</a:t>
            </a:r>
            <a:endParaRPr kumimoji="0" lang="en-US" altLang="zh-CN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44C0981B-EACE-4DB4-BDE8-05FAEA6A8702}"/>
              </a:ext>
            </a:extLst>
          </p:cNvPr>
          <p:cNvSpPr txBox="1"/>
          <p:nvPr/>
        </p:nvSpPr>
        <p:spPr>
          <a:xfrm>
            <a:off x="3148201" y="5016176"/>
            <a:ext cx="1022381" cy="443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-228624" algn="l" defTabSz="914354" rtl="0" eaLnBrk="1" fontAlgn="auto" latinLnBrk="0" hangingPunct="1">
              <a:lnSpc>
                <a:spcPts val="3300"/>
              </a:lnSpc>
              <a:spcBef>
                <a:spcPts val="600"/>
              </a:spcBef>
              <a:spcAft>
                <a:spcPts val="0"/>
              </a:spcAft>
              <a:buClrTx/>
              <a:buSzPct val="70000"/>
              <a:buFontTx/>
              <a:buNone/>
              <a:tabLst/>
              <a:defRPr/>
            </a:pP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雇员工资</a:t>
            </a:r>
            <a:endParaRPr kumimoji="0" lang="en-US" altLang="zh-CN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A7AB05D5-015D-48BC-B903-D64E9CE154E8}"/>
              </a:ext>
            </a:extLst>
          </p:cNvPr>
          <p:cNvSpPr txBox="1"/>
          <p:nvPr/>
        </p:nvSpPr>
        <p:spPr>
          <a:xfrm>
            <a:off x="2429233" y="4368670"/>
            <a:ext cx="1022381" cy="443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-228624" algn="l" defTabSz="914354" rtl="0" eaLnBrk="1" fontAlgn="auto" latinLnBrk="0" hangingPunct="1">
              <a:lnSpc>
                <a:spcPts val="3300"/>
              </a:lnSpc>
              <a:spcBef>
                <a:spcPts val="600"/>
              </a:spcBef>
              <a:spcAft>
                <a:spcPts val="0"/>
              </a:spcAft>
              <a:buClrTx/>
              <a:buSzPct val="70000"/>
              <a:buFontTx/>
              <a:buNone/>
              <a:tabLst/>
              <a:defRPr/>
            </a:pP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时间文件记录</a:t>
            </a:r>
            <a:endParaRPr kumimoji="0" lang="en-US" altLang="zh-CN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49211949-720B-4F9A-BB1C-91584590A709}"/>
              </a:ext>
            </a:extLst>
          </p:cNvPr>
          <p:cNvSpPr txBox="1"/>
          <p:nvPr/>
        </p:nvSpPr>
        <p:spPr>
          <a:xfrm>
            <a:off x="1983036" y="5194352"/>
            <a:ext cx="1022381" cy="443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-228624" algn="l" defTabSz="914354" rtl="0" eaLnBrk="1" fontAlgn="auto" latinLnBrk="0" hangingPunct="1">
              <a:lnSpc>
                <a:spcPts val="3300"/>
              </a:lnSpc>
              <a:spcBef>
                <a:spcPts val="600"/>
              </a:spcBef>
              <a:spcAft>
                <a:spcPts val="0"/>
              </a:spcAft>
              <a:buClrTx/>
              <a:buSzPct val="70000"/>
              <a:buFontTx/>
              <a:buNone/>
              <a:tabLst/>
              <a:defRPr/>
            </a:pP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产生雇员工资</a:t>
            </a:r>
            <a:endParaRPr kumimoji="0" lang="en-US" altLang="zh-CN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8326544A-36B2-463B-AFD0-CCB0DDDBF5D4}"/>
              </a:ext>
            </a:extLst>
          </p:cNvPr>
          <p:cNvSpPr txBox="1"/>
          <p:nvPr/>
        </p:nvSpPr>
        <p:spPr>
          <a:xfrm>
            <a:off x="2314599" y="4827893"/>
            <a:ext cx="1022381" cy="443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-228624" algn="l" defTabSz="914354" rtl="0" eaLnBrk="1" fontAlgn="auto" latinLnBrk="0" hangingPunct="1">
              <a:lnSpc>
                <a:spcPts val="3300"/>
              </a:lnSpc>
              <a:spcBef>
                <a:spcPts val="600"/>
              </a:spcBef>
              <a:spcAft>
                <a:spcPts val="0"/>
              </a:spcAft>
              <a:buClrTx/>
              <a:buSzPct val="70000"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01226875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1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1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1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8" grpId="0"/>
      <p:bldP spid="189" grpId="0"/>
      <p:bldP spid="190" grpId="0"/>
      <p:bldP spid="191" grpId="0"/>
      <p:bldP spid="192" grpId="0"/>
      <p:bldP spid="193" grpId="0"/>
      <p:bldP spid="194" grpId="0"/>
      <p:bldP spid="195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4023646A-26A0-454F-ABAA-D4A028848DE6}"/>
              </a:ext>
            </a:extLst>
          </p:cNvPr>
          <p:cNvSpPr txBox="1">
            <a:spLocks noChangeArrowheads="1"/>
          </p:cNvSpPr>
          <p:nvPr/>
        </p:nvSpPr>
        <p:spPr>
          <a:xfrm>
            <a:off x="281540" y="417683"/>
            <a:ext cx="10124877" cy="92392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68576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1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685734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过程规范</a:t>
            </a: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0" marR="0" lvl="0" indent="0" algn="l" defTabSz="685734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Process Specification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A85664B0-3AB9-48D5-95FF-16BAF1719D88}"/>
              </a:ext>
            </a:extLst>
          </p:cNvPr>
          <p:cNvSpPr txBox="1">
            <a:spLocks noChangeAspect="1"/>
          </p:cNvSpPr>
          <p:nvPr/>
        </p:nvSpPr>
        <p:spPr>
          <a:xfrm>
            <a:off x="281540" y="1427049"/>
            <a:ext cx="5288360" cy="4424905"/>
          </a:xfrm>
          <a:prstGeom prst="rect">
            <a:avLst/>
          </a:prstGeom>
        </p:spPr>
        <p:txBody>
          <a:bodyPr vert="horz" lIns="91440" tIns="45720" rIns="91440" bIns="45720" numCol="1" rtlCol="0">
            <a:noAutofit/>
          </a:bodyPr>
          <a:lstStyle>
            <a:lvl1pPr marL="171442" indent="-171442" algn="l" defTabSz="685766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2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07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090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2974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856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39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22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0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-34" defTabSz="685734">
              <a:lnSpc>
                <a:spcPts val="3300"/>
              </a:lnSpc>
              <a:spcBef>
                <a:spcPts val="600"/>
              </a:spcBef>
              <a:buSzPct val="70000"/>
              <a:buNone/>
              <a:defRPr/>
            </a:pPr>
            <a:r>
              <a:rPr lang="zh-CN" altLang="en-US" sz="2600" b="1" dirty="0">
                <a:solidFill>
                  <a:srgbClr val="002FA7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过程规范表格</a:t>
            </a:r>
            <a:endParaRPr lang="en-US" altLang="zh-CN" sz="2600" b="1" dirty="0">
              <a:solidFill>
                <a:srgbClr val="002FA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-34" defTabSz="685734">
              <a:lnSpc>
                <a:spcPts val="3300"/>
              </a:lnSpc>
              <a:spcBef>
                <a:spcPts val="600"/>
              </a:spcBef>
              <a:buSzPct val="70000"/>
              <a:buNone/>
              <a:defRPr/>
            </a:pPr>
            <a:r>
              <a:rPr lang="zh-CN" altLang="en-US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包含过程编号、过程名、输入</a:t>
            </a:r>
            <a:r>
              <a:rPr lang="en-US" altLang="zh-CN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输出数据流列表、过程逻辑等</a:t>
            </a:r>
            <a:endParaRPr lang="en-US" altLang="zh-CN" sz="2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-34" defTabSz="685734">
              <a:lnSpc>
                <a:spcPts val="3300"/>
              </a:lnSpc>
              <a:spcBef>
                <a:spcPts val="600"/>
              </a:spcBef>
              <a:buSzPct val="70000"/>
              <a:buNone/>
              <a:defRPr/>
            </a:pPr>
            <a:endParaRPr lang="en-US" altLang="zh-CN" sz="2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-34" defTabSz="685734">
              <a:lnSpc>
                <a:spcPts val="3300"/>
              </a:lnSpc>
              <a:spcBef>
                <a:spcPts val="600"/>
              </a:spcBef>
              <a:buSzPct val="70000"/>
              <a:buNone/>
              <a:defRPr/>
            </a:pPr>
            <a:r>
              <a:rPr lang="zh-CN" altLang="en-US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处理过程规范和</a:t>
            </a:r>
            <a:r>
              <a:rPr lang="zh-CN" altLang="en-US" sz="2400" u="sng" dirty="0">
                <a:solidFill>
                  <a:srgbClr val="002F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结构化决策</a:t>
            </a:r>
            <a:r>
              <a:rPr lang="zh-CN" altLang="en-US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时的三种方法：</a:t>
            </a:r>
            <a:endParaRPr lang="en-US" altLang="zh-CN" sz="2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166" indent="-457200" defTabSz="685734">
              <a:lnSpc>
                <a:spcPts val="3300"/>
              </a:lnSpc>
              <a:spcBef>
                <a:spcPts val="600"/>
              </a:spcBef>
              <a:buClr>
                <a:schemeClr val="tx1"/>
              </a:buClr>
              <a:buSzPct val="90000"/>
              <a:buFont typeface="Times New Roman" panose="02020603050405020304" pitchFamily="18" charset="0"/>
              <a:buChar char="‣"/>
              <a:defRPr/>
            </a:pPr>
            <a:r>
              <a:rPr lang="zh-CN" altLang="en-US" sz="2600" b="1" dirty="0">
                <a:solidFill>
                  <a:srgbClr val="002FA7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结构化英语</a:t>
            </a:r>
            <a:endParaRPr lang="en-US" altLang="zh-CN" sz="2600" b="1" dirty="0">
              <a:solidFill>
                <a:srgbClr val="002FA7"/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marL="457166" indent="-457200" defTabSz="685734">
              <a:lnSpc>
                <a:spcPts val="3300"/>
              </a:lnSpc>
              <a:spcBef>
                <a:spcPts val="600"/>
              </a:spcBef>
              <a:buClr>
                <a:schemeClr val="tx1"/>
              </a:buClr>
              <a:buSzPct val="90000"/>
              <a:buFont typeface="Times New Roman" panose="02020603050405020304" pitchFamily="18" charset="0"/>
              <a:buChar char="‣"/>
              <a:defRPr/>
            </a:pPr>
            <a:r>
              <a:rPr lang="zh-CN" altLang="en-US" sz="2600" b="1" dirty="0">
                <a:solidFill>
                  <a:srgbClr val="002FA7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决策表</a:t>
            </a:r>
            <a:endParaRPr lang="en-US" altLang="zh-CN" sz="2600" b="1" dirty="0">
              <a:solidFill>
                <a:srgbClr val="002FA7"/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marL="457166" indent="-457200" defTabSz="685734">
              <a:lnSpc>
                <a:spcPts val="3300"/>
              </a:lnSpc>
              <a:spcBef>
                <a:spcPts val="600"/>
              </a:spcBef>
              <a:buClr>
                <a:schemeClr val="tx1"/>
              </a:buClr>
              <a:buSzPct val="90000"/>
              <a:buFont typeface="Times New Roman" panose="02020603050405020304" pitchFamily="18" charset="0"/>
              <a:buChar char="‣"/>
              <a:defRPr/>
            </a:pPr>
            <a:r>
              <a:rPr lang="zh-CN" altLang="en-US" sz="2600" b="1" dirty="0">
                <a:solidFill>
                  <a:srgbClr val="002FA7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决策树</a:t>
            </a:r>
            <a:endParaRPr lang="en-US" altLang="zh-CN" sz="2600" b="1" dirty="0">
              <a:solidFill>
                <a:srgbClr val="002FA7"/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marL="0" indent="-34" defTabSz="685734">
              <a:lnSpc>
                <a:spcPts val="3300"/>
              </a:lnSpc>
              <a:spcBef>
                <a:spcPts val="600"/>
              </a:spcBef>
              <a:buSzPct val="70000"/>
              <a:buNone/>
              <a:defRPr/>
            </a:pPr>
            <a:endParaRPr lang="en-US" altLang="zh-CN" sz="2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36B27505-6C8D-41F6-8CEB-6A5FF407400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493300" y="38100"/>
          <a:ext cx="6698700" cy="6781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98700">
                  <a:extLst>
                    <a:ext uri="{9D8B030D-6E8A-4147-A177-3AD203B41FA5}">
                      <a16:colId xmlns:a16="http://schemas.microsoft.com/office/drawing/2014/main" val="2200991704"/>
                    </a:ext>
                  </a:extLst>
                </a:gridCol>
              </a:tblGrid>
              <a:tr h="130735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过程规范表</a:t>
                      </a:r>
                      <a:endParaRPr lang="en-US" altLang="zh-CN" sz="18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l"/>
                      <a:r>
                        <a:rPr lang="zh-CN" altLang="en-US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编号：</a:t>
                      </a:r>
                      <a:r>
                        <a:rPr lang="en-US" altLang="zh-CN" b="0" u="sng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1.3</a:t>
                      </a:r>
                    </a:p>
                    <a:p>
                      <a:pPr algn="l"/>
                      <a:r>
                        <a:rPr lang="zh-CN" altLang="en-US" b="0" i="0" u="none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名称：</a:t>
                      </a:r>
                      <a:r>
                        <a:rPr lang="zh-CN" altLang="en-US" b="0" i="0" u="sng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计算可用的商品数量</a:t>
                      </a:r>
                      <a:r>
                        <a:rPr lang="en-US" altLang="zh-CN" b="0" u="sng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</a:t>
                      </a:r>
                    </a:p>
                    <a:p>
                      <a:pPr algn="l"/>
                      <a:r>
                        <a:rPr lang="zh-CN" altLang="en-US" b="0" u="none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描述：确定某种商品是否可供销售，如果不能，则创建一个备订商品记录。确定可用的商品数量</a:t>
                      </a:r>
                      <a:r>
                        <a:rPr lang="en-US" altLang="zh-CN" b="0" u="sng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                    </a:t>
                      </a:r>
                      <a:endParaRPr lang="zh-CN" altLang="en-US" b="0" u="sng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1D8CF">
                        <a:alpha val="28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8389657"/>
                  </a:ext>
                </a:extLst>
              </a:tr>
              <a:tr h="670560"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zh-CN" altLang="en-US" sz="1800" b="0" kern="1200" cap="none" spc="0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输入数据流</a:t>
                      </a:r>
                      <a:endParaRPr lang="en-US" altLang="zh-CN" sz="1800" b="0" kern="1200" cap="none" spc="0" dirty="0">
                        <a:ln w="0"/>
                        <a:solidFill>
                          <a:schemeClr val="accent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0" indent="0" algn="l">
                        <a:buNone/>
                      </a:pPr>
                      <a:r>
                        <a:rPr lang="zh-CN" altLang="en-US" sz="1800" b="0" u="none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有效的商品，从过程</a:t>
                      </a:r>
                      <a:r>
                        <a:rPr lang="en-US" altLang="zh-CN" sz="1800" b="0" u="none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1.2</a:t>
                      </a:r>
                      <a:r>
                        <a:rPr lang="zh-CN" altLang="en-US" sz="1800" b="0" u="none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输入，现有商品数量，从商品记录输入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1D8CF">
                        <a:alpha val="28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0969368"/>
                  </a:ext>
                </a:extLst>
              </a:tr>
              <a:tr h="990600"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zh-CN" altLang="en-US" sz="1800" b="0" kern="1200" cap="none" spc="0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输出数据流</a:t>
                      </a:r>
                      <a:endParaRPr lang="en-US" altLang="zh-CN" sz="1800" b="0" kern="1200" cap="none" spc="0" dirty="0">
                        <a:ln w="0"/>
                        <a:solidFill>
                          <a:schemeClr val="accent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0" indent="0" algn="l">
                        <a:buNone/>
                      </a:pPr>
                      <a:r>
                        <a:rPr lang="zh-CN" altLang="en-US" sz="1800" b="0" u="none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可用的商品（商品编号</a:t>
                      </a:r>
                      <a:r>
                        <a:rPr lang="en-US" altLang="zh-CN" sz="1800" b="0" u="none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+</a:t>
                      </a:r>
                      <a:r>
                        <a:rPr lang="zh-CN" altLang="en-US" sz="1800" b="0" u="none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已销售的数量），输出到过程</a:t>
                      </a:r>
                      <a:r>
                        <a:rPr lang="en-US" altLang="zh-CN" sz="1800" b="0" u="none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1.4</a:t>
                      </a:r>
                      <a:r>
                        <a:rPr lang="zh-CN" altLang="en-US" sz="1800" b="0" u="none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或</a:t>
                      </a:r>
                      <a:r>
                        <a:rPr lang="en-US" altLang="zh-CN" sz="1800" b="0" u="none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1.5</a:t>
                      </a:r>
                    </a:p>
                    <a:p>
                      <a:pPr marL="0" indent="0" algn="l">
                        <a:buNone/>
                      </a:pPr>
                      <a:r>
                        <a:rPr lang="zh-CN" altLang="en-US" sz="1800" b="0" u="none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备订商品，输出到库存控制（</a:t>
                      </a:r>
                      <a:r>
                        <a:rPr lang="en-US" altLang="zh-CN" sz="1800" b="0" u="none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Inventory Control</a:t>
                      </a:r>
                      <a:r>
                        <a:rPr lang="zh-CN" altLang="en-US" sz="1800" b="0" u="none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）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1D8CF">
                        <a:alpha val="28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3683205"/>
                  </a:ext>
                </a:extLst>
              </a:tr>
              <a:tr h="3433133"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zh-CN" altLang="en-US" b="0" cap="none" spc="0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过程逻辑：</a:t>
                      </a:r>
                      <a:endParaRPr lang="en-US" altLang="zh-CN" b="0" cap="none" spc="0" dirty="0">
                        <a:ln w="0"/>
                        <a:solidFill>
                          <a:schemeClr val="accent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marL="0" indent="0" algn="l">
                        <a:buNone/>
                      </a:pPr>
                      <a:r>
                        <a:rPr lang="en-US" altLang="zh-CN" sz="1800" b="0" u="none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IF </a:t>
                      </a:r>
                      <a:r>
                        <a:rPr lang="zh-CN" altLang="en-US" sz="1800" b="0" u="none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订购的商品数量 大于 现有的商品数量</a:t>
                      </a:r>
                      <a:endParaRPr lang="en-US" altLang="zh-CN" sz="1800" b="0" u="none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342883" lvl="1" indent="0" algn="l">
                        <a:buNone/>
                      </a:pPr>
                      <a:r>
                        <a:rPr lang="en-US" altLang="zh-CN" sz="1800" b="0" u="none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Then </a:t>
                      </a:r>
                      <a:r>
                        <a:rPr lang="zh-CN" altLang="en-US" sz="1800" b="0" u="none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把 订购的商品数量 赋给 可用的商品数量</a:t>
                      </a:r>
                      <a:endParaRPr lang="en-US" altLang="zh-CN" sz="1800" b="0" u="none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342883" lvl="1" indent="0" algn="l">
                        <a:buNone/>
                      </a:pPr>
                      <a:r>
                        <a:rPr lang="en-US" altLang="zh-CN" sz="1800" b="0" u="none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         </a:t>
                      </a:r>
                      <a:r>
                        <a:rPr lang="zh-CN" altLang="en-US" sz="1800" b="0" u="none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把 订购的商品编号 赋给 可用的商品编号</a:t>
                      </a:r>
                      <a:endParaRPr lang="en-US" altLang="zh-CN" sz="1800" b="0" u="none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0" indent="0" algn="l">
                        <a:buNone/>
                      </a:pPr>
                      <a:r>
                        <a:rPr lang="en-US" altLang="zh-CN" sz="1800" b="0" u="none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ELSE </a:t>
                      </a:r>
                    </a:p>
                    <a:p>
                      <a:pPr marL="0" indent="0" algn="l">
                        <a:buNone/>
                      </a:pPr>
                      <a:r>
                        <a:rPr lang="en-US" altLang="zh-CN" sz="1800" b="0" u="none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 </a:t>
                      </a:r>
                      <a:r>
                        <a:rPr lang="zh-CN" altLang="en-US" sz="1800" b="0" u="none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订购的商品数量 减去 现有的商品数量</a:t>
                      </a:r>
                      <a:endParaRPr lang="en-US" altLang="zh-CN" sz="1800" b="0" u="none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0" indent="0" algn="l">
                        <a:buNone/>
                      </a:pPr>
                      <a:r>
                        <a:rPr lang="en-US" altLang="zh-CN" sz="1800" b="0" u="none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      </a:t>
                      </a:r>
                      <a:r>
                        <a:rPr lang="zh-CN" altLang="en-US" sz="1800" b="0" u="none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得出 备订数量</a:t>
                      </a:r>
                      <a:endParaRPr lang="en-US" altLang="zh-CN" sz="1800" b="0" u="none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0" indent="0" algn="l">
                        <a:buNone/>
                      </a:pPr>
                      <a:r>
                        <a:rPr lang="en-US" altLang="zh-CN" sz="1800" b="0" u="none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 </a:t>
                      </a:r>
                      <a:r>
                        <a:rPr lang="zh-CN" altLang="en-US" sz="1800" b="0" u="none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把 备订的数量 赋给 备订的商品记录</a:t>
                      </a:r>
                      <a:endParaRPr lang="en-US" altLang="zh-CN" sz="1800" b="0" u="none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0" indent="0" algn="l">
                        <a:buNone/>
                      </a:pPr>
                      <a:r>
                        <a:rPr lang="en-US" altLang="zh-CN" sz="1800" b="0" u="none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 </a:t>
                      </a:r>
                      <a:r>
                        <a:rPr lang="zh-CN" altLang="en-US" sz="1800" b="0" u="none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把 商品编号 赋给 备订的商品记录</a:t>
                      </a:r>
                      <a:endParaRPr lang="en-US" altLang="zh-CN" sz="1800" b="0" u="none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0" indent="0" algn="l">
                        <a:buNone/>
                      </a:pPr>
                      <a:r>
                        <a:rPr lang="en-US" altLang="zh-CN" sz="1800" b="0" u="none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 </a:t>
                      </a:r>
                      <a:r>
                        <a:rPr lang="zh-CN" altLang="en-US" sz="1800" b="0" u="none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写入 备订的商品记录</a:t>
                      </a:r>
                      <a:endParaRPr lang="en-US" altLang="zh-CN" sz="1800" b="0" u="none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0" indent="0" algn="l">
                        <a:buNone/>
                      </a:pPr>
                      <a:r>
                        <a:rPr lang="en-US" altLang="zh-CN" sz="1800" b="0" u="none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 </a:t>
                      </a:r>
                      <a:r>
                        <a:rPr lang="zh-CN" altLang="en-US" sz="1800" b="0" u="none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把现有 商品数量 赋给 可用的商品数量</a:t>
                      </a:r>
                      <a:endParaRPr lang="en-US" altLang="zh-CN" sz="1800" b="0" u="none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0" indent="0" algn="l">
                        <a:buNone/>
                      </a:pPr>
                      <a:r>
                        <a:rPr lang="en-US" altLang="zh-CN" sz="1800" b="0" u="none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 </a:t>
                      </a:r>
                      <a:r>
                        <a:rPr lang="zh-CN" altLang="en-US" sz="1800" b="0" u="none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把 订购的商品编号 赋给 可用的商品编号</a:t>
                      </a:r>
                      <a:endParaRPr lang="en-US" altLang="zh-CN" sz="1800" b="0" u="none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0" indent="0" algn="l">
                        <a:buNone/>
                      </a:pPr>
                      <a:r>
                        <a:rPr lang="en-US" altLang="zh-CN" sz="1800" b="0" u="none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ENDIF</a:t>
                      </a:r>
                      <a:endParaRPr lang="zh-CN" altLang="en-US" sz="1800" b="0" u="none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1D8CF">
                        <a:alpha val="28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1949111"/>
                  </a:ext>
                </a:extLst>
              </a:tr>
            </a:tbl>
          </a:graphicData>
        </a:graphic>
      </p:graphicFrame>
      <p:grpSp>
        <p:nvGrpSpPr>
          <p:cNvPr id="12" name="Group 11">
            <a:extLst>
              <a:ext uri="{FF2B5EF4-FFF2-40B4-BE49-F238E27FC236}">
                <a16:creationId xmlns:a16="http://schemas.microsoft.com/office/drawing/2014/main" id="{EB45D6FB-3F1B-4B5C-9E0A-15EC33CB98C7}"/>
              </a:ext>
            </a:extLst>
          </p:cNvPr>
          <p:cNvGrpSpPr/>
          <p:nvPr/>
        </p:nvGrpSpPr>
        <p:grpSpPr>
          <a:xfrm>
            <a:off x="5684120" y="708829"/>
            <a:ext cx="6317060" cy="5440342"/>
            <a:chOff x="5593400" y="739627"/>
            <a:chExt cx="6317060" cy="5440342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5936DB1-B4DD-4D4F-8C07-6C00D31CBD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93400" y="739627"/>
              <a:ext cx="6317060" cy="5098710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83782C7-E07B-47D6-BFAD-08FF3C9B7F88}"/>
                </a:ext>
              </a:extLst>
            </p:cNvPr>
            <p:cNvSpPr txBox="1"/>
            <p:nvPr/>
          </p:nvSpPr>
          <p:spPr>
            <a:xfrm>
              <a:off x="5593400" y="5838337"/>
              <a:ext cx="6107372" cy="3416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354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过程规范与数据流图的联系</a:t>
              </a:r>
              <a:endPara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91137733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4023646A-26A0-454F-ABAA-D4A028848DE6}"/>
              </a:ext>
            </a:extLst>
          </p:cNvPr>
          <p:cNvSpPr txBox="1">
            <a:spLocks noChangeArrowheads="1"/>
          </p:cNvSpPr>
          <p:nvPr/>
        </p:nvSpPr>
        <p:spPr>
          <a:xfrm>
            <a:off x="281540" y="417683"/>
            <a:ext cx="10124877" cy="92392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68576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1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685734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过程规范</a:t>
            </a: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0" marR="0" lvl="0" indent="0" algn="l" defTabSz="685734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Process Specification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59D28D8-A9FF-44EA-A822-FB6C1E2AABE9}"/>
              </a:ext>
            </a:extLst>
          </p:cNvPr>
          <p:cNvGrpSpPr/>
          <p:nvPr/>
        </p:nvGrpSpPr>
        <p:grpSpPr>
          <a:xfrm>
            <a:off x="5593400" y="1090147"/>
            <a:ext cx="6317060" cy="5440342"/>
            <a:chOff x="5593400" y="739627"/>
            <a:chExt cx="6317060" cy="5440342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155527D-C2D5-494C-BB6D-A04041D669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93400" y="739627"/>
              <a:ext cx="6317060" cy="5098710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5713C99-04C0-4B6B-9865-A017BA8C9F5A}"/>
                </a:ext>
              </a:extLst>
            </p:cNvPr>
            <p:cNvSpPr txBox="1"/>
            <p:nvPr/>
          </p:nvSpPr>
          <p:spPr>
            <a:xfrm>
              <a:off x="5593400" y="5838337"/>
              <a:ext cx="6107372" cy="3416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354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过程规范与数据流图的联系</a:t>
              </a:r>
              <a:endPara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A85664B0-3AB9-48D5-95FF-16BAF1719D88}"/>
              </a:ext>
            </a:extLst>
          </p:cNvPr>
          <p:cNvSpPr txBox="1">
            <a:spLocks noChangeAspect="1"/>
          </p:cNvSpPr>
          <p:nvPr/>
        </p:nvSpPr>
        <p:spPr>
          <a:xfrm>
            <a:off x="281540" y="1496248"/>
            <a:ext cx="5311860" cy="4424905"/>
          </a:xfrm>
          <a:prstGeom prst="rect">
            <a:avLst/>
          </a:prstGeom>
        </p:spPr>
        <p:txBody>
          <a:bodyPr vert="horz" lIns="91440" tIns="45720" rIns="91440" bIns="45720" numCol="1" rtlCol="0">
            <a:noAutofit/>
          </a:bodyPr>
          <a:lstStyle>
            <a:lvl1pPr marL="171442" indent="-171442" algn="l" defTabSz="685766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2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07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090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2974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856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39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22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0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-34" algn="l" defTabSz="685734" rtl="0" eaLnBrk="1" fontAlgn="auto" latinLnBrk="0" hangingPunct="1">
              <a:lnSpc>
                <a:spcPts val="3300"/>
              </a:lnSpc>
              <a:spcBef>
                <a:spcPts val="1200"/>
              </a:spcBef>
              <a:spcAft>
                <a:spcPts val="0"/>
              </a:spcAft>
              <a:buClrTx/>
              <a:buSzPct val="70000"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2600" b="1" i="0" u="none" strike="noStrike" kern="1200" cap="none" spc="0" normalizeH="0" baseline="0" noProof="0" dirty="0">
                <a:ln>
                  <a:noFill/>
                </a:ln>
                <a:solidFill>
                  <a:srgbClr val="002FA7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+mn-cs"/>
              </a:rPr>
              <a:t>结构化英语</a:t>
            </a:r>
            <a:endParaRPr kumimoji="0" lang="en-US" altLang="zh-CN" sz="2600" b="1" i="0" u="none" strike="noStrike" kern="1200" cap="none" spc="0" normalizeH="0" baseline="0" noProof="0" dirty="0">
              <a:ln>
                <a:noFill/>
              </a:ln>
              <a:solidFill>
                <a:srgbClr val="002FA7"/>
              </a:solidFill>
              <a:effectLst/>
              <a:uLnTx/>
              <a:uFillTx/>
              <a:latin typeface="华文仿宋" panose="02010600040101010101" pitchFamily="2" charset="-122"/>
              <a:ea typeface="华文仿宋" panose="02010600040101010101" pitchFamily="2" charset="-122"/>
              <a:cs typeface="+mn-cs"/>
            </a:endParaRPr>
          </a:p>
          <a:p>
            <a:pPr marL="0" marR="0" lvl="0" indent="-34" algn="l" defTabSz="685734" rtl="0" eaLnBrk="1" fontAlgn="auto" latinLnBrk="0" hangingPunct="1">
              <a:lnSpc>
                <a:spcPts val="3300"/>
              </a:lnSpc>
              <a:spcBef>
                <a:spcPts val="600"/>
              </a:spcBef>
              <a:spcAft>
                <a:spcPts val="0"/>
              </a:spcAft>
              <a:buClrTx/>
              <a:buSzPct val="70000"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结合结构化变成和自然语言的优点，用于说明过程模型中的基本过程的内部逻辑</a:t>
            </a:r>
            <a:endParaRPr kumimoji="0" lang="en-US" altLang="zh-CN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-34" algn="l" defTabSz="685734" rtl="0" eaLnBrk="1" fontAlgn="auto" latinLnBrk="0" hangingPunct="1">
              <a:lnSpc>
                <a:spcPts val="3300"/>
              </a:lnSpc>
              <a:spcBef>
                <a:spcPts val="600"/>
              </a:spcBef>
              <a:spcAft>
                <a:spcPts val="0"/>
              </a:spcAft>
              <a:buClrTx/>
              <a:buSzPct val="70000"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2FA7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+mn-cs"/>
              </a:rPr>
              <a:t>决策表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2FA7"/>
              </a:solidFill>
              <a:effectLst/>
              <a:uLnTx/>
              <a:uFillTx/>
              <a:latin typeface="华文仿宋" panose="02010600040101010101" pitchFamily="2" charset="-122"/>
              <a:ea typeface="华文仿宋" panose="02010600040101010101" pitchFamily="2" charset="-122"/>
              <a:cs typeface="+mn-cs"/>
            </a:endParaRPr>
          </a:p>
          <a:p>
            <a:pPr marL="0" indent="-34" defTabSz="685734">
              <a:lnSpc>
                <a:spcPts val="3300"/>
              </a:lnSpc>
              <a:spcBef>
                <a:spcPts val="1200"/>
              </a:spcBef>
              <a:buSzPct val="70000"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多个条件和条件组合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(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嵌套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IF)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情况下</a:t>
            </a:r>
            <a:r>
              <a:rPr lang="zh-CN" altLang="en-US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的逻辑建模工具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indent="-34" defTabSz="685734">
              <a:lnSpc>
                <a:spcPts val="3300"/>
              </a:lnSpc>
              <a:spcBef>
                <a:spcPts val="1200"/>
              </a:spcBef>
              <a:buSzPct val="70000"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2FA7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+mn-cs"/>
              </a:rPr>
              <a:t>决策树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2FA7"/>
              </a:solidFill>
              <a:effectLst/>
              <a:uLnTx/>
              <a:uFillTx/>
              <a:latin typeface="华文仿宋" panose="02010600040101010101" pitchFamily="2" charset="-122"/>
              <a:ea typeface="华文仿宋" panose="02010600040101010101" pitchFamily="2" charset="-122"/>
              <a:cs typeface="+mn-cs"/>
            </a:endParaRPr>
          </a:p>
          <a:p>
            <a:pPr marL="0" indent="-34" defTabSz="685734">
              <a:lnSpc>
                <a:spcPts val="3300"/>
              </a:lnSpc>
              <a:spcBef>
                <a:spcPts val="1200"/>
              </a:spcBef>
              <a:buSzPct val="70000"/>
              <a:buNone/>
              <a:defRPr/>
            </a:pPr>
            <a:r>
              <a:rPr lang="zh-CN" altLang="en-US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当决策过程出现复杂分支或必须按特定顺序进行一连串决策时，可以使用决策树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2FA7"/>
              </a:solidFill>
              <a:effectLst/>
              <a:uLnTx/>
              <a:uFillTx/>
              <a:latin typeface="华文仿宋" panose="02010600040101010101" pitchFamily="2" charset="-122"/>
              <a:ea typeface="华文仿宋" panose="02010600040101010101" pitchFamily="2" charset="-122"/>
              <a:cs typeface="+mn-cs"/>
            </a:endParaRPr>
          </a:p>
          <a:p>
            <a:pPr marL="0" marR="0" lvl="0" indent="-34" algn="l" defTabSz="685734" rtl="0" eaLnBrk="1" fontAlgn="auto" latinLnBrk="0" hangingPunct="1">
              <a:lnSpc>
                <a:spcPts val="3300"/>
              </a:lnSpc>
              <a:spcBef>
                <a:spcPts val="600"/>
              </a:spcBef>
              <a:spcAft>
                <a:spcPts val="0"/>
              </a:spcAft>
              <a:buClrTx/>
              <a:buSzPct val="70000"/>
              <a:buFont typeface="Arial" panose="020B0604020202020204" pitchFamily="34" charset="0"/>
              <a:buNone/>
              <a:tabLst/>
              <a:defRPr/>
            </a:pP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761382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4023646A-26A0-454F-ABAA-D4A028848DE6}"/>
              </a:ext>
            </a:extLst>
          </p:cNvPr>
          <p:cNvSpPr txBox="1">
            <a:spLocks noChangeArrowheads="1"/>
          </p:cNvSpPr>
          <p:nvPr/>
        </p:nvSpPr>
        <p:spPr>
          <a:xfrm>
            <a:off x="209551" y="-95894"/>
            <a:ext cx="10124877" cy="92392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68576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1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685734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结构化英语  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Structured English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A85664B0-3AB9-48D5-95FF-16BAF1719D88}"/>
              </a:ext>
            </a:extLst>
          </p:cNvPr>
          <p:cNvSpPr txBox="1">
            <a:spLocks noChangeAspect="1"/>
          </p:cNvSpPr>
          <p:nvPr/>
        </p:nvSpPr>
        <p:spPr>
          <a:xfrm>
            <a:off x="315096" y="1770611"/>
            <a:ext cx="5288360" cy="4424905"/>
          </a:xfrm>
          <a:prstGeom prst="rect">
            <a:avLst/>
          </a:prstGeom>
        </p:spPr>
        <p:txBody>
          <a:bodyPr vert="horz" lIns="91440" tIns="45720" rIns="91440" bIns="45720" numCol="1" rtlCol="0">
            <a:noAutofit/>
          </a:bodyPr>
          <a:lstStyle>
            <a:lvl1pPr marL="171442" indent="-171442" algn="l" defTabSz="685766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2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07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090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2974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856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39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22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0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-34" algn="l" defTabSz="685734" rtl="0" eaLnBrk="1" fontAlgn="auto" latinLnBrk="0" hangingPunct="1">
              <a:lnSpc>
                <a:spcPts val="3300"/>
              </a:lnSpc>
              <a:spcBef>
                <a:spcPts val="600"/>
              </a:spcBef>
              <a:spcAft>
                <a:spcPts val="0"/>
              </a:spcAft>
              <a:buClrTx/>
              <a:buSzPct val="70000"/>
              <a:buFont typeface="Arial" panose="020B0604020202020204" pitchFamily="34" charset="0"/>
              <a:buNone/>
              <a:tabLst/>
              <a:defRPr/>
            </a:pPr>
            <a:endParaRPr kumimoji="0" lang="en-US" altLang="zh-CN" sz="29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华文仿宋" panose="02010600040101010101" pitchFamily="2" charset="-122"/>
              <a:ea typeface="华文仿宋" panose="02010600040101010101" pitchFamily="2" charset="-122"/>
              <a:cs typeface="+mn-cs"/>
            </a:endParaRPr>
          </a:p>
        </p:txBody>
      </p:sp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526EABCD-86BB-4C48-B121-72476FAC53F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855694" y="1108128"/>
          <a:ext cx="8821460" cy="57498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10730">
                  <a:extLst>
                    <a:ext uri="{9D8B030D-6E8A-4147-A177-3AD203B41FA5}">
                      <a16:colId xmlns:a16="http://schemas.microsoft.com/office/drawing/2014/main" val="2200991704"/>
                    </a:ext>
                  </a:extLst>
                </a:gridCol>
                <a:gridCol w="4410730">
                  <a:extLst>
                    <a:ext uri="{9D8B030D-6E8A-4147-A177-3AD203B41FA5}">
                      <a16:colId xmlns:a16="http://schemas.microsoft.com/office/drawing/2014/main" val="3773289471"/>
                    </a:ext>
                  </a:extLst>
                </a:gridCol>
              </a:tblGrid>
              <a:tr h="720672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结构化英语类型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1D8C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示例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1D8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8389657"/>
                  </a:ext>
                </a:extLst>
              </a:tr>
              <a:tr h="880420">
                <a:tc>
                  <a:txBody>
                    <a:bodyPr/>
                    <a:lstStyle/>
                    <a:p>
                      <a:pPr algn="l"/>
                      <a:r>
                        <a:rPr lang="zh-CN" altLang="en-US" b="0" cap="none" spc="0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顺序结构</a:t>
                      </a:r>
                      <a:endParaRPr lang="en-US" altLang="zh-CN" b="0" cap="none" spc="0" dirty="0">
                        <a:ln w="0"/>
                        <a:solidFill>
                          <a:schemeClr val="accent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lvl="1" algn="l"/>
                      <a:r>
                        <a:rPr lang="zh-CN" altLang="en-US" b="0" cap="none" spc="0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一个没有分支的指令块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b="0" cap="none" spc="0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行动</a:t>
                      </a:r>
                      <a:r>
                        <a:rPr lang="en-US" altLang="zh-CN" b="0" cap="none" spc="0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#1</a:t>
                      </a:r>
                    </a:p>
                    <a:p>
                      <a:pPr algn="l"/>
                      <a:r>
                        <a:rPr lang="zh-CN" altLang="en-US" b="0" cap="none" spc="0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行动</a:t>
                      </a:r>
                      <a:r>
                        <a:rPr lang="en-US" altLang="zh-CN" b="0" cap="none" spc="0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#2</a:t>
                      </a:r>
                    </a:p>
                    <a:p>
                      <a:pPr algn="l"/>
                      <a:r>
                        <a:rPr lang="zh-CN" altLang="en-US" b="0" cap="none" spc="0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行动</a:t>
                      </a:r>
                      <a:r>
                        <a:rPr lang="en-US" altLang="zh-CN" b="0" cap="none" spc="0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#3</a:t>
                      </a:r>
                      <a:endParaRPr lang="zh-CN" altLang="en-US" b="0" cap="none" spc="0" dirty="0">
                        <a:ln w="0"/>
                        <a:solidFill>
                          <a:schemeClr val="accent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2531088"/>
                  </a:ext>
                </a:extLst>
              </a:tr>
              <a:tr h="1144545">
                <a:tc>
                  <a:txBody>
                    <a:bodyPr/>
                    <a:lstStyle/>
                    <a:p>
                      <a:pPr algn="l"/>
                      <a:r>
                        <a:rPr lang="zh-CN" altLang="en-US" b="0" cap="none" spc="0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判定结构</a:t>
                      </a:r>
                      <a:endParaRPr lang="en-US" altLang="zh-CN" b="0" cap="none" spc="0" dirty="0">
                        <a:ln w="0"/>
                        <a:solidFill>
                          <a:schemeClr val="accent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lvl="1" algn="l"/>
                      <a:r>
                        <a:rPr lang="zh-CN" altLang="en-US" b="0" cap="none" spc="0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当且仅当条件为真时，执行后面的语句；否则，跳转到</a:t>
                      </a:r>
                      <a:r>
                        <a:rPr lang="en-US" altLang="zh-CN" b="0" cap="none" spc="0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ELSE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b="0" cap="none" spc="0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IF </a:t>
                      </a:r>
                      <a:r>
                        <a:rPr lang="zh-CN" altLang="en-US" b="0" cap="none" spc="0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条件</a:t>
                      </a:r>
                      <a:r>
                        <a:rPr lang="en-US" altLang="zh-CN" b="0" cap="none" spc="0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</a:t>
                      </a:r>
                      <a:r>
                        <a:rPr lang="zh-CN" altLang="en-US" b="0" cap="none" spc="0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为</a:t>
                      </a:r>
                      <a:r>
                        <a:rPr lang="en-US" altLang="zh-CN" b="0" cap="none" spc="0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True</a:t>
                      </a:r>
                    </a:p>
                    <a:p>
                      <a:pPr lvl="1" algn="l"/>
                      <a:r>
                        <a:rPr lang="en-US" altLang="zh-CN" b="0" cap="none" spc="0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Then </a:t>
                      </a:r>
                      <a:r>
                        <a:rPr lang="zh-CN" altLang="en-US" b="0" cap="none" spc="0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实现行动 </a:t>
                      </a:r>
                      <a:r>
                        <a:rPr lang="en-US" altLang="zh-CN" b="0" cap="none" spc="0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</a:t>
                      </a:r>
                    </a:p>
                    <a:p>
                      <a:pPr algn="l"/>
                      <a:r>
                        <a:rPr lang="en-US" altLang="zh-CN" b="0" cap="none" spc="0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ELSE </a:t>
                      </a:r>
                      <a:r>
                        <a:rPr lang="zh-CN" altLang="en-US" b="0" cap="none" spc="0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实现行动 </a:t>
                      </a:r>
                      <a:r>
                        <a:rPr lang="en-US" altLang="zh-CN" b="0" cap="none" spc="0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</a:t>
                      </a:r>
                    </a:p>
                    <a:p>
                      <a:pPr algn="l"/>
                      <a:r>
                        <a:rPr lang="en-US" altLang="zh-CN" b="0" cap="none" spc="0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ENDIF</a:t>
                      </a:r>
                      <a:endParaRPr lang="zh-CN" altLang="en-US" b="0" cap="none" spc="0" dirty="0">
                        <a:ln w="0"/>
                        <a:solidFill>
                          <a:schemeClr val="accent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0867266"/>
                  </a:ext>
                </a:extLst>
              </a:tr>
              <a:tr h="1936923">
                <a:tc>
                  <a:txBody>
                    <a:bodyPr/>
                    <a:lstStyle/>
                    <a:p>
                      <a:pPr algn="l"/>
                      <a:r>
                        <a:rPr lang="zh-CN" altLang="en-US" b="0" cap="none" spc="0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选择结构</a:t>
                      </a:r>
                      <a:endParaRPr lang="en-US" altLang="zh-CN" b="0" cap="none" spc="0" dirty="0">
                        <a:ln w="0"/>
                        <a:solidFill>
                          <a:schemeClr val="accent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lvl="1" algn="l"/>
                      <a:r>
                        <a:rPr lang="zh-CN" altLang="en-US" b="0" cap="none" spc="0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一种特殊的判定结构类型，其中的各种情况是互斥的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b="0" cap="none" spc="0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IF Case#1 </a:t>
                      </a:r>
                      <a:r>
                        <a:rPr lang="zh-CN" altLang="en-US" b="0" cap="none" spc="0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实现行动</a:t>
                      </a:r>
                      <a:r>
                        <a:rPr lang="en-US" altLang="zh-CN" b="0" cap="none" spc="0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#1</a:t>
                      </a:r>
                    </a:p>
                    <a:p>
                      <a:pPr algn="l"/>
                      <a:r>
                        <a:rPr lang="en-US" altLang="zh-CN" b="0" cap="none" spc="0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ELSE IF Case #2</a:t>
                      </a:r>
                    </a:p>
                    <a:p>
                      <a:pPr lvl="1" algn="l"/>
                      <a:r>
                        <a:rPr lang="zh-CN" altLang="en-US" b="0" cap="none" spc="0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实现行动</a:t>
                      </a:r>
                      <a:r>
                        <a:rPr lang="en-US" altLang="zh-CN" b="0" cap="none" spc="0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#2</a:t>
                      </a:r>
                    </a:p>
                    <a:p>
                      <a:pPr algn="l"/>
                      <a:r>
                        <a:rPr lang="en-US" altLang="zh-CN" b="0" cap="none" spc="0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ELSE IF Case #3</a:t>
                      </a:r>
                    </a:p>
                    <a:p>
                      <a:pPr lvl="1" algn="l"/>
                      <a:r>
                        <a:rPr lang="zh-CN" altLang="en-US" b="0" cap="none" spc="0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实现行动</a:t>
                      </a:r>
                      <a:r>
                        <a:rPr lang="en-US" altLang="zh-CN" b="0" cap="none" spc="0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#3</a:t>
                      </a:r>
                    </a:p>
                    <a:p>
                      <a:pPr algn="l"/>
                      <a:r>
                        <a:rPr lang="en-US" altLang="zh-CN" b="0" cap="none" spc="0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ELSE </a:t>
                      </a:r>
                      <a:r>
                        <a:rPr lang="zh-CN" altLang="en-US" b="0" cap="none" spc="0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打印错误</a:t>
                      </a:r>
                      <a:endParaRPr lang="en-US" altLang="zh-CN" b="0" cap="none" spc="0" dirty="0">
                        <a:ln w="0"/>
                        <a:solidFill>
                          <a:schemeClr val="accent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l"/>
                      <a:r>
                        <a:rPr lang="en-US" altLang="zh-CN" b="0" cap="none" spc="0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ENDIF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4277201"/>
                  </a:ext>
                </a:extLst>
              </a:tr>
              <a:tr h="880420">
                <a:tc>
                  <a:txBody>
                    <a:bodyPr/>
                    <a:lstStyle/>
                    <a:p>
                      <a:pPr algn="l"/>
                      <a:r>
                        <a:rPr lang="zh-CN" altLang="en-US" b="0" cap="none" spc="0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迭代结构</a:t>
                      </a:r>
                      <a:endParaRPr lang="en-US" altLang="zh-CN" b="0" cap="none" spc="0" dirty="0">
                        <a:ln w="0"/>
                        <a:solidFill>
                          <a:schemeClr val="accent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lvl="1" algn="l"/>
                      <a:r>
                        <a:rPr lang="zh-CN" altLang="en-US" b="0" cap="none" spc="0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语句块在完成前一直重复执行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b="0" cap="none" spc="0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DO WHILE </a:t>
                      </a:r>
                      <a:r>
                        <a:rPr lang="zh-CN" altLang="en-US" b="0" cap="none" spc="0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有客户</a:t>
                      </a:r>
                      <a:endParaRPr lang="en-US" altLang="zh-CN" b="0" cap="none" spc="0" dirty="0">
                        <a:ln w="0"/>
                        <a:solidFill>
                          <a:schemeClr val="accent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l"/>
                      <a:r>
                        <a:rPr lang="zh-CN" altLang="en-US" b="0" cap="none" spc="0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行动</a:t>
                      </a:r>
                      <a:r>
                        <a:rPr lang="en-US" altLang="zh-CN" b="0" cap="none" spc="0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#1</a:t>
                      </a:r>
                    </a:p>
                    <a:p>
                      <a:pPr algn="l"/>
                      <a:r>
                        <a:rPr lang="en-US" altLang="zh-CN" b="0" cap="none" spc="0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ENDDO</a:t>
                      </a:r>
                      <a:endParaRPr lang="zh-CN" altLang="en-US" b="0" cap="none" spc="0" dirty="0">
                        <a:ln w="0"/>
                        <a:solidFill>
                          <a:schemeClr val="accent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1877794"/>
                  </a:ext>
                </a:extLst>
              </a:tr>
            </a:tbl>
          </a:graphicData>
        </a:graphic>
      </p:graphicFrame>
      <p:grpSp>
        <p:nvGrpSpPr>
          <p:cNvPr id="6" name="Group 5">
            <a:extLst>
              <a:ext uri="{FF2B5EF4-FFF2-40B4-BE49-F238E27FC236}">
                <a16:creationId xmlns:a16="http://schemas.microsoft.com/office/drawing/2014/main" id="{52AF9001-736D-4C2C-8F2A-5C769775B4E8}"/>
              </a:ext>
            </a:extLst>
          </p:cNvPr>
          <p:cNvGrpSpPr/>
          <p:nvPr/>
        </p:nvGrpSpPr>
        <p:grpSpPr>
          <a:xfrm>
            <a:off x="-217170" y="91785"/>
            <a:ext cx="12626340" cy="1472490"/>
            <a:chOff x="-213360" y="1402414"/>
            <a:chExt cx="12626340" cy="1472490"/>
          </a:xfrm>
        </p:grpSpPr>
        <p:sp>
          <p:nvSpPr>
            <p:cNvPr id="8" name="Content Placeholder 3">
              <a:extLst>
                <a:ext uri="{FF2B5EF4-FFF2-40B4-BE49-F238E27FC236}">
                  <a16:creationId xmlns:a16="http://schemas.microsoft.com/office/drawing/2014/main" id="{A5ADCD01-B0A2-44C4-A56D-8840DDDA0A6B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5204460" y="1402414"/>
              <a:ext cx="7017102" cy="1472490"/>
            </a:xfrm>
            <a:prstGeom prst="rect">
              <a:avLst/>
            </a:prstGeom>
          </p:spPr>
          <p:txBody>
            <a:bodyPr vert="horz" lIns="91440" tIns="45720" rIns="91440" bIns="45720" numCol="1" rtlCol="0">
              <a:noAutofit/>
            </a:bodyPr>
            <a:lstStyle>
              <a:lvl1pPr marL="171442" indent="-171442" algn="l" defTabSz="685766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14325" indent="-171442" algn="l" defTabSz="685766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857207" indent="-171442" algn="l" defTabSz="685766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200090" indent="-171442" algn="l" defTabSz="685766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0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42974" indent="-171442" algn="l" defTabSz="685766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0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885856" indent="-171442" algn="l" defTabSz="685766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739" indent="-171442" algn="l" defTabSz="685766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622" indent="-171442" algn="l" defTabSz="685766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505" indent="-171442" algn="l" defTabSz="685766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685731" marR="0" lvl="2" indent="0" algn="l" defTabSz="685734" rtl="0" eaLnBrk="1" fontAlgn="auto" latinLnBrk="0" hangingPunct="1">
                <a:lnSpc>
                  <a:spcPts val="3300"/>
                </a:lnSpc>
                <a:spcBef>
                  <a:spcPts val="600"/>
                </a:spcBef>
                <a:spcAft>
                  <a:spcPts val="0"/>
                </a:spcAft>
                <a:buClrTx/>
                <a:buSzPct val="70000"/>
                <a:buFont typeface="Arial" panose="020B0604020202020204" pitchFamily="34" charset="0"/>
                <a:buNone/>
                <a:tabLst/>
                <a:defRPr/>
              </a:pPr>
              <a:r>
                <a:rPr kumimoji="0" lang="zh-CN" altLang="en-US" sz="2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华文仿宋" panose="02010600040101010101" pitchFamily="2" charset="-122"/>
                  <a:ea typeface="华文仿宋" panose="02010600040101010101" pitchFamily="2" charset="-122"/>
                  <a:cs typeface="+mn-cs"/>
                </a:rPr>
                <a:t>结合结构化变成和自然语言的优点，用于说明过程模型中的基本过程的内部逻辑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B04F7DE-0A33-4759-AAA9-7FBF228FCA17}"/>
                </a:ext>
              </a:extLst>
            </p:cNvPr>
            <p:cNvCxnSpPr>
              <a:cxnSpLocks/>
            </p:cNvCxnSpPr>
            <p:nvPr/>
          </p:nvCxnSpPr>
          <p:spPr>
            <a:xfrm>
              <a:off x="-213360" y="2363583"/>
              <a:ext cx="12626340" cy="0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51401C51-8340-43CC-A8C0-2D91DF38F3A5}"/>
                </a:ext>
              </a:extLst>
            </p:cNvPr>
            <p:cNvCxnSpPr>
              <a:cxnSpLocks/>
            </p:cNvCxnSpPr>
            <p:nvPr/>
          </p:nvCxnSpPr>
          <p:spPr>
            <a:xfrm>
              <a:off x="-213360" y="1402414"/>
              <a:ext cx="12626340" cy="0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9BB8D26-81EE-43AC-821C-543AE6728CBF}"/>
                </a:ext>
              </a:extLst>
            </p:cNvPr>
            <p:cNvCxnSpPr>
              <a:cxnSpLocks/>
            </p:cNvCxnSpPr>
            <p:nvPr/>
          </p:nvCxnSpPr>
          <p:spPr>
            <a:xfrm>
              <a:off x="5816422" y="1402414"/>
              <a:ext cx="0" cy="959268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FA09786-C25C-4C3E-A503-B6F4C92CE8C7}"/>
                </a:ext>
              </a:extLst>
            </p:cNvPr>
            <p:cNvCxnSpPr>
              <a:cxnSpLocks/>
            </p:cNvCxnSpPr>
            <p:nvPr/>
          </p:nvCxnSpPr>
          <p:spPr>
            <a:xfrm>
              <a:off x="12184380" y="1402414"/>
              <a:ext cx="0" cy="961169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BABC2EA-BDBF-4670-9C20-AC58A46C960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402414"/>
              <a:ext cx="0" cy="959268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11069963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6DD9C3C-9215-435B-B785-EDABB84BA50A}"/>
              </a:ext>
            </a:extLst>
          </p:cNvPr>
          <p:cNvSpPr txBox="1"/>
          <p:nvPr/>
        </p:nvSpPr>
        <p:spPr>
          <a:xfrm>
            <a:off x="611649" y="2367171"/>
            <a:ext cx="11330142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6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微软雅黑"/>
                <a:cs typeface="+mn-cs"/>
              </a:rPr>
              <a:t>首先，回顾一下上一节课内容</a:t>
            </a:r>
            <a:endParaRPr kumimoji="0" lang="en-US" altLang="zh-CN" sz="6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ahnschrift SemiBold Condensed" panose="020B0502040204020203" pitchFamily="34" charset="0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6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微软雅黑"/>
                <a:cs typeface="+mn-cs"/>
              </a:rPr>
              <a:t>Previously on System Analysis &amp; Design</a:t>
            </a:r>
          </a:p>
        </p:txBody>
      </p:sp>
    </p:spTree>
    <p:extLst>
      <p:ext uri="{BB962C8B-B14F-4D97-AF65-F5344CB8AC3E}">
        <p14:creationId xmlns:p14="http://schemas.microsoft.com/office/powerpoint/2010/main" val="734267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4023646A-26A0-454F-ABAA-D4A028848DE6}"/>
              </a:ext>
            </a:extLst>
          </p:cNvPr>
          <p:cNvSpPr txBox="1">
            <a:spLocks noChangeArrowheads="1"/>
          </p:cNvSpPr>
          <p:nvPr/>
        </p:nvSpPr>
        <p:spPr>
          <a:xfrm>
            <a:off x="881904" y="-71492"/>
            <a:ext cx="10124877" cy="92392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68576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1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685734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决策表 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Decision Table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A85664B0-3AB9-48D5-95FF-16BAF1719D88}"/>
              </a:ext>
            </a:extLst>
          </p:cNvPr>
          <p:cNvSpPr txBox="1">
            <a:spLocks noChangeAspect="1"/>
          </p:cNvSpPr>
          <p:nvPr/>
        </p:nvSpPr>
        <p:spPr>
          <a:xfrm>
            <a:off x="315096" y="1770611"/>
            <a:ext cx="5288360" cy="4424905"/>
          </a:xfrm>
          <a:prstGeom prst="rect">
            <a:avLst/>
          </a:prstGeom>
        </p:spPr>
        <p:txBody>
          <a:bodyPr vert="horz" lIns="91440" tIns="45720" rIns="91440" bIns="45720" numCol="1" rtlCol="0">
            <a:noAutofit/>
          </a:bodyPr>
          <a:lstStyle>
            <a:lvl1pPr marL="171442" indent="-171442" algn="l" defTabSz="685766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2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07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090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2974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856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39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22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0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-34" algn="l" defTabSz="685734" rtl="0" eaLnBrk="1" fontAlgn="auto" latinLnBrk="0" hangingPunct="1">
              <a:lnSpc>
                <a:spcPts val="3300"/>
              </a:lnSpc>
              <a:spcBef>
                <a:spcPts val="600"/>
              </a:spcBef>
              <a:spcAft>
                <a:spcPts val="0"/>
              </a:spcAft>
              <a:buClrTx/>
              <a:buSzPct val="70000"/>
              <a:buFont typeface="Arial" panose="020B0604020202020204" pitchFamily="34" charset="0"/>
              <a:buNone/>
              <a:tabLst/>
              <a:defRPr/>
            </a:pPr>
            <a:endParaRPr kumimoji="0" lang="en-US" altLang="zh-CN" sz="29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华文仿宋" panose="02010600040101010101" pitchFamily="2" charset="-122"/>
              <a:ea typeface="华文仿宋" panose="02010600040101010101" pitchFamily="2" charset="-122"/>
              <a:cs typeface="+mn-cs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2AF9001-736D-4C2C-8F2A-5C769775B4E8}"/>
              </a:ext>
            </a:extLst>
          </p:cNvPr>
          <p:cNvGrpSpPr/>
          <p:nvPr/>
        </p:nvGrpSpPr>
        <p:grpSpPr>
          <a:xfrm>
            <a:off x="-217170" y="91785"/>
            <a:ext cx="12626340" cy="1472490"/>
            <a:chOff x="-213360" y="1402414"/>
            <a:chExt cx="12626340" cy="1472490"/>
          </a:xfrm>
        </p:grpSpPr>
        <p:sp>
          <p:nvSpPr>
            <p:cNvPr id="8" name="Content Placeholder 3">
              <a:extLst>
                <a:ext uri="{FF2B5EF4-FFF2-40B4-BE49-F238E27FC236}">
                  <a16:creationId xmlns:a16="http://schemas.microsoft.com/office/drawing/2014/main" id="{A5ADCD01-B0A2-44C4-A56D-8840DDDA0A6B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5204460" y="1402414"/>
              <a:ext cx="7017102" cy="1472490"/>
            </a:xfrm>
            <a:prstGeom prst="rect">
              <a:avLst/>
            </a:prstGeom>
          </p:spPr>
          <p:txBody>
            <a:bodyPr vert="horz" lIns="91440" tIns="45720" rIns="91440" bIns="45720" numCol="1" rtlCol="0">
              <a:noAutofit/>
            </a:bodyPr>
            <a:lstStyle>
              <a:lvl1pPr marL="171442" indent="-171442" algn="l" defTabSz="685766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14325" indent="-171442" algn="l" defTabSz="685766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857207" indent="-171442" algn="l" defTabSz="685766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200090" indent="-171442" algn="l" defTabSz="685766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0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42974" indent="-171442" algn="l" defTabSz="685766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0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885856" indent="-171442" algn="l" defTabSz="685766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739" indent="-171442" algn="l" defTabSz="685766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622" indent="-171442" algn="l" defTabSz="685766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505" indent="-171442" algn="l" defTabSz="685766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685731" lvl="2" indent="0" defTabSz="685734">
                <a:lnSpc>
                  <a:spcPts val="3300"/>
                </a:lnSpc>
                <a:spcBef>
                  <a:spcPts val="600"/>
                </a:spcBef>
                <a:buSzPct val="70000"/>
                <a:buNone/>
                <a:defRPr/>
              </a:pPr>
              <a:r>
                <a:rPr kumimoji="0" lang="zh-CN" altLang="en-US" sz="2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华文仿宋" panose="02010600040101010101" pitchFamily="2" charset="-122"/>
                  <a:ea typeface="华文仿宋" panose="02010600040101010101" pitchFamily="2" charset="-122"/>
                  <a:cs typeface="+mn-cs"/>
                </a:rPr>
                <a:t>描述处理判断条件较多、各条件又相互结合</a:t>
              </a:r>
              <a:r>
                <a:rPr lang="en-US" altLang="zh-CN" sz="2600" b="1" dirty="0">
                  <a:solidFill>
                    <a:prstClr val="black"/>
                  </a:solidFill>
                  <a:latin typeface="华文仿宋" panose="02010600040101010101" pitchFamily="2" charset="-122"/>
                  <a:ea typeface="华文仿宋" panose="02010600040101010101" pitchFamily="2" charset="-122"/>
                </a:rPr>
                <a:t>(</a:t>
              </a:r>
              <a:r>
                <a:rPr lang="zh-CN" altLang="en-US" sz="2600" b="1" dirty="0">
                  <a:solidFill>
                    <a:prstClr val="black"/>
                  </a:solidFill>
                  <a:latin typeface="华文仿宋" panose="02010600040101010101" pitchFamily="2" charset="-122"/>
                  <a:ea typeface="华文仿宋" panose="02010600040101010101" pitchFamily="2" charset="-122"/>
                </a:rPr>
                <a:t>嵌套</a:t>
              </a:r>
              <a:r>
                <a:rPr lang="en-US" altLang="zh-CN" sz="2600" b="1" dirty="0">
                  <a:solidFill>
                    <a:prstClr val="black"/>
                  </a:solidFill>
                  <a:latin typeface="华文仿宋" panose="02010600040101010101" pitchFamily="2" charset="-122"/>
                  <a:ea typeface="华文仿宋" panose="02010600040101010101" pitchFamily="2" charset="-122"/>
                </a:rPr>
                <a:t>IF)</a:t>
              </a:r>
              <a:r>
                <a:rPr kumimoji="0" lang="zh-CN" altLang="en-US" sz="2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华文仿宋" panose="02010600040101010101" pitchFamily="2" charset="-122"/>
                  <a:ea typeface="华文仿宋" panose="02010600040101010101" pitchFamily="2" charset="-122"/>
                  <a:cs typeface="+mn-cs"/>
                </a:rPr>
                <a:t>、有多种决策方案的情况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B04F7DE-0A33-4759-AAA9-7FBF228FCA17}"/>
                </a:ext>
              </a:extLst>
            </p:cNvPr>
            <p:cNvCxnSpPr>
              <a:cxnSpLocks/>
            </p:cNvCxnSpPr>
            <p:nvPr/>
          </p:nvCxnSpPr>
          <p:spPr>
            <a:xfrm>
              <a:off x="-213360" y="2363583"/>
              <a:ext cx="12626340" cy="0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51401C51-8340-43CC-A8C0-2D91DF38F3A5}"/>
                </a:ext>
              </a:extLst>
            </p:cNvPr>
            <p:cNvCxnSpPr>
              <a:cxnSpLocks/>
            </p:cNvCxnSpPr>
            <p:nvPr/>
          </p:nvCxnSpPr>
          <p:spPr>
            <a:xfrm>
              <a:off x="-213360" y="1402414"/>
              <a:ext cx="12626340" cy="0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9BB8D26-81EE-43AC-821C-543AE6728CBF}"/>
                </a:ext>
              </a:extLst>
            </p:cNvPr>
            <p:cNvCxnSpPr>
              <a:cxnSpLocks/>
            </p:cNvCxnSpPr>
            <p:nvPr/>
          </p:nvCxnSpPr>
          <p:spPr>
            <a:xfrm>
              <a:off x="5816422" y="1402414"/>
              <a:ext cx="0" cy="959268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FA09786-C25C-4C3E-A503-B6F4C92CE8C7}"/>
                </a:ext>
              </a:extLst>
            </p:cNvPr>
            <p:cNvCxnSpPr>
              <a:cxnSpLocks/>
            </p:cNvCxnSpPr>
            <p:nvPr/>
          </p:nvCxnSpPr>
          <p:spPr>
            <a:xfrm>
              <a:off x="12184380" y="1402414"/>
              <a:ext cx="0" cy="961169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BABC2EA-BDBF-4670-9C20-AC58A46C960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402414"/>
              <a:ext cx="0" cy="959268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6" name="Table 4">
            <a:extLst>
              <a:ext uri="{FF2B5EF4-FFF2-40B4-BE49-F238E27FC236}">
                <a16:creationId xmlns:a16="http://schemas.microsoft.com/office/drawing/2014/main" id="{1997C5A0-A8B9-4893-8738-A60E9ACF82A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534365" y="1813600"/>
          <a:ext cx="10227672" cy="28691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050">
                  <a:extLst>
                    <a:ext uri="{9D8B030D-6E8A-4147-A177-3AD203B41FA5}">
                      <a16:colId xmlns:a16="http://schemas.microsoft.com/office/drawing/2014/main" val="2200991704"/>
                    </a:ext>
                  </a:extLst>
                </a:gridCol>
                <a:gridCol w="1840738">
                  <a:extLst>
                    <a:ext uri="{9D8B030D-6E8A-4147-A177-3AD203B41FA5}">
                      <a16:colId xmlns:a16="http://schemas.microsoft.com/office/drawing/2014/main" val="3773289471"/>
                    </a:ext>
                  </a:extLst>
                </a:gridCol>
                <a:gridCol w="1892628">
                  <a:extLst>
                    <a:ext uri="{9D8B030D-6E8A-4147-A177-3AD203B41FA5}">
                      <a16:colId xmlns:a16="http://schemas.microsoft.com/office/drawing/2014/main" val="3036380624"/>
                    </a:ext>
                  </a:extLst>
                </a:gridCol>
                <a:gridCol w="1892628">
                  <a:extLst>
                    <a:ext uri="{9D8B030D-6E8A-4147-A177-3AD203B41FA5}">
                      <a16:colId xmlns:a16="http://schemas.microsoft.com/office/drawing/2014/main" val="1066281641"/>
                    </a:ext>
                  </a:extLst>
                </a:gridCol>
                <a:gridCol w="1892628">
                  <a:extLst>
                    <a:ext uri="{9D8B030D-6E8A-4147-A177-3AD203B41FA5}">
                      <a16:colId xmlns:a16="http://schemas.microsoft.com/office/drawing/2014/main" val="3249138357"/>
                    </a:ext>
                  </a:extLst>
                </a:gridCol>
              </a:tblGrid>
              <a:tr h="54272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决策表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1D8C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规则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1D8C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规则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1D8C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规则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1D8C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规则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1D8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8389657"/>
                  </a:ext>
                </a:extLst>
              </a:tr>
              <a:tr h="490818">
                <a:tc>
                  <a:txBody>
                    <a:bodyPr/>
                    <a:lstStyle/>
                    <a:p>
                      <a:pPr algn="l"/>
                      <a:r>
                        <a:rPr lang="en-US" altLang="zh-CN" b="0" cap="none" spc="0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[</a:t>
                      </a:r>
                      <a:r>
                        <a:rPr lang="zh-CN" altLang="en-US" b="0" cap="none" spc="0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条件</a:t>
                      </a:r>
                      <a:r>
                        <a:rPr lang="en-US" altLang="zh-CN" b="0" cap="none" spc="0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]</a:t>
                      </a:r>
                      <a:endParaRPr lang="zh-CN" altLang="en-US" b="0" cap="none" spc="0" dirty="0">
                        <a:ln w="0"/>
                        <a:solidFill>
                          <a:schemeClr val="accent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0" cap="none" spc="0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800" b="0" i="0" u="none" strike="noStrike" kern="1200" cap="none" spc="0" normalizeH="0" baseline="0" noProof="0">
                          <a:ln w="0"/>
                          <a:solidFill>
                            <a:srgbClr val="4472C4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值</a:t>
                      </a:r>
                      <a:endParaRPr kumimoji="0" lang="zh-CN" altLang="en-US" sz="1800" b="0" i="0" u="none" strike="noStrike" kern="1200" cap="none" spc="0" normalizeH="0" baseline="0" noProof="0" dirty="0">
                        <a:ln w="0"/>
                        <a:solidFill>
                          <a:srgbClr val="4472C4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800" b="0" i="0" u="none" strike="noStrike" kern="1200" cap="none" spc="0" normalizeH="0" baseline="0" noProof="0">
                          <a:ln w="0"/>
                          <a:solidFill>
                            <a:srgbClr val="4472C4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值</a:t>
                      </a:r>
                      <a:endParaRPr kumimoji="0" lang="zh-CN" altLang="en-US" sz="1800" b="0" i="0" u="none" strike="noStrike" kern="1200" cap="none" spc="0" normalizeH="0" baseline="0" noProof="0" dirty="0">
                        <a:ln w="0"/>
                        <a:solidFill>
                          <a:srgbClr val="4472C4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800" b="0" i="0" u="none" strike="noStrike" kern="1200" cap="none" spc="0" normalizeH="0" baseline="0" noProof="0">
                          <a:ln w="0"/>
                          <a:solidFill>
                            <a:srgbClr val="4472C4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值</a:t>
                      </a:r>
                      <a:endParaRPr kumimoji="0" lang="zh-CN" altLang="en-US" sz="1800" b="0" i="0" u="none" strike="noStrike" kern="1200" cap="none" spc="0" normalizeH="0" baseline="0" noProof="0" dirty="0">
                        <a:ln w="0"/>
                        <a:solidFill>
                          <a:srgbClr val="4472C4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2531088"/>
                  </a:ext>
                </a:extLst>
              </a:tr>
              <a:tr h="497904"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0" cap="none" spc="0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[</a:t>
                      </a:r>
                      <a:r>
                        <a:rPr lang="zh-CN" altLang="en-US" b="0" cap="none" spc="0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条件</a:t>
                      </a:r>
                      <a:r>
                        <a:rPr lang="en-US" altLang="zh-CN" b="0" cap="none" spc="0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]</a:t>
                      </a:r>
                      <a:endParaRPr lang="zh-CN" altLang="en-US" b="0" cap="none" spc="0" dirty="0">
                        <a:ln w="0"/>
                        <a:solidFill>
                          <a:schemeClr val="accent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b="0" cap="none" spc="0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800" b="0" i="0" u="none" strike="noStrike" kern="1200" cap="none" spc="0" normalizeH="0" baseline="0" noProof="0">
                          <a:ln w="0"/>
                          <a:solidFill>
                            <a:srgbClr val="4472C4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值</a:t>
                      </a:r>
                      <a:endParaRPr kumimoji="0" lang="zh-CN" altLang="en-US" sz="1800" b="0" i="0" u="none" strike="noStrike" kern="1200" cap="none" spc="0" normalizeH="0" baseline="0" noProof="0" dirty="0">
                        <a:ln w="0"/>
                        <a:solidFill>
                          <a:srgbClr val="4472C4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800" b="0" i="0" u="none" strike="noStrike" kern="1200" cap="none" spc="0" normalizeH="0" baseline="0" noProof="0">
                          <a:ln w="0"/>
                          <a:solidFill>
                            <a:srgbClr val="4472C4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值</a:t>
                      </a:r>
                      <a:endParaRPr kumimoji="0" lang="zh-CN" altLang="en-US" sz="1800" b="0" i="0" u="none" strike="noStrike" kern="1200" cap="none" spc="0" normalizeH="0" baseline="0" noProof="0" dirty="0">
                        <a:ln w="0"/>
                        <a:solidFill>
                          <a:srgbClr val="4472C4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800" b="0" i="0" u="none" strike="noStrike" kern="1200" cap="none" spc="0" normalizeH="0" baseline="0" noProof="0">
                          <a:ln w="0"/>
                          <a:solidFill>
                            <a:srgbClr val="4472C4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值</a:t>
                      </a:r>
                      <a:endParaRPr kumimoji="0" lang="zh-CN" altLang="en-US" sz="1800" b="0" i="0" u="none" strike="noStrike" kern="1200" cap="none" spc="0" normalizeH="0" baseline="0" noProof="0" dirty="0">
                        <a:ln w="0"/>
                        <a:solidFill>
                          <a:srgbClr val="4472C4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0867266"/>
                  </a:ext>
                </a:extLst>
              </a:tr>
              <a:tr h="443752"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0" cap="none" spc="0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[</a:t>
                      </a:r>
                      <a:r>
                        <a:rPr lang="zh-CN" altLang="en-US" b="0" cap="none" spc="0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条件</a:t>
                      </a:r>
                      <a:r>
                        <a:rPr lang="en-US" altLang="zh-CN" b="0" cap="none" spc="0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]</a:t>
                      </a:r>
                      <a:endParaRPr lang="zh-CN" altLang="en-US" b="0" cap="none" spc="0" dirty="0">
                        <a:ln w="0"/>
                        <a:solidFill>
                          <a:schemeClr val="accent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b="0" cap="none" spc="0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800" b="0" i="0" u="none" strike="noStrike" kern="1200" cap="none" spc="0" normalizeH="0" baseline="0" noProof="0">
                          <a:ln w="0"/>
                          <a:solidFill>
                            <a:srgbClr val="4472C4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值</a:t>
                      </a:r>
                      <a:endParaRPr kumimoji="0" lang="zh-CN" altLang="en-US" sz="1800" b="0" i="0" u="none" strike="noStrike" kern="1200" cap="none" spc="0" normalizeH="0" baseline="0" noProof="0" dirty="0">
                        <a:ln w="0"/>
                        <a:solidFill>
                          <a:srgbClr val="4472C4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800" b="0" i="0" u="none" strike="noStrike" kern="1200" cap="none" spc="0" normalizeH="0" baseline="0" noProof="0" dirty="0">
                          <a:ln w="0"/>
                          <a:solidFill>
                            <a:srgbClr val="4472C4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800" b="0" i="0" u="none" strike="noStrike" kern="1200" cap="none" spc="0" normalizeH="0" baseline="0" noProof="0" dirty="0">
                          <a:ln w="0"/>
                          <a:solidFill>
                            <a:srgbClr val="4472C4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4277201"/>
                  </a:ext>
                </a:extLst>
              </a:tr>
              <a:tr h="446974">
                <a:tc>
                  <a:txBody>
                    <a:bodyPr/>
                    <a:lstStyle/>
                    <a:p>
                      <a:pPr algn="l"/>
                      <a:r>
                        <a:rPr lang="en-US" altLang="zh-CN" b="0" cap="none" spc="0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[</a:t>
                      </a:r>
                      <a:r>
                        <a:rPr lang="zh-CN" altLang="en-US" b="0" cap="none" spc="0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步骤序列或条件步骤</a:t>
                      </a:r>
                      <a:r>
                        <a:rPr lang="en-US" altLang="zh-CN" b="0" cap="none" spc="0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]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cap="none" spc="0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×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0" cap="none" spc="0" dirty="0">
                        <a:ln w="0"/>
                        <a:solidFill>
                          <a:schemeClr val="accent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0" cap="none" spc="0" dirty="0">
                        <a:ln w="0"/>
                        <a:solidFill>
                          <a:schemeClr val="accent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0" cap="none" spc="0" dirty="0">
                        <a:ln w="0"/>
                        <a:solidFill>
                          <a:schemeClr val="accent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1877794"/>
                  </a:ext>
                </a:extLst>
              </a:tr>
              <a:tr h="446974"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0" cap="none" spc="0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[</a:t>
                      </a:r>
                      <a:r>
                        <a:rPr lang="zh-CN" altLang="en-US" b="0" cap="none" spc="0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步骤序列或条件步骤</a:t>
                      </a:r>
                      <a:r>
                        <a:rPr lang="en-US" altLang="zh-CN" b="0" cap="none" spc="0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]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zh-CN" b="0" cap="none" spc="0" dirty="0">
                        <a:ln w="0"/>
                        <a:solidFill>
                          <a:schemeClr val="accent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0" cap="none" spc="0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×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0" cap="none" spc="0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×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0" cap="none" spc="0" dirty="0">
                        <a:ln w="0"/>
                        <a:solidFill>
                          <a:schemeClr val="accent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9474576"/>
                  </a:ext>
                </a:extLst>
              </a:tr>
            </a:tbl>
          </a:graphicData>
        </a:graphic>
      </p:graphicFrame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8B765036-C5CA-4BDF-8393-25B5F19E7680}"/>
              </a:ext>
            </a:extLst>
          </p:cNvPr>
          <p:cNvSpPr txBox="1">
            <a:spLocks noChangeAspect="1"/>
          </p:cNvSpPr>
          <p:nvPr/>
        </p:nvSpPr>
        <p:spPr>
          <a:xfrm>
            <a:off x="781231" y="5466286"/>
            <a:ext cx="7017102" cy="1472490"/>
          </a:xfrm>
          <a:prstGeom prst="rect">
            <a:avLst/>
          </a:prstGeom>
        </p:spPr>
        <p:txBody>
          <a:bodyPr vert="horz" lIns="91440" tIns="45720" rIns="91440" bIns="45720" numCol="1" rtlCol="0">
            <a:noAutofit/>
          </a:bodyPr>
          <a:lstStyle>
            <a:lvl1pPr marL="171442" indent="-171442" algn="l" defTabSz="685766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2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07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090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2974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856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39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22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0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2931" lvl="2" indent="-457200" defTabSz="685734">
              <a:lnSpc>
                <a:spcPts val="3300"/>
              </a:lnSpc>
              <a:spcBef>
                <a:spcPts val="600"/>
              </a:spcBef>
              <a:buSzPct val="90000"/>
              <a:buFont typeface="Times New Roman" panose="02020603050405020304" pitchFamily="18" charset="0"/>
              <a:buChar char="‣"/>
              <a:defRPr/>
            </a:pPr>
            <a:r>
              <a:rPr lang="zh-CN" altLang="en-US" sz="2600" b="1" dirty="0">
                <a:solidFill>
                  <a:srgbClr val="FF00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行</a:t>
            </a:r>
            <a:r>
              <a:rPr lang="zh-CN" altLang="en-US" sz="2600" b="1" dirty="0">
                <a:solidFill>
                  <a:prstClr val="black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表示条件和可能的行动</a:t>
            </a:r>
            <a:endParaRPr lang="en-US" altLang="zh-CN" sz="2600" b="1" dirty="0">
              <a:solidFill>
                <a:prstClr val="black"/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marL="1142931" lvl="2" indent="-457200" defTabSz="685734">
              <a:lnSpc>
                <a:spcPts val="3300"/>
              </a:lnSpc>
              <a:spcBef>
                <a:spcPts val="600"/>
              </a:spcBef>
              <a:buSzPct val="90000"/>
              <a:buFont typeface="Times New Roman" panose="02020603050405020304" pitchFamily="18" charset="0"/>
              <a:buChar char="‣"/>
              <a:defRPr/>
            </a:pPr>
            <a:r>
              <a:rPr kumimoji="0" lang="zh-CN" altLang="en-US" sz="2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+mn-cs"/>
              </a:rPr>
              <a:t>列</a:t>
            </a:r>
            <a:r>
              <a:rPr kumimoji="0" lang="zh-CN" altLang="en-US" sz="2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+mn-cs"/>
              </a:rPr>
              <a:t>表示条件的哪种组合导致特定的行动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C7EA93E-4C6A-478A-A27A-A76F0B8110BE}"/>
              </a:ext>
            </a:extLst>
          </p:cNvPr>
          <p:cNvGrpSpPr/>
          <p:nvPr/>
        </p:nvGrpSpPr>
        <p:grpSpPr>
          <a:xfrm>
            <a:off x="363375" y="2389936"/>
            <a:ext cx="1114314" cy="1351129"/>
            <a:chOff x="767288" y="2127148"/>
            <a:chExt cx="1114314" cy="1351129"/>
          </a:xfrm>
        </p:grpSpPr>
        <p:sp>
          <p:nvSpPr>
            <p:cNvPr id="25" name="AutoShape 5">
              <a:extLst>
                <a:ext uri="{FF2B5EF4-FFF2-40B4-BE49-F238E27FC236}">
                  <a16:creationId xmlns:a16="http://schemas.microsoft.com/office/drawing/2014/main" id="{F9D70336-F690-429E-841A-796FBADECF9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653002" y="2127148"/>
              <a:ext cx="228600" cy="1351129"/>
            </a:xfrm>
            <a:prstGeom prst="rightBrace">
              <a:avLst>
                <a:gd name="adj1" fmla="val 69444"/>
                <a:gd name="adj2" fmla="val 50000"/>
              </a:avLst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lnSpc>
                  <a:spcPct val="120000"/>
                </a:lnSpc>
                <a:spcBef>
                  <a:spcPct val="40000"/>
                </a:spcBef>
                <a:buSzPct val="90000"/>
                <a:buBlip>
                  <a:blip r:embed="rId3"/>
                </a:buBlip>
                <a:defRPr kumimoji="1" sz="2800" b="1">
                  <a:solidFill>
                    <a:schemeClr val="tx1"/>
                  </a:solidFill>
                  <a:latin typeface="Futura Medium" charset="0"/>
                  <a:ea typeface="黑体" panose="02010609060101010101" pitchFamily="49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40000"/>
                </a:spcBef>
                <a:buClr>
                  <a:srgbClr val="FF00FF"/>
                </a:buClr>
                <a:buSzPct val="76000"/>
                <a:buFont typeface="Wingdings" panose="05000000000000000000" pitchFamily="2" charset="2"/>
                <a:buChar char="Ø"/>
                <a:defRPr kumimoji="1" sz="2400" b="1">
                  <a:solidFill>
                    <a:schemeClr val="tx1"/>
                  </a:solidFill>
                  <a:latin typeface="Futura Medium" charset="0"/>
                  <a:ea typeface="黑体" panose="02010609060101010101" pitchFamily="49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40000"/>
                </a:spcBef>
                <a:buClr>
                  <a:srgbClr val="00CC00"/>
                </a:buClr>
                <a:buSzPct val="90000"/>
                <a:buFont typeface="Wingdings" panose="05000000000000000000" pitchFamily="2" charset="2"/>
                <a:buChar char="ü"/>
                <a:defRPr kumimoji="1" sz="2000" b="1">
                  <a:solidFill>
                    <a:schemeClr val="tx1"/>
                  </a:solidFill>
                  <a:latin typeface="Futura Medium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40000"/>
                </a:spcBef>
                <a:buSzPct val="76000"/>
                <a:buChar char="•"/>
                <a:defRPr kumimoji="1" sz="2300" b="1">
                  <a:solidFill>
                    <a:schemeClr val="tx1"/>
                  </a:solidFill>
                  <a:latin typeface="Futura Medium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40000"/>
                </a:spcBef>
                <a:buSzPct val="76000"/>
                <a:buChar char="•"/>
                <a:defRPr kumimoji="1" sz="2300">
                  <a:solidFill>
                    <a:schemeClr val="tx1"/>
                  </a:solidFill>
                  <a:latin typeface="Futura Medium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40000"/>
                </a:spcBef>
                <a:spcAft>
                  <a:spcPct val="0"/>
                </a:spcAft>
                <a:buSzPct val="76000"/>
                <a:buChar char="•"/>
                <a:defRPr kumimoji="1" sz="2300">
                  <a:solidFill>
                    <a:schemeClr val="tx1"/>
                  </a:solidFill>
                  <a:latin typeface="Futura Medium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40000"/>
                </a:spcBef>
                <a:spcAft>
                  <a:spcPct val="0"/>
                </a:spcAft>
                <a:buSzPct val="76000"/>
                <a:buChar char="•"/>
                <a:defRPr kumimoji="1" sz="2300">
                  <a:solidFill>
                    <a:schemeClr val="tx1"/>
                  </a:solidFill>
                  <a:latin typeface="Futura Medium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40000"/>
                </a:spcBef>
                <a:spcAft>
                  <a:spcPct val="0"/>
                </a:spcAft>
                <a:buSzPct val="76000"/>
                <a:buChar char="•"/>
                <a:defRPr kumimoji="1" sz="2300">
                  <a:solidFill>
                    <a:schemeClr val="tx1"/>
                  </a:solidFill>
                  <a:latin typeface="Futura Medium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40000"/>
                </a:spcBef>
                <a:spcAft>
                  <a:spcPct val="0"/>
                </a:spcAft>
                <a:buSzPct val="76000"/>
                <a:buChar char="•"/>
                <a:defRPr kumimoji="1" sz="2300">
                  <a:solidFill>
                    <a:schemeClr val="tx1"/>
                  </a:solidFill>
                  <a:latin typeface="Futura Medium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华文仿宋" panose="02010600040101010101" pitchFamily="2" charset="-122"/>
                <a:cs typeface="+mn-cs"/>
              </a:endParaRPr>
            </a:p>
          </p:txBody>
        </p:sp>
        <p:sp>
          <p:nvSpPr>
            <p:cNvPr id="26" name="Text Box 8">
              <a:extLst>
                <a:ext uri="{FF2B5EF4-FFF2-40B4-BE49-F238E27FC236}">
                  <a16:creationId xmlns:a16="http://schemas.microsoft.com/office/drawing/2014/main" id="{825DC3AB-3936-4D50-AD93-0D4AAD08C77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7288" y="2618046"/>
              <a:ext cx="1007845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120000"/>
                </a:lnSpc>
                <a:spcBef>
                  <a:spcPct val="40000"/>
                </a:spcBef>
                <a:buSzPct val="90000"/>
                <a:buBlip>
                  <a:blip r:embed="rId3"/>
                </a:buBlip>
                <a:defRPr kumimoji="1" sz="2800" b="1">
                  <a:solidFill>
                    <a:schemeClr val="tx1"/>
                  </a:solidFill>
                  <a:latin typeface="Futura Medium" charset="0"/>
                  <a:ea typeface="黑体" panose="02010609060101010101" pitchFamily="49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40000"/>
                </a:spcBef>
                <a:buClr>
                  <a:srgbClr val="FF00FF"/>
                </a:buClr>
                <a:buSzPct val="76000"/>
                <a:buFont typeface="Wingdings" panose="05000000000000000000" pitchFamily="2" charset="2"/>
                <a:buChar char="Ø"/>
                <a:defRPr kumimoji="1" sz="2400" b="1">
                  <a:solidFill>
                    <a:schemeClr val="tx1"/>
                  </a:solidFill>
                  <a:latin typeface="Futura Medium" charset="0"/>
                  <a:ea typeface="黑体" panose="02010609060101010101" pitchFamily="49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40000"/>
                </a:spcBef>
                <a:buClr>
                  <a:srgbClr val="00CC00"/>
                </a:buClr>
                <a:buSzPct val="90000"/>
                <a:buFont typeface="Wingdings" panose="05000000000000000000" pitchFamily="2" charset="2"/>
                <a:buChar char="ü"/>
                <a:defRPr kumimoji="1" sz="2000" b="1">
                  <a:solidFill>
                    <a:schemeClr val="tx1"/>
                  </a:solidFill>
                  <a:latin typeface="Futura Medium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40000"/>
                </a:spcBef>
                <a:buSzPct val="76000"/>
                <a:buChar char="•"/>
                <a:defRPr kumimoji="1" sz="2300" b="1">
                  <a:solidFill>
                    <a:schemeClr val="tx1"/>
                  </a:solidFill>
                  <a:latin typeface="Futura Medium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40000"/>
                </a:spcBef>
                <a:buSzPct val="76000"/>
                <a:buChar char="•"/>
                <a:defRPr kumimoji="1" sz="2300">
                  <a:solidFill>
                    <a:schemeClr val="tx1"/>
                  </a:solidFill>
                  <a:latin typeface="Futura Medium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40000"/>
                </a:spcBef>
                <a:spcAft>
                  <a:spcPct val="0"/>
                </a:spcAft>
                <a:buSzPct val="76000"/>
                <a:buChar char="•"/>
                <a:defRPr kumimoji="1" sz="2300">
                  <a:solidFill>
                    <a:schemeClr val="tx1"/>
                  </a:solidFill>
                  <a:latin typeface="Futura Medium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40000"/>
                </a:spcBef>
                <a:spcAft>
                  <a:spcPct val="0"/>
                </a:spcAft>
                <a:buSzPct val="76000"/>
                <a:buChar char="•"/>
                <a:defRPr kumimoji="1" sz="2300">
                  <a:solidFill>
                    <a:schemeClr val="tx1"/>
                  </a:solidFill>
                  <a:latin typeface="Futura Medium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40000"/>
                </a:spcBef>
                <a:spcAft>
                  <a:spcPct val="0"/>
                </a:spcAft>
                <a:buSzPct val="76000"/>
                <a:buChar char="•"/>
                <a:defRPr kumimoji="1" sz="2300">
                  <a:solidFill>
                    <a:schemeClr val="tx1"/>
                  </a:solidFill>
                  <a:latin typeface="Futura Medium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40000"/>
                </a:spcBef>
                <a:spcAft>
                  <a:spcPct val="0"/>
                </a:spcAft>
                <a:buSzPct val="76000"/>
                <a:buChar char="•"/>
                <a:defRPr kumimoji="1" sz="2300">
                  <a:solidFill>
                    <a:schemeClr val="tx1"/>
                  </a:solidFill>
                  <a:latin typeface="Futura Medium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条件段</a:t>
              </a:r>
              <a:endPara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832D7B4-A1B6-41E0-B63E-9BDA1FD8D5F3}"/>
              </a:ext>
            </a:extLst>
          </p:cNvPr>
          <p:cNvGrpSpPr/>
          <p:nvPr/>
        </p:nvGrpSpPr>
        <p:grpSpPr>
          <a:xfrm>
            <a:off x="376442" y="3838751"/>
            <a:ext cx="1114314" cy="845858"/>
            <a:chOff x="767288" y="2127148"/>
            <a:chExt cx="1114314" cy="1351129"/>
          </a:xfrm>
        </p:grpSpPr>
        <p:sp>
          <p:nvSpPr>
            <p:cNvPr id="28" name="AutoShape 5">
              <a:extLst>
                <a:ext uri="{FF2B5EF4-FFF2-40B4-BE49-F238E27FC236}">
                  <a16:creationId xmlns:a16="http://schemas.microsoft.com/office/drawing/2014/main" id="{1640875E-F994-4E3F-8E2B-3691B64A1FC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653002" y="2127148"/>
              <a:ext cx="228600" cy="1351129"/>
            </a:xfrm>
            <a:prstGeom prst="rightBrace">
              <a:avLst>
                <a:gd name="adj1" fmla="val 69444"/>
                <a:gd name="adj2" fmla="val 50000"/>
              </a:avLst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lnSpc>
                  <a:spcPct val="120000"/>
                </a:lnSpc>
                <a:spcBef>
                  <a:spcPct val="40000"/>
                </a:spcBef>
                <a:buSzPct val="90000"/>
                <a:buBlip>
                  <a:blip r:embed="rId3"/>
                </a:buBlip>
                <a:defRPr kumimoji="1" sz="2800" b="1">
                  <a:solidFill>
                    <a:schemeClr val="tx1"/>
                  </a:solidFill>
                  <a:latin typeface="Futura Medium" charset="0"/>
                  <a:ea typeface="黑体" panose="02010609060101010101" pitchFamily="49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40000"/>
                </a:spcBef>
                <a:buClr>
                  <a:srgbClr val="FF00FF"/>
                </a:buClr>
                <a:buSzPct val="76000"/>
                <a:buFont typeface="Wingdings" panose="05000000000000000000" pitchFamily="2" charset="2"/>
                <a:buChar char="Ø"/>
                <a:defRPr kumimoji="1" sz="2400" b="1">
                  <a:solidFill>
                    <a:schemeClr val="tx1"/>
                  </a:solidFill>
                  <a:latin typeface="Futura Medium" charset="0"/>
                  <a:ea typeface="黑体" panose="02010609060101010101" pitchFamily="49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40000"/>
                </a:spcBef>
                <a:buClr>
                  <a:srgbClr val="00CC00"/>
                </a:buClr>
                <a:buSzPct val="90000"/>
                <a:buFont typeface="Wingdings" panose="05000000000000000000" pitchFamily="2" charset="2"/>
                <a:buChar char="ü"/>
                <a:defRPr kumimoji="1" sz="2000" b="1">
                  <a:solidFill>
                    <a:schemeClr val="tx1"/>
                  </a:solidFill>
                  <a:latin typeface="Futura Medium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40000"/>
                </a:spcBef>
                <a:buSzPct val="76000"/>
                <a:buChar char="•"/>
                <a:defRPr kumimoji="1" sz="2300" b="1">
                  <a:solidFill>
                    <a:schemeClr val="tx1"/>
                  </a:solidFill>
                  <a:latin typeface="Futura Medium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40000"/>
                </a:spcBef>
                <a:buSzPct val="76000"/>
                <a:buChar char="•"/>
                <a:defRPr kumimoji="1" sz="2300">
                  <a:solidFill>
                    <a:schemeClr val="tx1"/>
                  </a:solidFill>
                  <a:latin typeface="Futura Medium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40000"/>
                </a:spcBef>
                <a:spcAft>
                  <a:spcPct val="0"/>
                </a:spcAft>
                <a:buSzPct val="76000"/>
                <a:buChar char="•"/>
                <a:defRPr kumimoji="1" sz="2300">
                  <a:solidFill>
                    <a:schemeClr val="tx1"/>
                  </a:solidFill>
                  <a:latin typeface="Futura Medium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40000"/>
                </a:spcBef>
                <a:spcAft>
                  <a:spcPct val="0"/>
                </a:spcAft>
                <a:buSzPct val="76000"/>
                <a:buChar char="•"/>
                <a:defRPr kumimoji="1" sz="2300">
                  <a:solidFill>
                    <a:schemeClr val="tx1"/>
                  </a:solidFill>
                  <a:latin typeface="Futura Medium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40000"/>
                </a:spcBef>
                <a:spcAft>
                  <a:spcPct val="0"/>
                </a:spcAft>
                <a:buSzPct val="76000"/>
                <a:buChar char="•"/>
                <a:defRPr kumimoji="1" sz="2300">
                  <a:solidFill>
                    <a:schemeClr val="tx1"/>
                  </a:solidFill>
                  <a:latin typeface="Futura Medium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40000"/>
                </a:spcBef>
                <a:spcAft>
                  <a:spcPct val="0"/>
                </a:spcAft>
                <a:buSzPct val="76000"/>
                <a:buChar char="•"/>
                <a:defRPr kumimoji="1" sz="2300">
                  <a:solidFill>
                    <a:schemeClr val="tx1"/>
                  </a:solidFill>
                  <a:latin typeface="Futura Medium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华文仿宋" panose="02010600040101010101" pitchFamily="2" charset="-122"/>
                <a:cs typeface="+mn-cs"/>
              </a:endParaRPr>
            </a:p>
          </p:txBody>
        </p:sp>
        <p:sp>
          <p:nvSpPr>
            <p:cNvPr id="29" name="Text Box 8">
              <a:extLst>
                <a:ext uri="{FF2B5EF4-FFF2-40B4-BE49-F238E27FC236}">
                  <a16:creationId xmlns:a16="http://schemas.microsoft.com/office/drawing/2014/main" id="{94E39A64-3551-4B3A-89B7-7956EF0A01C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7288" y="2618046"/>
              <a:ext cx="1007845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120000"/>
                </a:lnSpc>
                <a:spcBef>
                  <a:spcPct val="40000"/>
                </a:spcBef>
                <a:buSzPct val="90000"/>
                <a:buBlip>
                  <a:blip r:embed="rId3"/>
                </a:buBlip>
                <a:defRPr kumimoji="1" sz="2800" b="1">
                  <a:solidFill>
                    <a:schemeClr val="tx1"/>
                  </a:solidFill>
                  <a:latin typeface="Futura Medium" charset="0"/>
                  <a:ea typeface="黑体" panose="02010609060101010101" pitchFamily="49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40000"/>
                </a:spcBef>
                <a:buClr>
                  <a:srgbClr val="FF00FF"/>
                </a:buClr>
                <a:buSzPct val="76000"/>
                <a:buFont typeface="Wingdings" panose="05000000000000000000" pitchFamily="2" charset="2"/>
                <a:buChar char="Ø"/>
                <a:defRPr kumimoji="1" sz="2400" b="1">
                  <a:solidFill>
                    <a:schemeClr val="tx1"/>
                  </a:solidFill>
                  <a:latin typeface="Futura Medium" charset="0"/>
                  <a:ea typeface="黑体" panose="02010609060101010101" pitchFamily="49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40000"/>
                </a:spcBef>
                <a:buClr>
                  <a:srgbClr val="00CC00"/>
                </a:buClr>
                <a:buSzPct val="90000"/>
                <a:buFont typeface="Wingdings" panose="05000000000000000000" pitchFamily="2" charset="2"/>
                <a:buChar char="ü"/>
                <a:defRPr kumimoji="1" sz="2000" b="1">
                  <a:solidFill>
                    <a:schemeClr val="tx1"/>
                  </a:solidFill>
                  <a:latin typeface="Futura Medium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40000"/>
                </a:spcBef>
                <a:buSzPct val="76000"/>
                <a:buChar char="•"/>
                <a:defRPr kumimoji="1" sz="2300" b="1">
                  <a:solidFill>
                    <a:schemeClr val="tx1"/>
                  </a:solidFill>
                  <a:latin typeface="Futura Medium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40000"/>
                </a:spcBef>
                <a:buSzPct val="76000"/>
                <a:buChar char="•"/>
                <a:defRPr kumimoji="1" sz="2300">
                  <a:solidFill>
                    <a:schemeClr val="tx1"/>
                  </a:solidFill>
                  <a:latin typeface="Futura Medium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40000"/>
                </a:spcBef>
                <a:spcAft>
                  <a:spcPct val="0"/>
                </a:spcAft>
                <a:buSzPct val="76000"/>
                <a:buChar char="•"/>
                <a:defRPr kumimoji="1" sz="2300">
                  <a:solidFill>
                    <a:schemeClr val="tx1"/>
                  </a:solidFill>
                  <a:latin typeface="Futura Medium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40000"/>
                </a:spcBef>
                <a:spcAft>
                  <a:spcPct val="0"/>
                </a:spcAft>
                <a:buSzPct val="76000"/>
                <a:buChar char="•"/>
                <a:defRPr kumimoji="1" sz="2300">
                  <a:solidFill>
                    <a:schemeClr val="tx1"/>
                  </a:solidFill>
                  <a:latin typeface="Futura Medium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40000"/>
                </a:spcBef>
                <a:spcAft>
                  <a:spcPct val="0"/>
                </a:spcAft>
                <a:buSzPct val="76000"/>
                <a:buChar char="•"/>
                <a:defRPr kumimoji="1" sz="2300">
                  <a:solidFill>
                    <a:schemeClr val="tx1"/>
                  </a:solidFill>
                  <a:latin typeface="Futura Medium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40000"/>
                </a:spcBef>
                <a:spcAft>
                  <a:spcPct val="0"/>
                </a:spcAft>
                <a:buSzPct val="76000"/>
                <a:buChar char="•"/>
                <a:defRPr kumimoji="1" sz="2300">
                  <a:solidFill>
                    <a:schemeClr val="tx1"/>
                  </a:solidFill>
                  <a:latin typeface="Futura Medium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行动段</a:t>
              </a:r>
              <a:endPara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7A2D6598-BC0A-45C3-B0D7-C0426C597BF6}"/>
              </a:ext>
            </a:extLst>
          </p:cNvPr>
          <p:cNvGrpSpPr/>
          <p:nvPr/>
        </p:nvGrpSpPr>
        <p:grpSpPr>
          <a:xfrm>
            <a:off x="4662635" y="4710800"/>
            <a:ext cx="7099402" cy="597933"/>
            <a:chOff x="4488892" y="4913531"/>
            <a:chExt cx="6990062" cy="597933"/>
          </a:xfrm>
        </p:grpSpPr>
        <p:sp>
          <p:nvSpPr>
            <p:cNvPr id="30" name="AutoShape 5">
              <a:extLst>
                <a:ext uri="{FF2B5EF4-FFF2-40B4-BE49-F238E27FC236}">
                  <a16:creationId xmlns:a16="http://schemas.microsoft.com/office/drawing/2014/main" id="{F985D3CA-BBEB-4C21-B541-34000B646E0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7869623" y="1532800"/>
              <a:ext cx="228600" cy="6990062"/>
            </a:xfrm>
            <a:prstGeom prst="rightBrace">
              <a:avLst>
                <a:gd name="adj1" fmla="val 69444"/>
                <a:gd name="adj2" fmla="val 50000"/>
              </a:avLst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lnSpc>
                  <a:spcPct val="120000"/>
                </a:lnSpc>
                <a:spcBef>
                  <a:spcPct val="40000"/>
                </a:spcBef>
                <a:buSzPct val="90000"/>
                <a:buBlip>
                  <a:blip r:embed="rId3"/>
                </a:buBlip>
                <a:defRPr kumimoji="1" sz="2800" b="1">
                  <a:solidFill>
                    <a:schemeClr val="tx1"/>
                  </a:solidFill>
                  <a:latin typeface="Futura Medium" charset="0"/>
                  <a:ea typeface="黑体" panose="02010609060101010101" pitchFamily="49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40000"/>
                </a:spcBef>
                <a:buClr>
                  <a:srgbClr val="FF00FF"/>
                </a:buClr>
                <a:buSzPct val="76000"/>
                <a:buFont typeface="Wingdings" panose="05000000000000000000" pitchFamily="2" charset="2"/>
                <a:buChar char="Ø"/>
                <a:defRPr kumimoji="1" sz="2400" b="1">
                  <a:solidFill>
                    <a:schemeClr val="tx1"/>
                  </a:solidFill>
                  <a:latin typeface="Futura Medium" charset="0"/>
                  <a:ea typeface="黑体" panose="02010609060101010101" pitchFamily="49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40000"/>
                </a:spcBef>
                <a:buClr>
                  <a:srgbClr val="00CC00"/>
                </a:buClr>
                <a:buSzPct val="90000"/>
                <a:buFont typeface="Wingdings" panose="05000000000000000000" pitchFamily="2" charset="2"/>
                <a:buChar char="ü"/>
                <a:defRPr kumimoji="1" sz="2000" b="1">
                  <a:solidFill>
                    <a:schemeClr val="tx1"/>
                  </a:solidFill>
                  <a:latin typeface="Futura Medium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40000"/>
                </a:spcBef>
                <a:buSzPct val="76000"/>
                <a:buChar char="•"/>
                <a:defRPr kumimoji="1" sz="2300" b="1">
                  <a:solidFill>
                    <a:schemeClr val="tx1"/>
                  </a:solidFill>
                  <a:latin typeface="Futura Medium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40000"/>
                </a:spcBef>
                <a:buSzPct val="76000"/>
                <a:buChar char="•"/>
                <a:defRPr kumimoji="1" sz="2300">
                  <a:solidFill>
                    <a:schemeClr val="tx1"/>
                  </a:solidFill>
                  <a:latin typeface="Futura Medium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40000"/>
                </a:spcBef>
                <a:spcAft>
                  <a:spcPct val="0"/>
                </a:spcAft>
                <a:buSzPct val="76000"/>
                <a:buChar char="•"/>
                <a:defRPr kumimoji="1" sz="2300">
                  <a:solidFill>
                    <a:schemeClr val="tx1"/>
                  </a:solidFill>
                  <a:latin typeface="Futura Medium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40000"/>
                </a:spcBef>
                <a:spcAft>
                  <a:spcPct val="0"/>
                </a:spcAft>
                <a:buSzPct val="76000"/>
                <a:buChar char="•"/>
                <a:defRPr kumimoji="1" sz="2300">
                  <a:solidFill>
                    <a:schemeClr val="tx1"/>
                  </a:solidFill>
                  <a:latin typeface="Futura Medium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40000"/>
                </a:spcBef>
                <a:spcAft>
                  <a:spcPct val="0"/>
                </a:spcAft>
                <a:buSzPct val="76000"/>
                <a:buChar char="•"/>
                <a:defRPr kumimoji="1" sz="2300">
                  <a:solidFill>
                    <a:schemeClr val="tx1"/>
                  </a:solidFill>
                  <a:latin typeface="Futura Medium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40000"/>
                </a:spcBef>
                <a:spcAft>
                  <a:spcPct val="0"/>
                </a:spcAft>
                <a:buSzPct val="76000"/>
                <a:buChar char="•"/>
                <a:defRPr kumimoji="1" sz="2300">
                  <a:solidFill>
                    <a:schemeClr val="tx1"/>
                  </a:solidFill>
                  <a:latin typeface="Futura Medium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华文仿宋" panose="02010600040101010101" pitchFamily="2" charset="-122"/>
                <a:cs typeface="+mn-cs"/>
              </a:endParaRPr>
            </a:p>
          </p:txBody>
        </p:sp>
        <p:sp>
          <p:nvSpPr>
            <p:cNvPr id="31" name="Text Box 8">
              <a:extLst>
                <a:ext uri="{FF2B5EF4-FFF2-40B4-BE49-F238E27FC236}">
                  <a16:creationId xmlns:a16="http://schemas.microsoft.com/office/drawing/2014/main" id="{33B2BFE7-4C1C-4BEA-AC70-54B3716C18C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80885" y="5142132"/>
              <a:ext cx="678369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120000"/>
                </a:lnSpc>
                <a:spcBef>
                  <a:spcPct val="40000"/>
                </a:spcBef>
                <a:buSzPct val="90000"/>
                <a:buBlip>
                  <a:blip r:embed="rId3"/>
                </a:buBlip>
                <a:defRPr kumimoji="1" sz="2800" b="1">
                  <a:solidFill>
                    <a:schemeClr val="tx1"/>
                  </a:solidFill>
                  <a:latin typeface="Futura Medium" charset="0"/>
                  <a:ea typeface="黑体" panose="02010609060101010101" pitchFamily="49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40000"/>
                </a:spcBef>
                <a:buClr>
                  <a:srgbClr val="FF00FF"/>
                </a:buClr>
                <a:buSzPct val="76000"/>
                <a:buFont typeface="Wingdings" panose="05000000000000000000" pitchFamily="2" charset="2"/>
                <a:buChar char="Ø"/>
                <a:defRPr kumimoji="1" sz="2400" b="1">
                  <a:solidFill>
                    <a:schemeClr val="tx1"/>
                  </a:solidFill>
                  <a:latin typeface="Futura Medium" charset="0"/>
                  <a:ea typeface="黑体" panose="02010609060101010101" pitchFamily="49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40000"/>
                </a:spcBef>
                <a:buClr>
                  <a:srgbClr val="00CC00"/>
                </a:buClr>
                <a:buSzPct val="90000"/>
                <a:buFont typeface="Wingdings" panose="05000000000000000000" pitchFamily="2" charset="2"/>
                <a:buChar char="ü"/>
                <a:defRPr kumimoji="1" sz="2000" b="1">
                  <a:solidFill>
                    <a:schemeClr val="tx1"/>
                  </a:solidFill>
                  <a:latin typeface="Futura Medium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40000"/>
                </a:spcBef>
                <a:buSzPct val="76000"/>
                <a:buChar char="•"/>
                <a:defRPr kumimoji="1" sz="2300" b="1">
                  <a:solidFill>
                    <a:schemeClr val="tx1"/>
                  </a:solidFill>
                  <a:latin typeface="Futura Medium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40000"/>
                </a:spcBef>
                <a:buSzPct val="76000"/>
                <a:buChar char="•"/>
                <a:defRPr kumimoji="1" sz="2300">
                  <a:solidFill>
                    <a:schemeClr val="tx1"/>
                  </a:solidFill>
                  <a:latin typeface="Futura Medium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40000"/>
                </a:spcBef>
                <a:spcAft>
                  <a:spcPct val="0"/>
                </a:spcAft>
                <a:buSzPct val="76000"/>
                <a:buChar char="•"/>
                <a:defRPr kumimoji="1" sz="2300">
                  <a:solidFill>
                    <a:schemeClr val="tx1"/>
                  </a:solidFill>
                  <a:latin typeface="Futura Medium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40000"/>
                </a:spcBef>
                <a:spcAft>
                  <a:spcPct val="0"/>
                </a:spcAft>
                <a:buSzPct val="76000"/>
                <a:buChar char="•"/>
                <a:defRPr kumimoji="1" sz="2300">
                  <a:solidFill>
                    <a:schemeClr val="tx1"/>
                  </a:solidFill>
                  <a:latin typeface="Futura Medium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40000"/>
                </a:spcBef>
                <a:spcAft>
                  <a:spcPct val="0"/>
                </a:spcAft>
                <a:buSzPct val="76000"/>
                <a:buChar char="•"/>
                <a:defRPr kumimoji="1" sz="2300">
                  <a:solidFill>
                    <a:schemeClr val="tx1"/>
                  </a:solidFill>
                  <a:latin typeface="Futura Medium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40000"/>
                </a:spcBef>
                <a:spcAft>
                  <a:spcPct val="0"/>
                </a:spcAft>
                <a:buSzPct val="76000"/>
                <a:buChar char="•"/>
                <a:defRPr kumimoji="1" sz="2300">
                  <a:solidFill>
                    <a:schemeClr val="tx1"/>
                  </a:solidFill>
                  <a:latin typeface="Futura Medium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规则</a:t>
              </a:r>
              <a:endPara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aphicFrame>
        <p:nvGraphicFramePr>
          <p:cNvPr id="32" name="Table 4">
            <a:extLst>
              <a:ext uri="{FF2B5EF4-FFF2-40B4-BE49-F238E27FC236}">
                <a16:creationId xmlns:a16="http://schemas.microsoft.com/office/drawing/2014/main" id="{BB563CC9-308A-44D2-A6AF-03D9463A78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412645"/>
              </p:ext>
            </p:extLst>
          </p:nvPr>
        </p:nvGraphicFramePr>
        <p:xfrm>
          <a:off x="1527075" y="1827629"/>
          <a:ext cx="10234963" cy="28691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78543">
                  <a:extLst>
                    <a:ext uri="{9D8B030D-6E8A-4147-A177-3AD203B41FA5}">
                      <a16:colId xmlns:a16="http://schemas.microsoft.com/office/drawing/2014/main" val="2200991704"/>
                    </a:ext>
                  </a:extLst>
                </a:gridCol>
                <a:gridCol w="1767739">
                  <a:extLst>
                    <a:ext uri="{9D8B030D-6E8A-4147-A177-3AD203B41FA5}">
                      <a16:colId xmlns:a16="http://schemas.microsoft.com/office/drawing/2014/main" val="3773289471"/>
                    </a:ext>
                  </a:extLst>
                </a:gridCol>
                <a:gridCol w="1796227">
                  <a:extLst>
                    <a:ext uri="{9D8B030D-6E8A-4147-A177-3AD203B41FA5}">
                      <a16:colId xmlns:a16="http://schemas.microsoft.com/office/drawing/2014/main" val="3036380624"/>
                    </a:ext>
                  </a:extLst>
                </a:gridCol>
                <a:gridCol w="1796227">
                  <a:extLst>
                    <a:ext uri="{9D8B030D-6E8A-4147-A177-3AD203B41FA5}">
                      <a16:colId xmlns:a16="http://schemas.microsoft.com/office/drawing/2014/main" val="1066281641"/>
                    </a:ext>
                  </a:extLst>
                </a:gridCol>
                <a:gridCol w="1796227">
                  <a:extLst>
                    <a:ext uri="{9D8B030D-6E8A-4147-A177-3AD203B41FA5}">
                      <a16:colId xmlns:a16="http://schemas.microsoft.com/office/drawing/2014/main" val="3249138357"/>
                    </a:ext>
                  </a:extLst>
                </a:gridCol>
              </a:tblGrid>
              <a:tr h="54272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条件和行动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1D8C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规则</a:t>
                      </a:r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zh-CN" altLang="en-US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1D8C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规则</a:t>
                      </a:r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endParaRPr lang="zh-CN" altLang="en-US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1D8C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规则</a:t>
                      </a:r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  <a:endParaRPr lang="zh-CN" altLang="en-US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1D8C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规则</a:t>
                      </a:r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  <a:endParaRPr lang="zh-CN" altLang="en-US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1D8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8389657"/>
                  </a:ext>
                </a:extLst>
              </a:tr>
              <a:tr h="490818">
                <a:tc>
                  <a:txBody>
                    <a:bodyPr/>
                    <a:lstStyle/>
                    <a:p>
                      <a:pPr algn="l"/>
                      <a:r>
                        <a:rPr lang="en-US" altLang="zh-CN" b="0" cap="none" spc="0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C1</a:t>
                      </a:r>
                      <a:r>
                        <a:rPr lang="en-US" altLang="zh-CN" b="0" cap="none" spc="0" dirty="0" smtClean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: </a:t>
                      </a:r>
                      <a:r>
                        <a:rPr lang="zh-CN" altLang="en-US" b="0" cap="none" spc="0" dirty="0" smtClean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支付类型</a:t>
                      </a:r>
                      <a:endParaRPr lang="zh-CN" altLang="en-US" b="0" cap="none" spc="0" dirty="0">
                        <a:ln w="0"/>
                        <a:solidFill>
                          <a:schemeClr val="accent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0" cap="none" spc="0" dirty="0" smtClean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扫码支付</a:t>
                      </a:r>
                      <a:endParaRPr lang="zh-CN" altLang="en-US" b="0" cap="none" spc="0" dirty="0">
                        <a:ln w="0"/>
                        <a:solidFill>
                          <a:schemeClr val="accent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800" b="0" i="0" u="none" strike="noStrike" kern="1200" cap="none" spc="0" normalizeH="0" baseline="0" noProof="0" dirty="0" smtClean="0">
                          <a:ln w="0"/>
                          <a:solidFill>
                            <a:srgbClr val="4472C4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面部</a:t>
                      </a:r>
                      <a:r>
                        <a:rPr lang="zh-CN" altLang="en-US" b="0" cap="none" spc="0" dirty="0" smtClean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支付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0" cap="none" spc="0" dirty="0" smtClean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扫码支付</a:t>
                      </a:r>
                      <a:endParaRPr lang="zh-CN" altLang="en-US" b="0" cap="none" spc="0" dirty="0">
                        <a:ln w="0"/>
                        <a:solidFill>
                          <a:schemeClr val="accent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800" b="0" i="0" u="none" strike="noStrike" kern="1200" cap="none" spc="0" normalizeH="0" baseline="0" noProof="0" dirty="0" smtClean="0">
                          <a:ln w="0"/>
                          <a:solidFill>
                            <a:srgbClr val="4472C4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面部</a:t>
                      </a:r>
                      <a:r>
                        <a:rPr lang="zh-CN" altLang="en-US" b="0" cap="none" spc="0" dirty="0" smtClean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支付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2531088"/>
                  </a:ext>
                </a:extLst>
              </a:tr>
              <a:tr h="497904"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0" cap="none" spc="0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C2: </a:t>
                      </a:r>
                      <a:r>
                        <a:rPr lang="zh-CN" altLang="en-US" b="0" cap="none" spc="0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支票总额</a:t>
                      </a:r>
                      <a:r>
                        <a:rPr lang="zh-CN" altLang="en-US" b="0" cap="none" spc="0" dirty="0" smtClean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小于￥</a:t>
                      </a:r>
                      <a:r>
                        <a:rPr lang="en-US" altLang="zh-CN" b="0" cap="none" spc="0" dirty="0" smtClean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1000</a:t>
                      </a:r>
                      <a:endParaRPr lang="zh-CN" altLang="en-US" b="0" cap="none" spc="0" dirty="0">
                        <a:ln w="0"/>
                        <a:solidFill>
                          <a:schemeClr val="accent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b="0" cap="none" spc="0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是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800" b="0" i="0" u="none" strike="noStrike" kern="1200" cap="none" spc="0" normalizeH="0" baseline="0" noProof="0" dirty="0" smtClean="0">
                          <a:ln w="0"/>
                          <a:solidFill>
                            <a:srgbClr val="4472C4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是</a:t>
                      </a:r>
                      <a:endParaRPr kumimoji="0" lang="zh-CN" altLang="en-US" sz="1800" b="0" i="0" u="none" strike="noStrike" kern="1200" cap="none" spc="0" normalizeH="0" baseline="0" noProof="0" dirty="0">
                        <a:ln w="0"/>
                        <a:solidFill>
                          <a:srgbClr val="4472C4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800" b="0" i="0" u="none" strike="noStrike" kern="1200" cap="none" spc="0" normalizeH="0" baseline="0" noProof="0" dirty="0">
                          <a:ln w="0"/>
                          <a:solidFill>
                            <a:srgbClr val="4472C4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不是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800" b="0" i="0" u="none" strike="noStrike" kern="1200" cap="none" spc="0" normalizeH="0" baseline="0" noProof="0" dirty="0" smtClean="0">
                          <a:ln w="0"/>
                          <a:solidFill>
                            <a:srgbClr val="4472C4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不是</a:t>
                      </a:r>
                      <a:endParaRPr kumimoji="0" lang="zh-CN" altLang="en-US" sz="1800" b="0" i="0" u="none" strike="noStrike" kern="1200" cap="none" spc="0" normalizeH="0" baseline="0" noProof="0" dirty="0">
                        <a:ln w="0"/>
                        <a:solidFill>
                          <a:srgbClr val="4472C4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0867266"/>
                  </a:ext>
                </a:extLst>
              </a:tr>
              <a:tr h="443752"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0" cap="none" spc="0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C3: </a:t>
                      </a:r>
                      <a:r>
                        <a:rPr lang="zh-CN" altLang="en-US" b="0" cap="none" spc="0" dirty="0" smtClean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由用户授权</a:t>
                      </a:r>
                      <a:r>
                        <a:rPr lang="zh-CN" altLang="en-US" b="0" cap="none" spc="0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800" b="0" i="0" u="none" strike="noStrike" kern="1200" cap="none" spc="0" normalizeH="0" baseline="0" noProof="0" dirty="0" smtClean="0">
                          <a:ln w="0"/>
                          <a:solidFill>
                            <a:srgbClr val="4472C4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不是</a:t>
                      </a:r>
                      <a:endParaRPr kumimoji="0" lang="zh-CN" altLang="en-US" sz="1800" b="0" i="0" u="none" strike="noStrike" kern="1200" cap="none" spc="0" normalizeH="0" baseline="0" noProof="0" dirty="0">
                        <a:ln w="0"/>
                        <a:solidFill>
                          <a:srgbClr val="4472C4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800" b="0" i="0" u="none" strike="noStrike" kern="1200" cap="none" spc="0" normalizeH="0" baseline="0" noProof="0" dirty="0" smtClean="0">
                          <a:ln w="0"/>
                          <a:solidFill>
                            <a:srgbClr val="4472C4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是</a:t>
                      </a:r>
                      <a:endParaRPr kumimoji="0" lang="zh-CN" altLang="en-US" sz="1800" b="0" i="0" u="none" strike="noStrike" kern="1200" cap="none" spc="0" normalizeH="0" baseline="0" noProof="0" dirty="0">
                        <a:ln w="0"/>
                        <a:solidFill>
                          <a:srgbClr val="4472C4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800" b="0" i="0" u="none" strike="noStrike" kern="1200" cap="none" spc="0" normalizeH="0" baseline="0" noProof="0" dirty="0" smtClean="0">
                          <a:ln w="0"/>
                          <a:solidFill>
                            <a:srgbClr val="4472C4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不是</a:t>
                      </a:r>
                      <a:endParaRPr kumimoji="0" lang="zh-CN" altLang="en-US" sz="1800" b="0" i="0" u="none" strike="noStrike" kern="1200" cap="none" spc="0" normalizeH="0" baseline="0" noProof="0" dirty="0">
                        <a:ln w="0"/>
                        <a:solidFill>
                          <a:srgbClr val="4472C4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800" b="0" i="0" u="none" strike="noStrike" kern="1200" cap="none" spc="0" normalizeH="0" baseline="0" noProof="0" dirty="0">
                          <a:ln w="0"/>
                          <a:solidFill>
                            <a:srgbClr val="4472C4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不是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4277201"/>
                  </a:ext>
                </a:extLst>
              </a:tr>
              <a:tr h="446974">
                <a:tc>
                  <a:txBody>
                    <a:bodyPr/>
                    <a:lstStyle/>
                    <a:p>
                      <a:pPr algn="l"/>
                      <a:r>
                        <a:rPr lang="en-US" altLang="zh-CN" b="0" cap="none" spc="0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A1: </a:t>
                      </a:r>
                      <a:r>
                        <a:rPr lang="zh-CN" altLang="en-US" b="0" cap="none" spc="0" dirty="0" smtClean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兑现</a:t>
                      </a:r>
                      <a:endParaRPr lang="en-US" altLang="zh-CN" b="0" cap="none" spc="0" dirty="0">
                        <a:ln w="0"/>
                        <a:solidFill>
                          <a:schemeClr val="accent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cap="none" spc="0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×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0" cap="none" spc="0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×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0" cap="none" spc="0" dirty="0">
                        <a:ln w="0"/>
                        <a:solidFill>
                          <a:schemeClr val="accent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0" cap="none" spc="0" dirty="0">
                        <a:ln w="0"/>
                        <a:solidFill>
                          <a:schemeClr val="accent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1877794"/>
                  </a:ext>
                </a:extLst>
              </a:tr>
              <a:tr h="446974"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0" cap="none" spc="0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A2: </a:t>
                      </a:r>
                      <a:r>
                        <a:rPr lang="zh-CN" altLang="en-US" b="0" cap="none" spc="0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不</a:t>
                      </a:r>
                      <a:r>
                        <a:rPr lang="zh-CN" altLang="en-US" b="0" cap="none" spc="0" dirty="0" smtClean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兑现</a:t>
                      </a:r>
                      <a:endParaRPr lang="en-US" altLang="zh-CN" b="0" cap="none" spc="0" dirty="0">
                        <a:ln w="0"/>
                        <a:solidFill>
                          <a:schemeClr val="accent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zh-CN" b="0" cap="none" spc="0" dirty="0">
                        <a:ln w="0"/>
                        <a:solidFill>
                          <a:schemeClr val="accent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b="0" cap="none" spc="0" dirty="0">
                        <a:ln w="0"/>
                        <a:solidFill>
                          <a:schemeClr val="accent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0" cap="none" spc="0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×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0" cap="none" spc="0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×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9474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56429722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4023646A-26A0-454F-ABAA-D4A028848DE6}"/>
              </a:ext>
            </a:extLst>
          </p:cNvPr>
          <p:cNvSpPr txBox="1">
            <a:spLocks noChangeArrowheads="1"/>
          </p:cNvSpPr>
          <p:nvPr/>
        </p:nvSpPr>
        <p:spPr>
          <a:xfrm>
            <a:off x="881904" y="-71492"/>
            <a:ext cx="10124877" cy="92392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68576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1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685734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决策树 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Decision Tree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A85664B0-3AB9-48D5-95FF-16BAF1719D88}"/>
              </a:ext>
            </a:extLst>
          </p:cNvPr>
          <p:cNvSpPr txBox="1">
            <a:spLocks noChangeAspect="1"/>
          </p:cNvSpPr>
          <p:nvPr/>
        </p:nvSpPr>
        <p:spPr>
          <a:xfrm>
            <a:off x="315096" y="1770611"/>
            <a:ext cx="5288360" cy="4424905"/>
          </a:xfrm>
          <a:prstGeom prst="rect">
            <a:avLst/>
          </a:prstGeom>
        </p:spPr>
        <p:txBody>
          <a:bodyPr vert="horz" lIns="91440" tIns="45720" rIns="91440" bIns="45720" numCol="1" rtlCol="0">
            <a:noAutofit/>
          </a:bodyPr>
          <a:lstStyle>
            <a:lvl1pPr marL="171442" indent="-171442" algn="l" defTabSz="685766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2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07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090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2974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856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39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22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0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-34" algn="l" defTabSz="685734" rtl="0" eaLnBrk="1" fontAlgn="auto" latinLnBrk="0" hangingPunct="1">
              <a:lnSpc>
                <a:spcPts val="3300"/>
              </a:lnSpc>
              <a:spcBef>
                <a:spcPts val="600"/>
              </a:spcBef>
              <a:spcAft>
                <a:spcPts val="0"/>
              </a:spcAft>
              <a:buClrTx/>
              <a:buSzPct val="70000"/>
              <a:buFont typeface="Arial" panose="020B0604020202020204" pitchFamily="34" charset="0"/>
              <a:buNone/>
              <a:tabLst/>
              <a:defRPr/>
            </a:pPr>
            <a:endParaRPr kumimoji="0" lang="en-US" altLang="zh-CN" sz="29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华文仿宋" panose="02010600040101010101" pitchFamily="2" charset="-122"/>
              <a:ea typeface="华文仿宋" panose="02010600040101010101" pitchFamily="2" charset="-122"/>
              <a:cs typeface="+mn-cs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2AF9001-736D-4C2C-8F2A-5C769775B4E8}"/>
              </a:ext>
            </a:extLst>
          </p:cNvPr>
          <p:cNvGrpSpPr/>
          <p:nvPr/>
        </p:nvGrpSpPr>
        <p:grpSpPr>
          <a:xfrm>
            <a:off x="-217170" y="91785"/>
            <a:ext cx="12626340" cy="1472490"/>
            <a:chOff x="-213360" y="1402414"/>
            <a:chExt cx="12626340" cy="1472490"/>
          </a:xfrm>
        </p:grpSpPr>
        <p:sp>
          <p:nvSpPr>
            <p:cNvPr id="8" name="Content Placeholder 3">
              <a:extLst>
                <a:ext uri="{FF2B5EF4-FFF2-40B4-BE49-F238E27FC236}">
                  <a16:creationId xmlns:a16="http://schemas.microsoft.com/office/drawing/2014/main" id="{A5ADCD01-B0A2-44C4-A56D-8840DDDA0A6B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5204460" y="1402414"/>
              <a:ext cx="7017102" cy="1472490"/>
            </a:xfrm>
            <a:prstGeom prst="rect">
              <a:avLst/>
            </a:prstGeom>
          </p:spPr>
          <p:txBody>
            <a:bodyPr vert="horz" lIns="91440" tIns="45720" rIns="91440" bIns="45720" numCol="1" rtlCol="0">
              <a:noAutofit/>
            </a:bodyPr>
            <a:lstStyle>
              <a:lvl1pPr marL="171442" indent="-171442" algn="l" defTabSz="685766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14325" indent="-171442" algn="l" defTabSz="685766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857207" indent="-171442" algn="l" defTabSz="685766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200090" indent="-171442" algn="l" defTabSz="685766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0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42974" indent="-171442" algn="l" defTabSz="685766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0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885856" indent="-171442" algn="l" defTabSz="685766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739" indent="-171442" algn="l" defTabSz="685766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622" indent="-171442" algn="l" defTabSz="685766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505" indent="-171442" algn="l" defTabSz="685766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685731" marR="0" lvl="2" indent="0" algn="l" defTabSz="685734" rtl="0" eaLnBrk="1" fontAlgn="auto" latinLnBrk="0" hangingPunct="1">
                <a:lnSpc>
                  <a:spcPts val="3300"/>
                </a:lnSpc>
                <a:spcBef>
                  <a:spcPts val="600"/>
                </a:spcBef>
                <a:spcAft>
                  <a:spcPts val="0"/>
                </a:spcAft>
                <a:buClrTx/>
                <a:buSzPct val="70000"/>
                <a:buFont typeface="Arial" panose="020B0604020202020204" pitchFamily="34" charset="0"/>
                <a:buNone/>
                <a:tabLst/>
                <a:defRPr/>
              </a:pPr>
              <a:r>
                <a:rPr kumimoji="0" lang="zh-CN" altLang="en-US" sz="2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华文仿宋" panose="02010600040101010101" pitchFamily="2" charset="-122"/>
                  <a:ea typeface="华文仿宋" panose="02010600040101010101" pitchFamily="2" charset="-122"/>
                  <a:cs typeface="+mn-cs"/>
                </a:rPr>
                <a:t>当决策过程出现复杂分支或必须按特定顺序进行一连串决策时，可以使用决策树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B04F7DE-0A33-4759-AAA9-7FBF228FCA17}"/>
                </a:ext>
              </a:extLst>
            </p:cNvPr>
            <p:cNvCxnSpPr>
              <a:cxnSpLocks/>
            </p:cNvCxnSpPr>
            <p:nvPr/>
          </p:nvCxnSpPr>
          <p:spPr>
            <a:xfrm>
              <a:off x="-213360" y="2363583"/>
              <a:ext cx="12626340" cy="0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51401C51-8340-43CC-A8C0-2D91DF38F3A5}"/>
                </a:ext>
              </a:extLst>
            </p:cNvPr>
            <p:cNvCxnSpPr>
              <a:cxnSpLocks/>
            </p:cNvCxnSpPr>
            <p:nvPr/>
          </p:nvCxnSpPr>
          <p:spPr>
            <a:xfrm>
              <a:off x="-213360" y="1402414"/>
              <a:ext cx="12626340" cy="0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9BB8D26-81EE-43AC-821C-543AE6728CBF}"/>
                </a:ext>
              </a:extLst>
            </p:cNvPr>
            <p:cNvCxnSpPr>
              <a:cxnSpLocks/>
            </p:cNvCxnSpPr>
            <p:nvPr/>
          </p:nvCxnSpPr>
          <p:spPr>
            <a:xfrm>
              <a:off x="5816422" y="1402414"/>
              <a:ext cx="0" cy="959268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FA09786-C25C-4C3E-A503-B6F4C92CE8C7}"/>
                </a:ext>
              </a:extLst>
            </p:cNvPr>
            <p:cNvCxnSpPr>
              <a:cxnSpLocks/>
            </p:cNvCxnSpPr>
            <p:nvPr/>
          </p:nvCxnSpPr>
          <p:spPr>
            <a:xfrm>
              <a:off x="12184380" y="1402414"/>
              <a:ext cx="0" cy="961169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BABC2EA-BDBF-4670-9C20-AC58A46C960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402414"/>
              <a:ext cx="0" cy="959268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8B765036-C5CA-4BDF-8393-25B5F19E7680}"/>
              </a:ext>
            </a:extLst>
          </p:cNvPr>
          <p:cNvSpPr txBox="1">
            <a:spLocks noChangeAspect="1"/>
          </p:cNvSpPr>
          <p:nvPr/>
        </p:nvSpPr>
        <p:spPr>
          <a:xfrm>
            <a:off x="572621" y="5044208"/>
            <a:ext cx="9566461" cy="1472490"/>
          </a:xfrm>
          <a:prstGeom prst="rect">
            <a:avLst/>
          </a:prstGeom>
        </p:spPr>
        <p:txBody>
          <a:bodyPr vert="horz" lIns="91440" tIns="45720" rIns="91440" bIns="45720" numCol="1" rtlCol="0">
            <a:noAutofit/>
          </a:bodyPr>
          <a:lstStyle>
            <a:lvl1pPr marL="171442" indent="-171442" algn="l" defTabSz="685766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2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07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090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2974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856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39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22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0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2931" marR="0" lvl="2" indent="-457200" algn="l" defTabSz="685734" rtl="0" eaLnBrk="1" fontAlgn="auto" latinLnBrk="0" hangingPunct="1">
              <a:lnSpc>
                <a:spcPts val="3300"/>
              </a:lnSpc>
              <a:spcBef>
                <a:spcPts val="600"/>
              </a:spcBef>
              <a:spcAft>
                <a:spcPts val="0"/>
              </a:spcAft>
              <a:buClr>
                <a:schemeClr val="tx1"/>
              </a:buClr>
              <a:buSzPct val="91000"/>
              <a:buFont typeface="Times New Roman" panose="02020603050405020304" pitchFamily="18" charset="0"/>
              <a:buChar char="‣"/>
              <a:tabLst/>
              <a:defRPr/>
            </a:pPr>
            <a:r>
              <a:rPr kumimoji="0" lang="zh-CN" altLang="en-US" sz="2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+mn-cs"/>
              </a:rPr>
              <a:t>通常是一棵 放倒的树。树根在左边，树枝从左向右展开</a:t>
            </a:r>
            <a:endParaRPr kumimoji="0" lang="en-US" altLang="zh-CN" sz="2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华文仿宋" panose="02010600040101010101" pitchFamily="2" charset="-122"/>
              <a:ea typeface="华文仿宋" panose="02010600040101010101" pitchFamily="2" charset="-122"/>
              <a:cs typeface="+mn-cs"/>
            </a:endParaRPr>
          </a:p>
          <a:p>
            <a:pPr marL="1142931" marR="0" lvl="2" indent="-457200" algn="l" defTabSz="685734" rtl="0" eaLnBrk="1" fontAlgn="auto" latinLnBrk="0" hangingPunct="1">
              <a:lnSpc>
                <a:spcPts val="3300"/>
              </a:lnSpc>
              <a:spcBef>
                <a:spcPts val="600"/>
              </a:spcBef>
              <a:spcAft>
                <a:spcPts val="0"/>
              </a:spcAft>
              <a:buClr>
                <a:schemeClr val="tx1"/>
              </a:buClr>
              <a:buSzPct val="91000"/>
              <a:buFont typeface="Times New Roman" panose="02020603050405020304" pitchFamily="18" charset="0"/>
              <a:buChar char="‣"/>
              <a:tabLst/>
              <a:defRPr/>
            </a:pPr>
            <a:r>
              <a:rPr kumimoji="0" lang="zh-CN" altLang="en-US" sz="2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+mn-cs"/>
              </a:rPr>
              <a:t>圆形结点</a:t>
            </a:r>
            <a:r>
              <a:rPr kumimoji="0" lang="zh-CN" altLang="en-US" sz="2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+mn-cs"/>
              </a:rPr>
              <a:t>表示条件（</a:t>
            </a:r>
            <a:r>
              <a:rPr kumimoji="0" lang="en-US" altLang="zh-CN" sz="2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+mn-cs"/>
              </a:rPr>
              <a:t>IF</a:t>
            </a:r>
            <a:r>
              <a:rPr kumimoji="0" lang="zh-CN" altLang="en-US" sz="2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+mn-cs"/>
              </a:rPr>
              <a:t> ）</a:t>
            </a:r>
            <a:endParaRPr kumimoji="0" lang="en-US" altLang="zh-CN" sz="2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华文仿宋" panose="02010600040101010101" pitchFamily="2" charset="-122"/>
              <a:ea typeface="华文仿宋" panose="02010600040101010101" pitchFamily="2" charset="-122"/>
              <a:cs typeface="+mn-cs"/>
            </a:endParaRPr>
          </a:p>
          <a:p>
            <a:pPr marL="1142931" marR="0" lvl="2" indent="-457200" algn="l" defTabSz="685734" rtl="0" eaLnBrk="1" fontAlgn="auto" latinLnBrk="0" hangingPunct="1">
              <a:lnSpc>
                <a:spcPts val="3300"/>
              </a:lnSpc>
              <a:spcBef>
                <a:spcPts val="600"/>
              </a:spcBef>
              <a:spcAft>
                <a:spcPts val="0"/>
              </a:spcAft>
              <a:buClr>
                <a:schemeClr val="tx1"/>
              </a:buClr>
              <a:buSzPct val="91000"/>
              <a:buFont typeface="Times New Roman" panose="02020603050405020304" pitchFamily="18" charset="0"/>
              <a:buChar char="‣"/>
              <a:tabLst/>
              <a:defRPr/>
            </a:pPr>
            <a:r>
              <a:rPr lang="zh-CN" altLang="en-US" sz="2600" b="1" dirty="0">
                <a:solidFill>
                  <a:srgbClr val="FF00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方</a:t>
            </a:r>
            <a:r>
              <a:rPr kumimoji="0" lang="zh-CN" altLang="en-US" sz="2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+mn-cs"/>
              </a:rPr>
              <a:t>形结点</a:t>
            </a:r>
            <a:r>
              <a:rPr kumimoji="0" lang="zh-CN" altLang="en-US" sz="2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+mn-cs"/>
              </a:rPr>
              <a:t>表示行动（</a:t>
            </a:r>
            <a:r>
              <a:rPr kumimoji="0" lang="en-US" altLang="zh-CN" sz="2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+mn-cs"/>
              </a:rPr>
              <a:t>THEN</a:t>
            </a:r>
            <a:r>
              <a:rPr kumimoji="0" lang="zh-CN" altLang="en-US" sz="2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+mn-cs"/>
              </a:rPr>
              <a:t> ）</a:t>
            </a:r>
            <a:endParaRPr kumimoji="0" lang="en-US" altLang="zh-CN" sz="2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华文仿宋" panose="02010600040101010101" pitchFamily="2" charset="-122"/>
              <a:ea typeface="华文仿宋" panose="02010600040101010101" pitchFamily="2" charset="-122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DF27EB9-745E-4A36-8D81-553B942D572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941"/>
          <a:stretch/>
        </p:blipFill>
        <p:spPr>
          <a:xfrm>
            <a:off x="1326438" y="1228230"/>
            <a:ext cx="9235807" cy="322729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DE8AB12-D6B7-4913-9625-F96E95D5C612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90000"/>
          </a:blip>
          <a:stretch>
            <a:fillRect/>
          </a:stretch>
        </p:blipFill>
        <p:spPr>
          <a:xfrm>
            <a:off x="1277091" y="1237329"/>
            <a:ext cx="9334500" cy="3703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02024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4023646A-26A0-454F-ABAA-D4A028848DE6}"/>
              </a:ext>
            </a:extLst>
          </p:cNvPr>
          <p:cNvSpPr txBox="1">
            <a:spLocks noChangeArrowheads="1"/>
          </p:cNvSpPr>
          <p:nvPr/>
        </p:nvSpPr>
        <p:spPr>
          <a:xfrm>
            <a:off x="281540" y="149338"/>
            <a:ext cx="6885742" cy="62878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68576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1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685734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选择结构化决策分析技术</a:t>
            </a: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59D28D8-A9FF-44EA-A822-FB6C1E2AABE9}"/>
              </a:ext>
            </a:extLst>
          </p:cNvPr>
          <p:cNvGrpSpPr/>
          <p:nvPr/>
        </p:nvGrpSpPr>
        <p:grpSpPr>
          <a:xfrm>
            <a:off x="5714423" y="834653"/>
            <a:ext cx="6317060" cy="5440342"/>
            <a:chOff x="5593400" y="739627"/>
            <a:chExt cx="6317060" cy="5440342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155527D-C2D5-494C-BB6D-A04041D669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93400" y="739627"/>
              <a:ext cx="6317060" cy="5098710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5713C99-04C0-4B6B-9865-A017BA8C9F5A}"/>
                </a:ext>
              </a:extLst>
            </p:cNvPr>
            <p:cNvSpPr txBox="1"/>
            <p:nvPr/>
          </p:nvSpPr>
          <p:spPr>
            <a:xfrm>
              <a:off x="5593400" y="5838337"/>
              <a:ext cx="6107372" cy="3416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354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过程规范与数据流图的联系</a:t>
              </a:r>
              <a:endPara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A85664B0-3AB9-48D5-95FF-16BAF1719D88}"/>
              </a:ext>
            </a:extLst>
          </p:cNvPr>
          <p:cNvSpPr txBox="1">
            <a:spLocks noChangeAspect="1"/>
          </p:cNvSpPr>
          <p:nvPr/>
        </p:nvSpPr>
        <p:spPr>
          <a:xfrm>
            <a:off x="281540" y="1090147"/>
            <a:ext cx="5311860" cy="4424905"/>
          </a:xfrm>
          <a:prstGeom prst="rect">
            <a:avLst/>
          </a:prstGeom>
        </p:spPr>
        <p:txBody>
          <a:bodyPr vert="horz" lIns="91440" tIns="45720" rIns="91440" bIns="45720" numCol="1" rtlCol="0">
            <a:noAutofit/>
          </a:bodyPr>
          <a:lstStyle>
            <a:lvl1pPr marL="171442" indent="-171442" algn="l" defTabSz="685766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2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07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090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2974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856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39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22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0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85766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 w="0"/>
                <a:solidFill>
                  <a:srgbClr val="4472C4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1. Use </a:t>
            </a:r>
            <a:r>
              <a:rPr kumimoji="0" lang="zh-CN" altLang="en-US" sz="2400" b="0" i="0" u="none" strike="noStrike" kern="1200" cap="none" spc="0" normalizeH="0" baseline="0" noProof="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结构化英语</a:t>
            </a:r>
            <a:r>
              <a:rPr kumimoji="0" lang="zh-CN" altLang="en-US" sz="2400" b="0" i="0" u="none" strike="noStrike" kern="1200" cap="none" spc="0" normalizeH="0" baseline="0" noProof="0" dirty="0">
                <a:ln w="0"/>
                <a:solidFill>
                  <a:srgbClr val="4472C4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 w="0"/>
                <a:solidFill>
                  <a:srgbClr val="4472C4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when</a:t>
            </a:r>
          </a:p>
          <a:p>
            <a:pPr marL="800083" marR="0" lvl="1" indent="-457200" algn="l" defTabSz="685766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AutoNum type="alphaLcPeriod"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 w="0"/>
                <a:solidFill>
                  <a:srgbClr val="4472C4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有很多重复的行动</a:t>
            </a:r>
            <a:endParaRPr kumimoji="0" lang="en-US" altLang="zh-CN" sz="2000" b="0" i="0" u="none" strike="noStrike" kern="1200" cap="none" spc="0" normalizeH="0" baseline="0" noProof="0" dirty="0">
              <a:ln w="0"/>
              <a:solidFill>
                <a:srgbClr val="4472C4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342883" marR="0" lvl="1" indent="0" algn="l" defTabSz="685766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 w="0"/>
                <a:solidFill>
                  <a:srgbClr val="4472C4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OR</a:t>
            </a:r>
          </a:p>
          <a:p>
            <a:pPr marL="800083" marR="0" lvl="1" indent="-457200" algn="l" defTabSz="685766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+mj-lt"/>
              <a:buAutoNum type="alphaLcPeriod" startAt="2"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 w="0"/>
                <a:solidFill>
                  <a:srgbClr val="4472C4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与最终用户的交流是重要的</a:t>
            </a:r>
            <a:endParaRPr kumimoji="0" lang="en-US" altLang="zh-CN" sz="2000" b="0" i="0" u="none" strike="noStrike" kern="1200" cap="none" spc="0" normalizeH="0" baseline="0" noProof="0" dirty="0">
              <a:ln w="0"/>
              <a:solidFill>
                <a:srgbClr val="4472C4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800083" marR="0" lvl="1" indent="-457200" algn="l" defTabSz="685766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+mj-lt"/>
              <a:buAutoNum type="alphaLcPeriod" startAt="2"/>
              <a:tabLst/>
              <a:defRPr/>
            </a:pPr>
            <a:endParaRPr kumimoji="0" lang="en-US" altLang="zh-CN" sz="2000" b="0" i="0" u="none" strike="noStrike" kern="1200" cap="none" spc="0" normalizeH="0" baseline="0" noProof="0" dirty="0">
              <a:ln w="0"/>
              <a:solidFill>
                <a:srgbClr val="4472C4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685766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2150" b="0" i="0" u="none" strike="noStrike" kern="1200" cap="none" spc="0" normalizeH="0" baseline="0" noProof="0" dirty="0">
                <a:ln w="0"/>
                <a:solidFill>
                  <a:srgbClr val="4472C4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2. </a:t>
            </a:r>
            <a:r>
              <a:rPr kumimoji="0" lang="en-US" altLang="zh-CN" sz="2400" b="0" i="0" u="none" strike="noStrike" kern="1200" cap="none" spc="0" normalizeH="0" baseline="0" noProof="0" dirty="0">
                <a:ln w="0"/>
                <a:solidFill>
                  <a:srgbClr val="4472C4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Use </a:t>
            </a:r>
            <a:r>
              <a:rPr kumimoji="0" lang="zh-CN" altLang="en-US" sz="2400" b="0" i="0" u="none" strike="noStrike" kern="1200" cap="none" spc="0" normalizeH="0" baseline="0" noProof="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决策表</a:t>
            </a:r>
            <a:r>
              <a:rPr kumimoji="0" lang="zh-CN" altLang="en-US" sz="2400" b="0" i="0" u="none" strike="noStrike" kern="1200" cap="none" spc="0" normalizeH="0" baseline="0" noProof="0" dirty="0">
                <a:ln w="0"/>
                <a:solidFill>
                  <a:srgbClr val="4472C4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 w="0"/>
                <a:solidFill>
                  <a:srgbClr val="4472C4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when</a:t>
            </a:r>
          </a:p>
          <a:p>
            <a:pPr marL="800083" marR="0" lvl="1" indent="-457200" algn="l" defTabSz="685766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AutoNum type="alphaLcPeriod"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 w="0"/>
                <a:solidFill>
                  <a:srgbClr val="4472C4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存在条件、行动和规则的复杂组合</a:t>
            </a:r>
            <a:endParaRPr kumimoji="0" lang="en-US" altLang="zh-CN" sz="2000" b="0" i="0" u="none" strike="noStrike" kern="1200" cap="none" spc="0" normalizeH="0" baseline="0" noProof="0" dirty="0">
              <a:ln w="0"/>
              <a:solidFill>
                <a:srgbClr val="4472C4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342883" marR="0" lvl="1" indent="0" algn="l" defTabSz="685766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 w="0"/>
                <a:solidFill>
                  <a:srgbClr val="4472C4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OR</a:t>
            </a:r>
          </a:p>
          <a:p>
            <a:pPr marL="800083" marR="0" lvl="1" indent="-457200" algn="l" defTabSz="685766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+mj-lt"/>
              <a:buAutoNum type="alphaLcPeriod" startAt="2"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 w="0"/>
                <a:solidFill>
                  <a:srgbClr val="4472C4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要求某种方法有效地避开不可能的情况、冗余和矛盾</a:t>
            </a:r>
            <a:endParaRPr kumimoji="0" lang="en-US" altLang="zh-CN" sz="2000" b="0" i="0" u="none" strike="noStrike" kern="1200" cap="none" spc="0" normalizeH="0" baseline="0" noProof="0" dirty="0">
              <a:ln w="0"/>
              <a:solidFill>
                <a:srgbClr val="4472C4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800083" marR="0" lvl="1" indent="-457200" algn="l" defTabSz="685766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+mj-lt"/>
              <a:buAutoNum type="alphaLcPeriod" startAt="2"/>
              <a:tabLst/>
              <a:defRPr/>
            </a:pPr>
            <a:endParaRPr kumimoji="0" lang="en-US" altLang="zh-CN" sz="2000" b="0" i="0" u="none" strike="noStrike" kern="1200" cap="none" spc="0" normalizeH="0" baseline="0" noProof="0" dirty="0">
              <a:ln w="0"/>
              <a:solidFill>
                <a:srgbClr val="4472C4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685766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2150" b="0" i="0" u="none" strike="noStrike" kern="1200" cap="none" spc="0" normalizeH="0" baseline="0" noProof="0" dirty="0">
                <a:ln w="0"/>
                <a:solidFill>
                  <a:srgbClr val="4472C4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3. </a:t>
            </a:r>
            <a:r>
              <a:rPr kumimoji="0" lang="en-US" altLang="zh-CN" sz="2400" b="0" i="0" u="none" strike="noStrike" kern="1200" cap="none" spc="0" normalizeH="0" baseline="0" noProof="0" dirty="0">
                <a:ln w="0"/>
                <a:solidFill>
                  <a:srgbClr val="4472C4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Use </a:t>
            </a:r>
            <a:r>
              <a:rPr kumimoji="0" lang="zh-CN" altLang="en-US" sz="2400" b="0" i="0" u="none" strike="noStrike" kern="1200" cap="none" spc="0" normalizeH="0" baseline="0" noProof="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决策树 </a:t>
            </a:r>
            <a:r>
              <a:rPr kumimoji="0" lang="en-US" altLang="zh-CN" sz="2400" b="0" i="0" u="none" strike="noStrike" kern="1200" cap="none" spc="0" normalizeH="0" baseline="0" noProof="0" dirty="0">
                <a:ln w="0"/>
                <a:solidFill>
                  <a:srgbClr val="4472C4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when</a:t>
            </a:r>
          </a:p>
          <a:p>
            <a:pPr marL="800083" marR="0" lvl="1" indent="-457200" algn="l" defTabSz="685766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AutoNum type="alphaLcPeriod"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 w="0"/>
                <a:solidFill>
                  <a:srgbClr val="4472C4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强调条件和行动的顺序</a:t>
            </a:r>
            <a:endParaRPr kumimoji="0" lang="en-US" altLang="zh-CN" sz="2000" b="0" i="0" u="none" strike="noStrike" kern="1200" cap="none" spc="0" normalizeH="0" baseline="0" noProof="0" dirty="0">
              <a:ln w="0"/>
              <a:solidFill>
                <a:srgbClr val="4472C4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800083" marR="0" lvl="1" indent="-457200" algn="l" defTabSz="685766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+mj-lt"/>
              <a:buAutoNum type="alphaLcPeriod" startAt="2"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 w="0"/>
                <a:solidFill>
                  <a:srgbClr val="4472C4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每个条件并非与每个行动相关时（分支是不同的）</a:t>
            </a:r>
            <a:endParaRPr kumimoji="0" lang="en-US" altLang="zh-CN" sz="2000" b="0" i="0" u="none" strike="noStrike" kern="1200" cap="none" spc="0" normalizeH="0" baseline="0" noProof="0" dirty="0">
              <a:ln w="0"/>
              <a:solidFill>
                <a:srgbClr val="4472C4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4151993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A85664B0-3AB9-48D5-95FF-16BAF1719D88}"/>
              </a:ext>
            </a:extLst>
          </p:cNvPr>
          <p:cNvSpPr txBox="1">
            <a:spLocks noChangeAspect="1"/>
          </p:cNvSpPr>
          <p:nvPr/>
        </p:nvSpPr>
        <p:spPr>
          <a:xfrm>
            <a:off x="281540" y="1794432"/>
            <a:ext cx="5288360" cy="4424905"/>
          </a:xfrm>
          <a:prstGeom prst="rect">
            <a:avLst/>
          </a:prstGeom>
        </p:spPr>
        <p:txBody>
          <a:bodyPr vert="horz" lIns="91440" tIns="45720" rIns="91440" bIns="45720" numCol="1" rtlCol="0">
            <a:noAutofit/>
          </a:bodyPr>
          <a:lstStyle>
            <a:lvl1pPr marL="171442" indent="-171442" algn="l" defTabSz="685766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2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07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090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2974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856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39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22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0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-34" algn="l" defTabSz="685734" rtl="0" eaLnBrk="1" fontAlgn="auto" latinLnBrk="0" hangingPunct="1">
              <a:lnSpc>
                <a:spcPts val="3300"/>
              </a:lnSpc>
              <a:spcBef>
                <a:spcPts val="600"/>
              </a:spcBef>
              <a:spcAft>
                <a:spcPts val="0"/>
              </a:spcAft>
              <a:buClrTx/>
              <a:buSzPct val="70000"/>
              <a:buFont typeface="Arial" panose="020B0604020202020204" pitchFamily="34" charset="0"/>
              <a:buNone/>
              <a:tabLst/>
              <a:defRPr/>
            </a:pPr>
            <a:endParaRPr kumimoji="0" lang="en-US" altLang="zh-CN" sz="29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华文仿宋" panose="02010600040101010101" pitchFamily="2" charset="-122"/>
              <a:ea typeface="华文仿宋" panose="02010600040101010101" pitchFamily="2" charset="-122"/>
              <a:cs typeface="+mn-cs"/>
            </a:endParaRPr>
          </a:p>
        </p:txBody>
      </p:sp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3ED5E951-2B85-4E41-BCBD-5CD00FD88BB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230797" y="53340"/>
          <a:ext cx="9862144" cy="6751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62144">
                  <a:extLst>
                    <a:ext uri="{9D8B030D-6E8A-4147-A177-3AD203B41FA5}">
                      <a16:colId xmlns:a16="http://schemas.microsoft.com/office/drawing/2014/main" val="2200991704"/>
                    </a:ext>
                  </a:extLst>
                </a:gridCol>
              </a:tblGrid>
              <a:tr h="86106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过程规范表</a:t>
                      </a:r>
                      <a:endParaRPr lang="en-US" altLang="zh-CN" sz="20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l"/>
                      <a:r>
                        <a:rPr lang="zh-CN" altLang="en-US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编号：</a:t>
                      </a:r>
                      <a:r>
                        <a:rPr lang="en-US" altLang="zh-CN" b="0" u="sng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1.3</a:t>
                      </a:r>
                    </a:p>
                    <a:p>
                      <a:pPr algn="l"/>
                      <a:r>
                        <a:rPr lang="zh-CN" altLang="en-US" b="0" i="0" u="none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名称：</a:t>
                      </a:r>
                      <a:r>
                        <a:rPr lang="zh-CN" altLang="en-US" b="0" i="0" u="sng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计算可用的商品数量</a:t>
                      </a:r>
                      <a:r>
                        <a:rPr lang="en-US" altLang="zh-CN" b="0" u="sng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</a:t>
                      </a:r>
                    </a:p>
                    <a:p>
                      <a:pPr algn="l"/>
                      <a:r>
                        <a:rPr lang="zh-CN" altLang="en-US" b="0" u="none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描述：确定某种商品是否可供销售，如果不能，则创建一个备订商品记录。确定可用的商品数量</a:t>
                      </a:r>
                      <a:r>
                        <a:rPr lang="en-US" altLang="zh-CN" b="0" u="sng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                    </a:t>
                      </a:r>
                      <a:endParaRPr lang="zh-CN" altLang="en-US" b="0" u="sng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1D8CF">
                        <a:alpha val="28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8389657"/>
                  </a:ext>
                </a:extLst>
              </a:tr>
              <a:tr h="937260"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zh-CN" altLang="en-US" sz="1800" b="0" kern="1200" cap="none" spc="0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输入数据流</a:t>
                      </a:r>
                      <a:endParaRPr lang="en-US" altLang="zh-CN" sz="1800" b="0" kern="1200" cap="none" spc="0" dirty="0">
                        <a:ln w="0"/>
                        <a:solidFill>
                          <a:schemeClr val="accent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0" indent="0" algn="l">
                        <a:buNone/>
                      </a:pPr>
                      <a:r>
                        <a:rPr lang="zh-CN" altLang="en-US" sz="1800" b="0" u="none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有效的商品，从过程</a:t>
                      </a:r>
                      <a:r>
                        <a:rPr lang="en-US" altLang="zh-CN" sz="1800" b="0" u="none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1.2</a:t>
                      </a:r>
                      <a:r>
                        <a:rPr lang="zh-CN" altLang="en-US" sz="1800" b="0" u="none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输入</a:t>
                      </a:r>
                      <a:endParaRPr lang="en-US" altLang="zh-CN" sz="1800" b="0" u="none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0" indent="0" algn="l">
                        <a:buNone/>
                      </a:pPr>
                      <a:r>
                        <a:rPr lang="zh-CN" altLang="en-US" sz="1800" b="0" u="none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现有商品数量，从商品记录输入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1D8CF">
                        <a:alpha val="28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0969368"/>
                  </a:ext>
                </a:extLst>
              </a:tr>
              <a:tr h="937260"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zh-CN" altLang="en-US" sz="1800" b="0" kern="1200" cap="none" spc="0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输出数据流</a:t>
                      </a:r>
                      <a:endParaRPr lang="en-US" altLang="zh-CN" sz="1800" b="0" kern="1200" cap="none" spc="0" dirty="0">
                        <a:ln w="0"/>
                        <a:solidFill>
                          <a:schemeClr val="accent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0" indent="0" algn="l">
                        <a:buNone/>
                      </a:pPr>
                      <a:r>
                        <a:rPr lang="zh-CN" altLang="en-US" sz="1800" b="0" u="none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可用的商品（商品编号</a:t>
                      </a:r>
                      <a:r>
                        <a:rPr lang="en-US" altLang="zh-CN" sz="1800" b="0" u="none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+</a:t>
                      </a:r>
                      <a:r>
                        <a:rPr lang="zh-CN" altLang="en-US" sz="1800" b="0" u="none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已销售的数量），输出到过程</a:t>
                      </a:r>
                      <a:r>
                        <a:rPr lang="en-US" altLang="zh-CN" sz="1800" b="0" u="none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1.4</a:t>
                      </a:r>
                      <a:r>
                        <a:rPr lang="zh-CN" altLang="en-US" sz="1800" b="0" u="none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或</a:t>
                      </a:r>
                      <a:r>
                        <a:rPr lang="en-US" altLang="zh-CN" sz="1800" b="0" u="none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1.5</a:t>
                      </a:r>
                    </a:p>
                    <a:p>
                      <a:pPr marL="0" indent="0" algn="l">
                        <a:buNone/>
                      </a:pPr>
                      <a:r>
                        <a:rPr lang="zh-CN" altLang="en-US" sz="1800" b="0" u="none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备订商品，输出到库存控制（</a:t>
                      </a:r>
                      <a:r>
                        <a:rPr lang="en-US" altLang="zh-CN" sz="1800" b="0" u="none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Inventory Control</a:t>
                      </a:r>
                      <a:r>
                        <a:rPr lang="zh-CN" altLang="en-US" sz="1800" b="0" u="none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）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1D8CF">
                        <a:alpha val="28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3683205"/>
                  </a:ext>
                </a:extLst>
              </a:tr>
              <a:tr h="1874520"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zh-CN" altLang="en-US" b="0" cap="none" spc="0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过程逻辑：</a:t>
                      </a:r>
                      <a:endParaRPr lang="en-US" altLang="zh-CN" b="0" cap="none" spc="0" dirty="0">
                        <a:ln w="0"/>
                        <a:solidFill>
                          <a:schemeClr val="accent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marL="0" indent="0" algn="l">
                        <a:buNone/>
                      </a:pPr>
                      <a:r>
                        <a:rPr lang="en-US" altLang="zh-CN" sz="1800" b="0" u="none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IF </a:t>
                      </a:r>
                      <a:r>
                        <a:rPr lang="zh-CN" altLang="en-US" sz="1800" b="0" u="none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订购的商品数量 大于 现有的商品数量</a:t>
                      </a:r>
                      <a:endParaRPr lang="en-US" altLang="zh-CN" sz="1800" b="0" u="none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342883" lvl="1" indent="0" algn="l">
                        <a:buNone/>
                      </a:pPr>
                      <a:r>
                        <a:rPr lang="en-US" altLang="zh-CN" sz="1800" b="0" u="none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Then </a:t>
                      </a:r>
                      <a:r>
                        <a:rPr lang="zh-CN" altLang="en-US" sz="1800" b="0" u="none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把 订购的商品数量 赋给 可用的商品数量</a:t>
                      </a:r>
                      <a:endParaRPr lang="en-US" altLang="zh-CN" sz="1800" b="0" u="none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342883" lvl="1" indent="0" algn="l">
                        <a:buNone/>
                      </a:pPr>
                      <a:r>
                        <a:rPr lang="en-US" altLang="zh-CN" sz="1800" b="0" u="none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         </a:t>
                      </a:r>
                      <a:r>
                        <a:rPr lang="zh-CN" altLang="en-US" sz="1800" b="0" u="none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把 订购的商品编号 赋给 可用的商品编号</a:t>
                      </a:r>
                      <a:endParaRPr lang="en-US" altLang="zh-CN" sz="1800" b="0" u="none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0" indent="0" algn="l">
                        <a:buNone/>
                      </a:pPr>
                      <a:r>
                        <a:rPr lang="en-US" altLang="zh-CN" sz="1800" b="0" u="none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ELSE </a:t>
                      </a:r>
                    </a:p>
                    <a:p>
                      <a:pPr marL="0" indent="0" algn="l">
                        <a:buNone/>
                      </a:pPr>
                      <a:r>
                        <a:rPr lang="en-US" altLang="zh-CN" sz="1800" b="0" u="none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 </a:t>
                      </a:r>
                      <a:r>
                        <a:rPr lang="zh-CN" altLang="en-US" sz="1800" b="0" u="none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订购的商品数量 减去 现有的商品数量</a:t>
                      </a:r>
                      <a:endParaRPr lang="en-US" altLang="zh-CN" sz="1800" b="0" u="none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0" indent="0" algn="l">
                        <a:buNone/>
                      </a:pPr>
                      <a:r>
                        <a:rPr lang="en-US" altLang="zh-CN" sz="1800" b="0" u="none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      </a:t>
                      </a:r>
                      <a:r>
                        <a:rPr lang="zh-CN" altLang="en-US" sz="1800" b="0" u="none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得出 备订数量</a:t>
                      </a:r>
                      <a:endParaRPr lang="en-US" altLang="zh-CN" sz="1800" b="0" u="none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0" indent="0" algn="l">
                        <a:buNone/>
                      </a:pPr>
                      <a:r>
                        <a:rPr lang="en-US" altLang="zh-CN" sz="1800" b="0" u="none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 </a:t>
                      </a:r>
                      <a:r>
                        <a:rPr lang="zh-CN" altLang="en-US" sz="1800" b="0" u="none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把 备订的数量 赋给 备订的商品记录</a:t>
                      </a:r>
                      <a:endParaRPr lang="en-US" altLang="zh-CN" sz="1800" b="0" u="none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0" indent="0" algn="l">
                        <a:buNone/>
                      </a:pPr>
                      <a:r>
                        <a:rPr lang="en-US" altLang="zh-CN" sz="1800" b="0" u="none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 </a:t>
                      </a:r>
                      <a:r>
                        <a:rPr lang="zh-CN" altLang="en-US" sz="1800" b="0" u="none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把 商品编号 赋给 备订的商品记录</a:t>
                      </a:r>
                      <a:endParaRPr lang="en-US" altLang="zh-CN" sz="1800" b="0" u="none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0" indent="0" algn="l">
                        <a:buNone/>
                      </a:pPr>
                      <a:r>
                        <a:rPr lang="en-US" altLang="zh-CN" sz="1800" b="0" u="none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 </a:t>
                      </a:r>
                      <a:r>
                        <a:rPr lang="zh-CN" altLang="en-US" sz="1800" b="0" u="none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写入 备订的商品记录</a:t>
                      </a:r>
                      <a:endParaRPr lang="en-US" altLang="zh-CN" sz="1800" b="0" u="none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0" indent="0" algn="l">
                        <a:buNone/>
                      </a:pPr>
                      <a:r>
                        <a:rPr lang="en-US" altLang="zh-CN" sz="1800" b="0" u="none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 </a:t>
                      </a:r>
                      <a:r>
                        <a:rPr lang="zh-CN" altLang="en-US" sz="1800" b="0" u="none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把现有 商品数量 赋给 可用的商品数量</a:t>
                      </a:r>
                      <a:endParaRPr lang="en-US" altLang="zh-CN" sz="1800" b="0" u="none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0" indent="0" algn="l">
                        <a:buNone/>
                      </a:pPr>
                      <a:r>
                        <a:rPr lang="en-US" altLang="zh-CN" sz="1800" b="0" u="none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 </a:t>
                      </a:r>
                      <a:r>
                        <a:rPr lang="zh-CN" altLang="en-US" sz="1800" b="0" u="none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把 订购的商品编号 赋给 可用的商品编号</a:t>
                      </a:r>
                      <a:endParaRPr lang="en-US" altLang="zh-CN" sz="1800" b="0" u="none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0" indent="0" algn="l">
                        <a:buNone/>
                      </a:pPr>
                      <a:r>
                        <a:rPr lang="en-US" altLang="zh-CN" sz="1800" b="0" u="none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ENDIF</a:t>
                      </a:r>
                      <a:endParaRPr lang="zh-CN" altLang="en-US" sz="1800" b="0" u="none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1D8CF">
                        <a:alpha val="28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1949111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45453C0F-5920-4B30-98EB-DFD44D6C5229}"/>
              </a:ext>
            </a:extLst>
          </p:cNvPr>
          <p:cNvSpPr txBox="1"/>
          <p:nvPr/>
        </p:nvSpPr>
        <p:spPr>
          <a:xfrm>
            <a:off x="349687" y="2089904"/>
            <a:ext cx="1661993" cy="3487936"/>
          </a:xfrm>
          <a:prstGeom prst="rect">
            <a:avLst/>
          </a:prstGeom>
          <a:noFill/>
        </p:spPr>
        <p:txBody>
          <a:bodyPr vert="eaVert" wrap="square">
            <a:spAutoFit/>
          </a:bodyPr>
          <a:lstStyle/>
          <a:p>
            <a:r>
              <a:rPr lang="zh-CN" altLang="en-US" sz="9600" dirty="0">
                <a:latin typeface="方正喵呜体" panose="02010600010101010101" pitchFamily="2" charset="-122"/>
                <a:ea typeface="方正喵呜体" panose="02010600010101010101" pitchFamily="2" charset="-122"/>
              </a:rPr>
              <a:t>实例</a:t>
            </a:r>
          </a:p>
        </p:txBody>
      </p:sp>
    </p:spTree>
    <p:extLst>
      <p:ext uri="{BB962C8B-B14F-4D97-AF65-F5344CB8AC3E}">
        <p14:creationId xmlns:p14="http://schemas.microsoft.com/office/powerpoint/2010/main" val="2071398917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C6DCFAE8-59D1-45BF-848F-C1D9D3925D24}"/>
              </a:ext>
            </a:extLst>
          </p:cNvPr>
          <p:cNvSpPr txBox="1">
            <a:spLocks noChangeArrowheads="1"/>
          </p:cNvSpPr>
          <p:nvPr/>
        </p:nvSpPr>
        <p:spPr>
          <a:xfrm>
            <a:off x="469373" y="655606"/>
            <a:ext cx="3429000" cy="17190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68576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1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练习  </a:t>
            </a:r>
            <a:r>
              <a:rPr kumimoji="0" lang="en-US" altLang="zh-CN" sz="5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Practice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829304-DC5D-4303-B795-770CBE86EDCF}"/>
              </a:ext>
            </a:extLst>
          </p:cNvPr>
          <p:cNvSpPr txBox="1"/>
          <p:nvPr/>
        </p:nvSpPr>
        <p:spPr>
          <a:xfrm>
            <a:off x="214567" y="2928115"/>
            <a:ext cx="4431642" cy="192711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2FA7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画出该系统的</a:t>
            </a: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2FA7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数据流图</a:t>
            </a:r>
            <a:endParaRPr kumimoji="0" lang="en-US" altLang="zh-CN" sz="3200" b="1" i="0" u="none" strike="noStrike" kern="1200" cap="none" spc="0" normalizeH="0" baseline="0" noProof="0" dirty="0" smtClean="0">
              <a:ln>
                <a:noFill/>
              </a:ln>
              <a:solidFill>
                <a:srgbClr val="002FA7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b="1" dirty="0" smtClean="0">
                <a:solidFill>
                  <a:srgbClr val="002F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L0</a:t>
            </a:r>
            <a:r>
              <a:rPr lang="zh-CN" altLang="en-US" sz="3200" b="1" dirty="0" smtClean="0">
                <a:solidFill>
                  <a:srgbClr val="002F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层</a:t>
            </a:r>
            <a:r>
              <a:rPr lang="en-US" altLang="zh-CN" sz="3200" b="1" dirty="0" smtClean="0">
                <a:solidFill>
                  <a:srgbClr val="002F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DFD</a:t>
            </a:r>
          </a:p>
          <a:p>
            <a:pPr lvl="0">
              <a:lnSpc>
                <a:spcPct val="90000"/>
              </a:lnSpc>
              <a:spcBef>
                <a:spcPct val="50000"/>
              </a:spcBef>
              <a:defRPr/>
            </a:pPr>
            <a:r>
              <a:rPr lang="en-US" altLang="zh-CN" sz="3200" b="1" dirty="0">
                <a:solidFill>
                  <a:srgbClr val="002F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【</a:t>
            </a:r>
            <a:r>
              <a:rPr lang="zh-CN" altLang="en-US" sz="3200" b="1" dirty="0">
                <a:solidFill>
                  <a:srgbClr val="002F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腾讯文档</a:t>
            </a:r>
            <a:r>
              <a:rPr lang="en-US" altLang="zh-CN" sz="3200" b="1" dirty="0">
                <a:solidFill>
                  <a:srgbClr val="002F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  <a:r>
              <a:rPr lang="zh-CN" altLang="en-US" sz="3200" b="1" dirty="0">
                <a:solidFill>
                  <a:srgbClr val="002F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银行储蓄系统</a:t>
            </a:r>
          </a:p>
          <a:p>
            <a:pPr lvl="0">
              <a:lnSpc>
                <a:spcPct val="90000"/>
              </a:lnSpc>
              <a:spcBef>
                <a:spcPct val="50000"/>
              </a:spcBef>
              <a:defRPr/>
            </a:pPr>
            <a:r>
              <a:rPr lang="en-US" altLang="zh-CN" sz="3200" b="1" dirty="0">
                <a:solidFill>
                  <a:srgbClr val="002F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https://docs.qq.com/form/page/DSGZGVExueUxnUm1x</a:t>
            </a:r>
            <a:endParaRPr lang="en-US" altLang="zh-CN" sz="3200" b="1" dirty="0" smtClean="0">
              <a:solidFill>
                <a:srgbClr val="002FA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B11F559-9858-4350-90DE-D96BB7726A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3879" y="196236"/>
            <a:ext cx="1950686" cy="1338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ECCA3DE-F8FD-48C7-B012-CC669D7715DC}"/>
              </a:ext>
            </a:extLst>
          </p:cNvPr>
          <p:cNvSpPr txBox="1"/>
          <p:nvPr/>
        </p:nvSpPr>
        <p:spPr>
          <a:xfrm>
            <a:off x="4976570" y="1673540"/>
            <a:ext cx="6799462" cy="532416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lvl="0">
              <a:spcAft>
                <a:spcPts val="600"/>
              </a:spcAft>
              <a:defRPr/>
            </a:pPr>
            <a:r>
              <a:rPr lang="zh-CN" altLang="en-US" sz="2400" b="1" dirty="0">
                <a:solidFill>
                  <a:srgbClr val="002FA7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银行储蓄系统的业务流程：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2FA7"/>
              </a:solidFill>
              <a:effectLst/>
              <a:uLnTx/>
              <a:uFillTx/>
              <a:latin typeface="华文仿宋" panose="02010600040101010101" pitchFamily="2" charset="-122"/>
              <a:ea typeface="华文仿宋" panose="02010600040101010101" pitchFamily="2" charset="-122"/>
              <a:cs typeface="+mn-cs"/>
            </a:endParaRPr>
          </a:p>
          <a:p>
            <a:pPr marL="457200" lvl="0" indent="-457200">
              <a:spcAft>
                <a:spcPts val="600"/>
              </a:spcAft>
              <a:buFont typeface="+mj-ea"/>
              <a:buAutoNum type="circleNumDbPlain"/>
              <a:defRPr/>
            </a:pPr>
            <a:r>
              <a:rPr lang="zh-CN" altLang="en-US" sz="2400" b="1" dirty="0">
                <a:solidFill>
                  <a:prstClr val="black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储户填写的存款单或取款单由业务员键入系统；</a:t>
            </a:r>
          </a:p>
          <a:p>
            <a:pPr marL="457200" lvl="0" indent="-457200">
              <a:spcAft>
                <a:spcPts val="600"/>
              </a:spcAft>
              <a:buFont typeface="+mj-ea"/>
              <a:buAutoNum type="circleNumDbPlain"/>
              <a:defRPr/>
            </a:pPr>
            <a:r>
              <a:rPr lang="zh-CN" altLang="en-US" sz="2400" b="1" dirty="0">
                <a:solidFill>
                  <a:prstClr val="black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如果是存款则系统记录存款人姓名、住址（或电话号码）、身份证号码、存款类型、存款日期、到期日期、利率、密码（可选）等信息，并印出存单给储户；</a:t>
            </a:r>
          </a:p>
          <a:p>
            <a:pPr marL="457200" lvl="0" indent="-457200">
              <a:spcAft>
                <a:spcPts val="600"/>
              </a:spcAft>
              <a:buFont typeface="+mj-ea"/>
              <a:buAutoNum type="circleNumDbPlain"/>
              <a:defRPr/>
            </a:pPr>
            <a:r>
              <a:rPr lang="zh-CN" altLang="en-US" sz="2400" b="1" dirty="0">
                <a:solidFill>
                  <a:prstClr val="black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如果是取款而且开户时留有密码，则系统首先核对</a:t>
            </a:r>
            <a:r>
              <a:rPr lang="zh-CN" altLang="en-US" sz="2400" b="1" dirty="0" smtClean="0">
                <a:solidFill>
                  <a:prstClr val="black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储户提供的密码</a:t>
            </a:r>
            <a:r>
              <a:rPr lang="zh-CN" altLang="en-US" sz="2400" b="1" dirty="0">
                <a:solidFill>
                  <a:prstClr val="black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，若密码正确或存款时未留密码，则系统计算利息并印出利息清单给储户。</a:t>
            </a:r>
          </a:p>
        </p:txBody>
      </p:sp>
    </p:spTree>
    <p:extLst>
      <p:ext uri="{BB962C8B-B14F-4D97-AF65-F5344CB8AC3E}">
        <p14:creationId xmlns:p14="http://schemas.microsoft.com/office/powerpoint/2010/main" val="3636921245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D3A644F7-A9D7-499E-9054-3B9D1AD349C4}"/>
              </a:ext>
            </a:extLst>
          </p:cNvPr>
          <p:cNvSpPr txBox="1">
            <a:spLocks/>
          </p:cNvSpPr>
          <p:nvPr/>
        </p:nvSpPr>
        <p:spPr>
          <a:xfrm>
            <a:off x="684152" y="1640911"/>
            <a:ext cx="9619909" cy="50191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42" indent="-171442" algn="l" defTabSz="685766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2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07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090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2974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856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39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22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0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685734">
              <a:lnSpc>
                <a:spcPct val="150000"/>
              </a:lnSpc>
              <a:spcBef>
                <a:spcPts val="751"/>
              </a:spcBef>
              <a:buNone/>
              <a:defRPr/>
            </a:pPr>
            <a:endParaRPr lang="en-US" altLang="zh-CN" sz="28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2D43E5E-5D08-4E1D-88B6-6476AED0945C}"/>
              </a:ext>
            </a:extLst>
          </p:cNvPr>
          <p:cNvSpPr txBox="1">
            <a:spLocks noChangeArrowheads="1"/>
          </p:cNvSpPr>
          <p:nvPr/>
        </p:nvSpPr>
        <p:spPr>
          <a:xfrm>
            <a:off x="377076" y="641455"/>
            <a:ext cx="8101013" cy="92392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68576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1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685734">
              <a:spcAft>
                <a:spcPts val="1200"/>
              </a:spcAft>
              <a:defRPr/>
            </a:pPr>
            <a:r>
              <a:rPr lang="zh-CN" altLang="en-US" sz="3300" dirty="0">
                <a:solidFill>
                  <a:srgbClr val="000000"/>
                </a:solidFill>
                <a:latin typeface="Arial"/>
                <a:ea typeface="微软雅黑"/>
              </a:rPr>
              <a:t>本</a:t>
            </a:r>
            <a:r>
              <a:rPr lang="zh-CN" altLang="en-US" sz="2800" dirty="0">
                <a:solidFill>
                  <a:srgbClr val="0000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节内容</a:t>
            </a:r>
            <a:endParaRPr lang="en-US" altLang="zh-CN" sz="2800" dirty="0">
              <a:solidFill>
                <a:srgbClr val="000000"/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defTabSz="685734">
              <a:spcAft>
                <a:spcPts val="1200"/>
              </a:spcAft>
              <a:defRPr/>
            </a:pPr>
            <a:r>
              <a:rPr lang="en-US" altLang="zh-CN" sz="2800" dirty="0">
                <a:solidFill>
                  <a:srgbClr val="0000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Readings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AB9142-7A79-4124-9AD2-E79BAA1D93C7}"/>
              </a:ext>
            </a:extLst>
          </p:cNvPr>
          <p:cNvSpPr txBox="1"/>
          <p:nvPr/>
        </p:nvSpPr>
        <p:spPr>
          <a:xfrm>
            <a:off x="299994" y="1990653"/>
            <a:ext cx="11592012" cy="41857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354">
              <a:spcBef>
                <a:spcPts val="1200"/>
              </a:spcBef>
              <a:defRPr/>
            </a:pPr>
            <a:r>
              <a:rPr lang="en-US" altLang="zh-CN" sz="2800" b="1" dirty="0">
                <a:solidFill>
                  <a:srgbClr val="000000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《</a:t>
            </a:r>
            <a:r>
              <a:rPr lang="zh-CN" altLang="en-US" sz="2800" b="1" dirty="0">
                <a:solidFill>
                  <a:srgbClr val="000000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系统分析与设计方法</a:t>
            </a:r>
            <a:r>
              <a:rPr lang="en-US" altLang="zh-CN" sz="2800" b="1" dirty="0">
                <a:solidFill>
                  <a:srgbClr val="000000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》</a:t>
            </a:r>
          </a:p>
          <a:p>
            <a:pPr marL="800060" lvl="1" indent="-342882" defTabSz="914354">
              <a:spcBef>
                <a:spcPts val="1200"/>
              </a:spcBef>
              <a:buClr>
                <a:prstClr val="black"/>
              </a:buClr>
              <a:buFont typeface="Wingdings" panose="05000000000000000000" pitchFamily="2" charset="2"/>
              <a:buChar char="l"/>
              <a:defRPr/>
            </a:pPr>
            <a:r>
              <a:rPr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第</a:t>
            </a:r>
            <a:r>
              <a:rPr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9</a:t>
            </a:r>
            <a:r>
              <a:rPr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章 过程建模</a:t>
            </a:r>
            <a:endParaRPr lang="en-US" altLang="zh-CN" sz="2400" b="1" dirty="0">
              <a:solidFill>
                <a:srgbClr val="000000"/>
              </a:solidFill>
              <a:latin typeface="Times New Roman" panose="02020603050405020304" pitchFamily="18" charset="0"/>
              <a:ea typeface="华文仿宋" panose="02010600040101010101" pitchFamily="2" charset="-122"/>
              <a:cs typeface="Times New Roman" panose="02020603050405020304" pitchFamily="18" charset="0"/>
            </a:endParaRPr>
          </a:p>
          <a:p>
            <a:pPr defTabSz="914354">
              <a:spcBef>
                <a:spcPts val="1200"/>
              </a:spcBef>
              <a:defRPr/>
            </a:pPr>
            <a:r>
              <a:rPr lang="en-US" altLang="zh-CN" sz="2800" b="1" dirty="0">
                <a:solidFill>
                  <a:srgbClr val="000000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《</a:t>
            </a:r>
            <a:r>
              <a:rPr lang="zh-CN" altLang="en-US" sz="2800" b="1" dirty="0">
                <a:solidFill>
                  <a:srgbClr val="000000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软件工程概论</a:t>
            </a:r>
            <a:r>
              <a:rPr lang="en-US" altLang="zh-CN" sz="2800" b="1" dirty="0">
                <a:solidFill>
                  <a:srgbClr val="000000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》</a:t>
            </a:r>
          </a:p>
          <a:p>
            <a:pPr marL="800060" lvl="1" indent="-342882" defTabSz="914354">
              <a:spcBef>
                <a:spcPts val="1200"/>
              </a:spcBef>
              <a:buClr>
                <a:prstClr val="black"/>
              </a:buClr>
              <a:buFont typeface="Wingdings" panose="05000000000000000000" pitchFamily="2" charset="2"/>
              <a:buChar char="l"/>
              <a:defRPr/>
            </a:pPr>
            <a:r>
              <a:rPr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第</a:t>
            </a:r>
            <a:r>
              <a:rPr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章 软件需求获取与结构化分析方法</a:t>
            </a:r>
            <a:endParaRPr lang="en-US" altLang="zh-CN" sz="2400" b="1" dirty="0">
              <a:solidFill>
                <a:srgbClr val="000000"/>
              </a:solidFill>
              <a:latin typeface="Times New Roman" panose="02020603050405020304" pitchFamily="18" charset="0"/>
              <a:ea typeface="华文仿宋" panose="02010600040101010101" pitchFamily="2" charset="-122"/>
              <a:cs typeface="Times New Roman" panose="02020603050405020304" pitchFamily="18" charset="0"/>
            </a:endParaRPr>
          </a:p>
          <a:p>
            <a:pPr marL="1257278" lvl="2" indent="-342900" defTabSz="914354">
              <a:spcBef>
                <a:spcPts val="1200"/>
              </a:spcBef>
              <a:buClr>
                <a:prstClr val="black"/>
              </a:buClr>
              <a:buFont typeface="Times New Roman" panose="02020603050405020304" pitchFamily="18" charset="0"/>
              <a:buChar char="○"/>
              <a:defRPr/>
            </a:pPr>
            <a:r>
              <a:rPr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3.2 </a:t>
            </a:r>
            <a:r>
              <a:rPr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结构化分析方法</a:t>
            </a:r>
            <a:endParaRPr lang="en-US" altLang="zh-CN" sz="2400" b="1" dirty="0">
              <a:solidFill>
                <a:srgbClr val="000000"/>
              </a:solidFill>
              <a:latin typeface="Times New Roman" panose="02020603050405020304" pitchFamily="18" charset="0"/>
              <a:ea typeface="华文仿宋" panose="02010600040101010101" pitchFamily="2" charset="-122"/>
              <a:cs typeface="Times New Roman" panose="02020603050405020304" pitchFamily="18" charset="0"/>
            </a:endParaRPr>
          </a:p>
          <a:p>
            <a:pPr marL="1257278" lvl="2" indent="-342900" defTabSz="914354">
              <a:spcBef>
                <a:spcPts val="1200"/>
              </a:spcBef>
              <a:buClr>
                <a:prstClr val="black"/>
              </a:buClr>
              <a:buFont typeface="Times New Roman" panose="02020603050405020304" pitchFamily="18" charset="0"/>
              <a:buChar char="○"/>
              <a:defRPr/>
            </a:pPr>
            <a:r>
              <a:rPr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3.3 </a:t>
            </a:r>
            <a:r>
              <a:rPr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系统需求规格说明</a:t>
            </a:r>
            <a:endParaRPr lang="en-US" altLang="zh-CN" sz="2400" b="1" dirty="0">
              <a:solidFill>
                <a:srgbClr val="000000"/>
              </a:solidFill>
              <a:latin typeface="Times New Roman" panose="02020603050405020304" pitchFamily="18" charset="0"/>
              <a:ea typeface="华文仿宋" panose="02010600040101010101" pitchFamily="2" charset="-122"/>
              <a:cs typeface="Times New Roman" panose="02020603050405020304" pitchFamily="18" charset="0"/>
            </a:endParaRPr>
          </a:p>
          <a:p>
            <a:pPr marL="800060" lvl="1" indent="-342882" defTabSz="914354">
              <a:spcBef>
                <a:spcPts val="1200"/>
              </a:spcBef>
              <a:buClr>
                <a:prstClr val="black"/>
              </a:buClr>
              <a:buFont typeface="Wingdings" panose="05000000000000000000" pitchFamily="2" charset="2"/>
              <a:buChar char="l"/>
              <a:defRPr/>
            </a:pPr>
            <a:endParaRPr lang="en-US" altLang="zh-CN" sz="2000" b="1" dirty="0">
              <a:solidFill>
                <a:srgbClr val="000000"/>
              </a:solidFill>
              <a:latin typeface="Times New Roman" panose="02020603050405020304" pitchFamily="18" charset="0"/>
              <a:ea typeface="华文仿宋" panose="02010600040101010101" pitchFamily="2" charset="-122"/>
              <a:cs typeface="Times New Roman" panose="02020603050405020304" pitchFamily="18" charset="0"/>
            </a:endParaRPr>
          </a:p>
          <a:p>
            <a:pPr marL="342882" indent="-342882" defTabSz="914354">
              <a:spcBef>
                <a:spcPts val="120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关键词：分解图；事件图；基本图；过程逻辑；结构化英语；决策表；决策树</a:t>
            </a:r>
            <a:endParaRPr lang="en-US" altLang="zh-CN" sz="2400" b="1" dirty="0">
              <a:solidFill>
                <a:srgbClr val="000000"/>
              </a:solidFill>
              <a:latin typeface="Times New Roman" panose="02020603050405020304" pitchFamily="18" charset="0"/>
              <a:ea typeface="华文仿宋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8299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476843D2-9693-474C-8D9D-C55FEDD936BD}"/>
              </a:ext>
            </a:extLst>
          </p:cNvPr>
          <p:cNvSpPr txBox="1">
            <a:spLocks/>
          </p:cNvSpPr>
          <p:nvPr/>
        </p:nvSpPr>
        <p:spPr>
          <a:xfrm>
            <a:off x="4083702" y="1156515"/>
            <a:ext cx="4214322" cy="53132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42" indent="-171442" algn="l" defTabSz="685766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2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07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090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2974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856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39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22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0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marR="0" lvl="0" indent="-457200" algn="just" defTabSz="68576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软件工程基础</a:t>
            </a:r>
            <a:r>
              <a:rPr kumimoji="0" lang="en-US" altLang="zh-CN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/</a:t>
            </a:r>
            <a:r>
              <a:rPr kumimoji="0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软件生命周期</a:t>
            </a:r>
            <a:endParaRPr kumimoji="0" lang="en-US" altLang="zh-CN" sz="2000" b="1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457200" marR="0" lvl="0" indent="-457200" algn="just" defTabSz="68576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软件过程模型</a:t>
            </a:r>
            <a:endParaRPr kumimoji="0" lang="en-US" altLang="zh-CN" sz="2000" b="1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457200" marR="0" lvl="0" indent="-457200" algn="just" defTabSz="68576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软件项目管理</a:t>
            </a:r>
            <a:endParaRPr kumimoji="0" lang="en-US" altLang="zh-CN" sz="2000" b="1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457200" marR="0" lvl="0" indent="-457200" algn="just" defTabSz="68576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系统分析方法与问题定义</a:t>
            </a:r>
            <a:endParaRPr kumimoji="0" lang="en-US" altLang="zh-CN" sz="2000" b="1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457200" marR="0" lvl="0" indent="-457200" algn="just" defTabSz="68576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需求分析与需求获取</a:t>
            </a:r>
            <a:endParaRPr kumimoji="0" lang="en-US" altLang="zh-CN" sz="2000" b="1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457200" marR="0" lvl="0" indent="-457200" algn="just" defTabSz="68576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用例建模与用例描述</a:t>
            </a:r>
            <a:endParaRPr kumimoji="0" lang="en-US" altLang="zh-CN" sz="2000" b="1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457200" marR="0" lvl="0" indent="-457200" algn="just" defTabSz="68576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结构化系统分析与设计</a:t>
            </a:r>
            <a:endParaRPr kumimoji="0" lang="en-US" altLang="zh-CN" sz="2000" b="1" i="0" u="none" strike="noStrike" kern="120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457200" marR="0" lvl="0" indent="-457200" algn="just" defTabSz="68576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面向对象方法概述</a:t>
            </a:r>
            <a:endParaRPr kumimoji="0" lang="en-US" altLang="zh-CN" sz="2000" b="1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457200" marR="0" lvl="0" indent="-457200" algn="just" defTabSz="68576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面向对象建模与</a:t>
            </a:r>
            <a:r>
              <a:rPr kumimoji="0" lang="en-US" altLang="zh-CN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UML</a:t>
            </a:r>
          </a:p>
          <a:p>
            <a:pPr marL="457200" marR="0" lvl="0" indent="-457200" algn="just" defTabSz="68576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软件系统动态建模</a:t>
            </a:r>
            <a:endParaRPr kumimoji="0" lang="en-US" altLang="zh-CN" sz="2000" b="1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457200" marR="0" lvl="0" indent="-457200" algn="just" defTabSz="68576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软件系统静态建模</a:t>
            </a:r>
            <a:endParaRPr kumimoji="0" lang="en-US" altLang="zh-CN" sz="2000" b="1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457200" marR="0" lvl="0" indent="-457200" algn="just" defTabSz="68576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数据库设计</a:t>
            </a:r>
            <a:endParaRPr kumimoji="0" lang="en-US" altLang="zh-CN" sz="2000" b="1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457200" marR="0" lvl="0" indent="-457200" algn="just" defTabSz="68576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综合案例分析</a:t>
            </a:r>
            <a:endParaRPr kumimoji="0" lang="en-US" altLang="zh-CN" sz="2000" b="1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457200" marR="0" lvl="0" indent="-457200" algn="just" defTabSz="68576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考前复习</a:t>
            </a:r>
            <a:endParaRPr kumimoji="0" lang="en-US" altLang="zh-CN" sz="2000" b="1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just" defTabSz="68576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B14362D-CFD4-4362-A8C1-4EE5210F9EB2}"/>
              </a:ext>
            </a:extLst>
          </p:cNvPr>
          <p:cNvSpPr txBox="1">
            <a:spLocks noChangeArrowheads="1"/>
          </p:cNvSpPr>
          <p:nvPr/>
        </p:nvSpPr>
        <p:spPr>
          <a:xfrm>
            <a:off x="4365499" y="45961"/>
            <a:ext cx="8101013" cy="9239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68576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1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68576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课程计划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4" name="左大括号 3"/>
          <p:cNvSpPr/>
          <p:nvPr/>
        </p:nvSpPr>
        <p:spPr>
          <a:xfrm>
            <a:off x="3784121" y="1156515"/>
            <a:ext cx="138022" cy="1069100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左大括号 6"/>
          <p:cNvSpPr/>
          <p:nvPr/>
        </p:nvSpPr>
        <p:spPr>
          <a:xfrm>
            <a:off x="3784121" y="5871713"/>
            <a:ext cx="161559" cy="388190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左大括号 7"/>
          <p:cNvSpPr/>
          <p:nvPr/>
        </p:nvSpPr>
        <p:spPr>
          <a:xfrm>
            <a:off x="3784121" y="5239109"/>
            <a:ext cx="161559" cy="632604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4" name="左大括号 13"/>
          <p:cNvSpPr/>
          <p:nvPr/>
        </p:nvSpPr>
        <p:spPr>
          <a:xfrm>
            <a:off x="3779170" y="3738509"/>
            <a:ext cx="138022" cy="1330768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621766" y="1506399"/>
            <a:ext cx="1850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软件工程的基础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912191" y="2338334"/>
            <a:ext cx="3088256" cy="1330768"/>
            <a:chOff x="912191" y="2338334"/>
            <a:chExt cx="3088256" cy="1330768"/>
          </a:xfrm>
        </p:grpSpPr>
        <p:sp>
          <p:nvSpPr>
            <p:cNvPr id="6" name="左大括号 5"/>
            <p:cNvSpPr/>
            <p:nvPr/>
          </p:nvSpPr>
          <p:spPr>
            <a:xfrm>
              <a:off x="3784121" y="2338334"/>
              <a:ext cx="138022" cy="1330768"/>
            </a:xfrm>
            <a:prstGeom prst="leftBrac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912191" y="2703988"/>
              <a:ext cx="308825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系统分析与需求描述</a:t>
              </a:r>
              <a:endParaRPr kumimoji="0" lang="en-US" altLang="zh-CN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结构化设计方法</a:t>
              </a:r>
              <a:endPara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1325240" y="4178576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面向对象的设计方法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9633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连接符 6">
            <a:extLst>
              <a:ext uri="{FF2B5EF4-FFF2-40B4-BE49-F238E27FC236}">
                <a16:creationId xmlns:a16="http://schemas.microsoft.com/office/drawing/2014/main" id="{0284599F-3B7B-44BB-B5FC-ACECEDB45037}"/>
              </a:ext>
            </a:extLst>
          </p:cNvPr>
          <p:cNvCxnSpPr>
            <a:cxnSpLocks/>
          </p:cNvCxnSpPr>
          <p:nvPr/>
        </p:nvCxnSpPr>
        <p:spPr>
          <a:xfrm>
            <a:off x="2477452" y="3861746"/>
            <a:ext cx="5602023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78A15FB-B196-4903-8713-2878F4A7DE0D}"/>
              </a:ext>
            </a:extLst>
          </p:cNvPr>
          <p:cNvSpPr txBox="1"/>
          <p:nvPr/>
        </p:nvSpPr>
        <p:spPr>
          <a:xfrm>
            <a:off x="4086438" y="2703218"/>
            <a:ext cx="446878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00000"/>
              </a:lnSpc>
              <a:spcAft>
                <a:spcPts val="600"/>
              </a:spcAft>
            </a:pPr>
            <a:r>
              <a:rPr lang="zh-CN" altLang="en-US" sz="3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逻辑过程建模</a:t>
            </a:r>
            <a:r>
              <a:rPr lang="zh-CN" altLang="en-US" sz="3000" b="1" i="0" strike="noStrike" baseline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的过程</a:t>
            </a:r>
            <a:r>
              <a:rPr lang="en-US" altLang="zh-CN" sz="3000" b="1" i="0" strike="noStrike" baseline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Process Modeling</a:t>
            </a:r>
            <a:endParaRPr lang="zh-CN" altLang="en-US" sz="3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8566189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6DCFAE8-59D1-45BF-848F-C1D9D3925D24}"/>
              </a:ext>
            </a:extLst>
          </p:cNvPr>
          <p:cNvSpPr txBox="1">
            <a:spLocks noChangeArrowheads="1"/>
          </p:cNvSpPr>
          <p:nvPr/>
        </p:nvSpPr>
        <p:spPr>
          <a:xfrm>
            <a:off x="643277" y="674755"/>
            <a:ext cx="3255095" cy="171907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10000"/>
          </a:bodyPr>
          <a:lstStyle>
            <a:lvl1pPr algn="l" defTabSz="68576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1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68576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j-cs"/>
              </a:rPr>
              <a:t>上下文</a:t>
            </a:r>
            <a:r>
              <a:rPr lang="zh-CN" altLang="en-US" sz="4000" dirty="0">
                <a:solidFill>
                  <a:srgbClr val="000000"/>
                </a:solidFill>
                <a:latin typeface="Arial"/>
                <a:ea typeface="微软雅黑"/>
              </a:rPr>
              <a:t>数据流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j-cs"/>
              </a:rPr>
              <a:t>图   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j-cs"/>
            </a:endParaRPr>
          </a:p>
          <a:p>
            <a:pPr marL="0" marR="0" lvl="0" indent="0" algn="ctr" defTabSz="68576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j-cs"/>
              </a:rPr>
              <a:t>Context Data Flow Diagram</a:t>
            </a:r>
          </a:p>
        </p:txBody>
      </p:sp>
      <p:sp>
        <p:nvSpPr>
          <p:cNvPr id="27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xmlns="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25DD998-4EE4-4494-A317-0E9857195721}"/>
              </a:ext>
            </a:extLst>
          </p:cNvPr>
          <p:cNvSpPr txBox="1"/>
          <p:nvPr/>
        </p:nvSpPr>
        <p:spPr>
          <a:xfrm>
            <a:off x="328160" y="3039215"/>
            <a:ext cx="3885330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顶层数据流图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(Top-level data flow diagram)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描述了整个系统的作用范围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,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对系统的总体功能、输入和输出进行了抽象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,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反映了系统和环境的关系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C5F0F3-5ADC-4E09-A7C8-5FD5435349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0276" y="725749"/>
            <a:ext cx="7544937" cy="5406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892065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27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81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xmlns="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25DD998-4EE4-4494-A317-0E9857195721}"/>
              </a:ext>
            </a:extLst>
          </p:cNvPr>
          <p:cNvSpPr txBox="1"/>
          <p:nvPr/>
        </p:nvSpPr>
        <p:spPr>
          <a:xfrm>
            <a:off x="328161" y="3039218"/>
            <a:ext cx="3885331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顶层数据流图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(Top-level data flow diagram)</a:t>
            </a:r>
          </a:p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描述了整个系统的作用范围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,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对系统的总体功能、输入和输出进行了抽象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,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反映了系统和环境的关系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5F448B8-BBB2-49E2-AC66-0C1AC3EE90E0}"/>
              </a:ext>
            </a:extLst>
          </p:cNvPr>
          <p:cNvSpPr txBox="1">
            <a:spLocks noChangeArrowheads="1"/>
          </p:cNvSpPr>
          <p:nvPr/>
        </p:nvSpPr>
        <p:spPr>
          <a:xfrm>
            <a:off x="643279" y="674755"/>
            <a:ext cx="3255095" cy="171907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l" defTabSz="68576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1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685734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j-cs"/>
              </a:rPr>
              <a:t>自上而下结构   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j-cs"/>
            </a:endParaRPr>
          </a:p>
          <a:p>
            <a:pPr marL="0" marR="0" lvl="0" indent="0" algn="ctr" defTabSz="685734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j-cs"/>
              </a:rPr>
              <a:t>Top-Down Approach</a:t>
            </a:r>
          </a:p>
        </p:txBody>
      </p:sp>
      <p:pic>
        <p:nvPicPr>
          <p:cNvPr id="9" name="Picture 17" descr="Chapter_06_illus6">
            <a:extLst>
              <a:ext uri="{FF2B5EF4-FFF2-40B4-BE49-F238E27FC236}">
                <a16:creationId xmlns:a16="http://schemas.microsoft.com/office/drawing/2014/main" id="{D1D180D9-BD6F-4471-8042-A957DDA8BC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l="21568" t="12878" r="20589" b="13637"/>
          <a:stretch>
            <a:fillRect/>
          </a:stretch>
        </p:blipFill>
        <p:spPr bwMode="auto">
          <a:xfrm>
            <a:off x="5281220" y="6826"/>
            <a:ext cx="5138849" cy="68361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3921505-8B74-41DE-B73D-7908966734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9704" y="820369"/>
            <a:ext cx="6884136" cy="4800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43270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主题10">
  <a:themeElements>
    <a:clrScheme name="自定义 23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0AEB3"/>
      </a:accent1>
      <a:accent2>
        <a:srgbClr val="EE3C30"/>
      </a:accent2>
      <a:accent3>
        <a:srgbClr val="9BBB59"/>
      </a:accent3>
      <a:accent4>
        <a:srgbClr val="F39C12"/>
      </a:accent4>
      <a:accent5>
        <a:srgbClr val="C0392B"/>
      </a:accent5>
      <a:accent6>
        <a:srgbClr val="2C3F50"/>
      </a:accent6>
      <a:hlink>
        <a:srgbClr val="0563C1"/>
      </a:hlink>
      <a:folHlink>
        <a:srgbClr val="954F72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主题10" id="{F318F775-775F-42C9-86EC-F251E70FC2A3}" vid="{FD061D7A-F591-45EA-93E7-D4C5EB77E3A4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8811</TotalTime>
  <Words>6496</Words>
  <Application>Microsoft Office PowerPoint</Application>
  <PresentationFormat>宽屏</PresentationFormat>
  <Paragraphs>944</Paragraphs>
  <Slides>55</Slides>
  <Notes>55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55</vt:i4>
      </vt:variant>
    </vt:vector>
  </HeadingPairs>
  <TitlesOfParts>
    <vt:vector size="67" baseType="lpstr">
      <vt:lpstr>等线</vt:lpstr>
      <vt:lpstr>等线 Light</vt:lpstr>
      <vt:lpstr>方正喵呜体</vt:lpstr>
      <vt:lpstr>华文仿宋</vt:lpstr>
      <vt:lpstr>楷体_GB2312</vt:lpstr>
      <vt:lpstr>微软雅黑</vt:lpstr>
      <vt:lpstr>Arial</vt:lpstr>
      <vt:lpstr>Bahnschrift SemiBold Condensed</vt:lpstr>
      <vt:lpstr>Times New Roman</vt:lpstr>
      <vt:lpstr>Wingdings</vt:lpstr>
      <vt:lpstr>Office Theme</vt:lpstr>
      <vt:lpstr>主题10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练习的参考答案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陈 书悦</dc:creator>
  <cp:lastModifiedBy>Liu haiming</cp:lastModifiedBy>
  <cp:revision>1527</cp:revision>
  <dcterms:created xsi:type="dcterms:W3CDTF">2022-01-23T14:07:41Z</dcterms:created>
  <dcterms:modified xsi:type="dcterms:W3CDTF">2022-04-26T05:27:37Z</dcterms:modified>
</cp:coreProperties>
</file>